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95"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5" d="100"/>
          <a:sy n="75" d="100"/>
        </p:scale>
        <p:origin x="1644" y="54"/>
      </p:cViewPr>
      <p:guideLst>
        <p:guide orient="horz" pos="3095"/>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xfrm>
            <a:off x="1143000" y="685800"/>
            <a:ext cx="4572000" cy="3429000"/>
          </a:xfrm>
          <a:prstGeom prst="rect">
            <a:avLst/>
          </a:prstGeom>
        </p:spPr>
        <p:txBody>
          <a:bodyPr/>
          <a:lstStyle/>
          <a:p>
            <a:endParaRPr/>
          </a:p>
        </p:txBody>
      </p:sp>
      <p:sp>
        <p:nvSpPr>
          <p:cNvPr id="407" name="Shape 4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698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500">
                <a:solidFill>
                  <a:schemeClr val="accent1">
                    <a:hueOff val="114395"/>
                    <a:lumOff val="-24975"/>
                  </a:schemeClr>
                </a:solidFill>
              </a:defRPr>
            </a:lvl1pPr>
            <a:lvl2pPr marL="0" indent="0" algn="ctr">
              <a:spcBef>
                <a:spcPts val="0"/>
              </a:spcBef>
              <a:buSzTx/>
              <a:buNone/>
              <a:defRPr sz="3500">
                <a:solidFill>
                  <a:schemeClr val="accent1">
                    <a:hueOff val="114395"/>
                    <a:lumOff val="-24975"/>
                  </a:schemeClr>
                </a:solidFill>
              </a:defRPr>
            </a:lvl2pPr>
            <a:lvl3pPr marL="0" indent="0" algn="ctr">
              <a:spcBef>
                <a:spcPts val="0"/>
              </a:spcBef>
              <a:buSzTx/>
              <a:buNone/>
              <a:defRPr sz="3500">
                <a:solidFill>
                  <a:schemeClr val="accent1">
                    <a:hueOff val="114395"/>
                    <a:lumOff val="-24975"/>
                  </a:schemeClr>
                </a:solidFill>
              </a:defRPr>
            </a:lvl3pPr>
            <a:lvl4pPr marL="0" indent="0" algn="ctr">
              <a:spcBef>
                <a:spcPts val="0"/>
              </a:spcBef>
              <a:buSzTx/>
              <a:buNone/>
              <a:defRPr sz="3500">
                <a:solidFill>
                  <a:schemeClr val="accent1">
                    <a:hueOff val="114395"/>
                    <a:lumOff val="-24975"/>
                  </a:schemeClr>
                </a:solidFill>
              </a:defRPr>
            </a:lvl4pPr>
            <a:lvl5pPr marL="0" indent="0" algn="ctr">
              <a:spcBef>
                <a:spcPts val="0"/>
              </a:spcBef>
              <a:buSzTx/>
              <a:buNone/>
              <a:defRPr sz="3500">
                <a:solidFill>
                  <a:schemeClr val="accent1">
                    <a:hueOff val="114395"/>
                    <a:lumOff val="-24975"/>
                  </a:schemeClr>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38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384" name="“在此键入引文。”"/>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3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392" name="图像"/>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39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500">
                <a:solidFill>
                  <a:schemeClr val="accent1">
                    <a:hueOff val="114395"/>
                    <a:lumOff val="-24975"/>
                  </a:schemeClr>
                </a:solidFill>
              </a:defRPr>
            </a:lvl1pPr>
            <a:lvl2pPr marL="0" indent="0" algn="ctr">
              <a:spcBef>
                <a:spcPts val="0"/>
              </a:spcBef>
              <a:buSzTx/>
              <a:buNone/>
              <a:defRPr sz="3500">
                <a:solidFill>
                  <a:schemeClr val="accent1">
                    <a:hueOff val="114395"/>
                    <a:lumOff val="-24975"/>
                  </a:schemeClr>
                </a:solidFill>
              </a:defRPr>
            </a:lvl2pPr>
            <a:lvl3pPr marL="0" indent="0" algn="ctr">
              <a:spcBef>
                <a:spcPts val="0"/>
              </a:spcBef>
              <a:buSzTx/>
              <a:buNone/>
              <a:defRPr sz="3500">
                <a:solidFill>
                  <a:schemeClr val="accent1">
                    <a:hueOff val="114395"/>
                    <a:lumOff val="-24975"/>
                  </a:schemeClr>
                </a:solidFill>
              </a:defRPr>
            </a:lvl3pPr>
            <a:lvl4pPr marL="0" indent="0" algn="ctr">
              <a:spcBef>
                <a:spcPts val="0"/>
              </a:spcBef>
              <a:buSzTx/>
              <a:buNone/>
              <a:defRPr sz="3500">
                <a:solidFill>
                  <a:schemeClr val="accent1">
                    <a:hueOff val="114395"/>
                    <a:lumOff val="-24975"/>
                  </a:schemeClr>
                </a:solidFill>
              </a:defRPr>
            </a:lvl4pPr>
            <a:lvl5pPr marL="0" indent="0" algn="ctr">
              <a:spcBef>
                <a:spcPts val="0"/>
              </a:spcBef>
              <a:buSzTx/>
              <a:buNone/>
              <a:defRPr sz="3500">
                <a:solidFill>
                  <a:schemeClr val="accent1">
                    <a:hueOff val="114395"/>
                    <a:lumOff val="-24975"/>
                  </a:schemeClr>
                </a:solidFill>
              </a:defRPr>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0"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500">
                <a:solidFill>
                  <a:schemeClr val="accent1">
                    <a:hueOff val="114395"/>
                    <a:lumOff val="-24975"/>
                  </a:schemeClr>
                </a:solidFill>
              </a:defRPr>
            </a:lvl1pPr>
            <a:lvl2pPr marL="0" indent="0" algn="ctr">
              <a:spcBef>
                <a:spcPts val="0"/>
              </a:spcBef>
              <a:buSzTx/>
              <a:buNone/>
              <a:defRPr sz="3500">
                <a:solidFill>
                  <a:schemeClr val="accent1">
                    <a:hueOff val="114395"/>
                    <a:lumOff val="-24975"/>
                  </a:schemeClr>
                </a:solidFill>
              </a:defRPr>
            </a:lvl2pPr>
            <a:lvl3pPr marL="0" indent="0" algn="ctr">
              <a:spcBef>
                <a:spcPts val="0"/>
              </a:spcBef>
              <a:buSzTx/>
              <a:buNone/>
              <a:defRPr sz="3500">
                <a:solidFill>
                  <a:schemeClr val="accent1">
                    <a:hueOff val="114395"/>
                    <a:lumOff val="-24975"/>
                  </a:schemeClr>
                </a:solidFill>
              </a:defRPr>
            </a:lvl3pPr>
            <a:lvl4pPr marL="0" indent="0" algn="ctr">
              <a:spcBef>
                <a:spcPts val="0"/>
              </a:spcBef>
              <a:buSzTx/>
              <a:buNone/>
              <a:defRPr sz="3500">
                <a:solidFill>
                  <a:schemeClr val="accent1">
                    <a:hueOff val="114395"/>
                    <a:lumOff val="-24975"/>
                  </a:schemeClr>
                </a:solidFill>
              </a:defRPr>
            </a:lvl4pPr>
            <a:lvl5pPr marL="0" indent="0" algn="ctr">
              <a:spcBef>
                <a:spcPts val="0"/>
              </a:spcBef>
              <a:buSzTx/>
              <a:buNone/>
              <a:defRPr sz="3500">
                <a:solidFill>
                  <a:schemeClr val="accent1">
                    <a:hueOff val="114395"/>
                    <a:lumOff val="-24975"/>
                  </a:schemeClr>
                </a:solidFill>
              </a:defRPr>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正文级别 1…"/>
          <p:cNvSpPr txBox="1">
            <a:spLocks noGrp="1"/>
          </p:cNvSpPr>
          <p:nvPr>
            <p:ph type="body" idx="1"/>
          </p:nvPr>
        </p:nvSpPr>
        <p:spPr>
          <a:xfrm>
            <a:off x="778984" y="1775995"/>
            <a:ext cx="11099800" cy="62865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pic>
        <p:nvPicPr>
          <p:cNvPr id="57"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59"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61" name="中国海洋大学  电子工程系     wangnan@ouc.edu.cn"/>
          <p:cNvSpPr txBox="1"/>
          <p:nvPr/>
        </p:nvSpPr>
        <p:spPr>
          <a:xfrm>
            <a:off x="409724" y="9420443"/>
            <a:ext cx="4565352"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solidFill>
                  <a:srgbClr val="929292"/>
                </a:solidFill>
              </a:defRPr>
            </a:lvl1pPr>
          </a:lstStyle>
          <a:p>
            <a:r>
              <a:rPr dirty="0" err="1"/>
              <a:t>中国海洋大学</a:t>
            </a:r>
            <a:r>
              <a:rPr dirty="0"/>
              <a:t>  </a:t>
            </a:r>
            <a:r>
              <a:rPr dirty="0" err="1"/>
              <a:t>电子工程系</a:t>
            </a:r>
            <a:r>
              <a:rPr dirty="0"/>
              <a:t>     </a:t>
            </a:r>
            <a:r>
              <a:rPr lang="en-US" altLang="zh-CN" dirty="0" err="1" smtClean="0"/>
              <a:t>rsh</a:t>
            </a:r>
            <a:r>
              <a:rPr dirty="0" err="1" smtClean="0"/>
              <a:t>@ouc.edu.cn</a:t>
            </a:r>
            <a:endParaRPr dirty="0"/>
          </a:p>
        </p:txBody>
      </p:sp>
      <p:pic>
        <p:nvPicPr>
          <p:cNvPr id="62" name="线条" descr="线条"/>
          <p:cNvPicPr>
            <a:picLocks/>
          </p:cNvPicPr>
          <p:nvPr/>
        </p:nvPicPr>
        <p:blipFill>
          <a:blip r:embed="rId4">
            <a:extLst/>
          </a:blip>
          <a:stretch>
            <a:fillRect/>
          </a:stretch>
        </p:blipFill>
        <p:spPr>
          <a:xfrm>
            <a:off x="-136438" y="65188"/>
            <a:ext cx="5924616" cy="1016001"/>
          </a:xfrm>
          <a:prstGeom prst="rect">
            <a:avLst/>
          </a:prstGeom>
        </p:spPr>
      </p:pic>
      <p:sp>
        <p:nvSpPr>
          <p:cNvPr id="64" name="标题文本"/>
          <p:cNvSpPr txBox="1">
            <a:spLocks noGrp="1"/>
          </p:cNvSpPr>
          <p:nvPr>
            <p:ph type="title"/>
          </p:nvPr>
        </p:nvSpPr>
        <p:spPr>
          <a:xfrm rot="21575834">
            <a:off x="413525" y="24579"/>
            <a:ext cx="4443999" cy="1097220"/>
          </a:xfrm>
          <a:prstGeom prst="rect">
            <a:avLst/>
          </a:prstGeom>
        </p:spPr>
        <p:txBody>
          <a:bodyPr/>
          <a:lstStyle>
            <a:lvl1pPr>
              <a:defRPr sz="4500">
                <a:latin typeface="华文楷体"/>
                <a:ea typeface="华文楷体"/>
                <a:cs typeface="华文楷体"/>
                <a:sym typeface="华文楷体"/>
              </a:defRPr>
            </a:lvl1pPr>
          </a:lstStyle>
          <a:p>
            <a:r>
              <a:t>标题文本</a:t>
            </a:r>
          </a:p>
        </p:txBody>
      </p:sp>
      <p:sp>
        <p:nvSpPr>
          <p:cNvPr id="34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355" name="图像"/>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356" name="标题文本"/>
          <p:cNvSpPr txBox="1">
            <a:spLocks noGrp="1"/>
          </p:cNvSpPr>
          <p:nvPr>
            <p:ph type="title"/>
          </p:nvPr>
        </p:nvSpPr>
        <p:spPr>
          <a:prstGeom prst="rect">
            <a:avLst/>
          </a:prstGeom>
        </p:spPr>
        <p:txBody>
          <a:bodyPr/>
          <a:lstStyle/>
          <a:p>
            <a:r>
              <a:t>标题文本</a:t>
            </a:r>
          </a:p>
        </p:txBody>
      </p:sp>
      <p:sp>
        <p:nvSpPr>
          <p:cNvPr id="357"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358" name="幻灯片编号"/>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65"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373" name="图像"/>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374" name="图像"/>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375" name="图像"/>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3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s://www.baidu.com/s?wd=%E5%AF%BC%E7%A3%81%E6%9D%90%E6%96%99&amp;tn=SE_PcZhidaonwhc_ngpagmjz&amp;rsv_dl=gh_pc_zhidao"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gif"/></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B4%C5%B5%E7%B8%D0%D3%A6%CA%BD%B4%AB%B8%D0%C6%F7&amp;in=16130&amp;cl=3&amp;cm=1&amp;sc=1&amp;lm=-1&amp;pn=9&amp;rn=1&amp;di=1669768424&amp;ln=120&amp;fr=" TargetMode="External"/><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hyperlink" Target="http://image.baidu.com/i?ct=503316480&amp;z=0&amp;tn=baiduimagedetail&amp;word=%B4%C5%B5%E7%B8%D0%D3%A6%CA%BD%B4%AB%B8%D0%C6%F7&amp;in=7159&amp;cl=3&amp;cm=1&amp;sc=1&amp;lm=-1&amp;pn=85&amp;rn=1&amp;di=1924275900&amp;ln=120&amp;fr=" TargetMode="Externa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cn.made-in-china.com/image/4f0j01UMBteQOGsabWM/S-ZS%E5%9E%8B%E7%A3%81%E7%94%B5%E5%BC%8F%E6%8C%AF%E5%8A%A8%E9%80%9F%E5%BA%A6%E4%BC%A0%E6%84%9F%E5%99%A8.jpg" TargetMode="External"/><Relationship Id="rId1" Type="http://schemas.openxmlformats.org/officeDocument/2006/relationships/slideLayout" Target="../slideLayouts/slideLayout6.xml"/><Relationship Id="rId5" Type="http://schemas.openxmlformats.org/officeDocument/2006/relationships/image" Target="../media/image52.jpeg"/><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4.tif"/><Relationship Id="rId2" Type="http://schemas.openxmlformats.org/officeDocument/2006/relationships/image" Target="../media/image73.gi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6.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6.xml"/><Relationship Id="rId4" Type="http://schemas.openxmlformats.org/officeDocument/2006/relationships/image" Target="../media/image102.jpeg"/></Relationships>
</file>

<file path=ppt/slides/_rels/slide85.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3.jpeg"/><Relationship Id="rId1" Type="http://schemas.openxmlformats.org/officeDocument/2006/relationships/slideLayout" Target="../slideLayouts/slideLayout6.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jpeg"/></Relationships>
</file>

<file path=ppt/slides/_rels/slide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检测技术与仪器"/>
          <p:cNvSpPr txBox="1">
            <a:spLocks noGrp="1"/>
          </p:cNvSpPr>
          <p:nvPr>
            <p:ph type="ctrTitle"/>
          </p:nvPr>
        </p:nvSpPr>
        <p:spPr>
          <a:xfrm>
            <a:off x="1148768" y="6217101"/>
            <a:ext cx="10464801" cy="1422401"/>
          </a:xfrm>
          <a:prstGeom prst="rect">
            <a:avLst/>
          </a:prstGeom>
        </p:spPr>
        <p:txBody>
          <a:bodyPr/>
          <a:lstStyle>
            <a:lvl1pPr defTabSz="572516">
              <a:spcBef>
                <a:spcPts val="4500"/>
              </a:spcBef>
              <a:defRPr sz="7448">
                <a:solidFill>
                  <a:srgbClr val="000066"/>
                </a:solidFill>
                <a:latin typeface="楷体"/>
                <a:ea typeface="楷体"/>
                <a:cs typeface="楷体"/>
                <a:sym typeface="楷体"/>
              </a:defRPr>
            </a:lvl1pPr>
          </a:lstStyle>
          <a:p>
            <a:r>
              <a:t>检测技术与仪器</a:t>
            </a:r>
          </a:p>
        </p:txBody>
      </p:sp>
      <p:sp>
        <p:nvSpPr>
          <p:cNvPr id="410" name="磁电式传感器"/>
          <p:cNvSpPr txBox="1">
            <a:spLocks noGrp="1"/>
          </p:cNvSpPr>
          <p:nvPr>
            <p:ph type="subTitle" sz="quarter" idx="1"/>
          </p:nvPr>
        </p:nvSpPr>
        <p:spPr>
          <a:xfrm>
            <a:off x="1270000" y="7727232"/>
            <a:ext cx="10464800" cy="1130301"/>
          </a:xfrm>
          <a:prstGeom prst="rect">
            <a:avLst/>
          </a:prstGeom>
        </p:spPr>
        <p:txBody>
          <a:bodyPr/>
          <a:lstStyle/>
          <a:p>
            <a:r>
              <a:t>磁电式传感器</a:t>
            </a:r>
          </a:p>
        </p:txBody>
      </p:sp>
      <p:pic>
        <p:nvPicPr>
          <p:cNvPr id="411" name="timg-4.jpeg" descr="timg-4.jpeg"/>
          <p:cNvPicPr>
            <a:picLocks noChangeAspect="1"/>
          </p:cNvPicPr>
          <p:nvPr/>
        </p:nvPicPr>
        <p:blipFill>
          <a:blip r:embed="rId2">
            <a:extLst/>
          </a:blip>
          <a:srcRect b="3902"/>
          <a:stretch>
            <a:fillRect/>
          </a:stretch>
        </p:blipFill>
        <p:spPr>
          <a:xfrm>
            <a:off x="1774486" y="544235"/>
            <a:ext cx="9213083" cy="558511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标题"/>
          <p:cNvSpPr>
            <a:spLocks noGrp="1"/>
          </p:cNvSpPr>
          <p:nvPr>
            <p:ph type="title"/>
          </p:nvPr>
        </p:nvSpPr>
        <p:spPr>
          <a:prstGeom prst="rect">
            <a:avLst/>
          </a:prstGeom>
        </p:spPr>
        <p:txBody>
          <a:bodyPr/>
          <a:lstStyle/>
          <a:p>
            <a:r>
              <a:rPr lang="zh-CN" altLang="en-US" dirty="0"/>
              <a:t>基础知识回顾</a:t>
            </a:r>
            <a:endParaRPr dirty="0"/>
          </a:p>
        </p:txBody>
      </p:sp>
      <p:sp>
        <p:nvSpPr>
          <p:cNvPr id="474" name="磁路中的某些物理量与电路中的某些物理量有对应关系，同时磁路中某些物理量之间与电路中某些物理量之间也有相似的关系。"/>
          <p:cNvSpPr txBox="1"/>
          <p:nvPr/>
        </p:nvSpPr>
        <p:spPr>
          <a:xfrm>
            <a:off x="1037654" y="2958857"/>
            <a:ext cx="10495360"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spcBef>
                <a:spcPts val="600"/>
              </a:spcBef>
              <a:defRPr sz="2800" b="0">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磁路中的某些物理量与电路中的某些物理量有对应关系，同时磁路中某些物理量之间与电路中某些物理量之间也有相似的关系。</a:t>
            </a:r>
          </a:p>
        </p:txBody>
      </p:sp>
      <p:sp>
        <p:nvSpPr>
          <p:cNvPr id="475" name="6 磁路与电路的对应关系"/>
          <p:cNvSpPr txBox="1"/>
          <p:nvPr/>
        </p:nvSpPr>
        <p:spPr>
          <a:xfrm>
            <a:off x="1207665" y="2101850"/>
            <a:ext cx="3966866"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400"/>
              </a:spcBef>
              <a:defRPr sz="2800">
                <a:solidFill>
                  <a:srgbClr val="0000FF"/>
                </a:solidFill>
                <a:latin typeface="微软雅黑"/>
                <a:ea typeface="微软雅黑"/>
                <a:cs typeface="微软雅黑"/>
                <a:sym typeface="微软雅黑"/>
              </a:defRPr>
            </a:lvl1pPr>
          </a:lstStyle>
          <a:p>
            <a:r>
              <a:t>6 磁路与电路的对应关系</a:t>
            </a:r>
          </a:p>
        </p:txBody>
      </p:sp>
      <p:grpSp>
        <p:nvGrpSpPr>
          <p:cNvPr id="478" name="成组"/>
          <p:cNvGrpSpPr/>
          <p:nvPr/>
        </p:nvGrpSpPr>
        <p:grpSpPr>
          <a:xfrm>
            <a:off x="346769" y="4184164"/>
            <a:ext cx="5693967" cy="3384048"/>
            <a:chOff x="0" y="0"/>
            <a:chExt cx="5693965" cy="3384046"/>
          </a:xfrm>
        </p:grpSpPr>
        <p:pic>
          <p:nvPicPr>
            <p:cNvPr id="476" name="image.tif" descr="image.tif"/>
            <p:cNvPicPr>
              <a:picLocks noChangeAspect="1"/>
            </p:cNvPicPr>
            <p:nvPr/>
          </p:nvPicPr>
          <p:blipFill>
            <a:blip r:embed="rId2">
              <a:extLst/>
            </a:blip>
            <a:srcRect l="7167" r="13596" b="59108"/>
            <a:stretch>
              <a:fillRect/>
            </a:stretch>
          </p:blipFill>
          <p:spPr>
            <a:xfrm>
              <a:off x="0" y="0"/>
              <a:ext cx="5693966" cy="2755640"/>
            </a:xfrm>
            <a:custGeom>
              <a:avLst/>
              <a:gdLst/>
              <a:ahLst/>
              <a:cxnLst>
                <a:cxn ang="0">
                  <a:pos x="wd2" y="hd2"/>
                </a:cxn>
                <a:cxn ang="5400000">
                  <a:pos x="wd2" y="hd2"/>
                </a:cxn>
                <a:cxn ang="10800000">
                  <a:pos x="wd2" y="hd2"/>
                </a:cxn>
                <a:cxn ang="16200000">
                  <a:pos x="wd2" y="hd2"/>
                </a:cxn>
              </a:cxnLst>
              <a:rect l="0" t="0" r="r" b="b"/>
              <a:pathLst>
                <a:path w="21600" h="21521" extrusionOk="0">
                  <a:moveTo>
                    <a:pt x="0" y="0"/>
                  </a:moveTo>
                  <a:lnTo>
                    <a:pt x="0" y="669"/>
                  </a:lnTo>
                  <a:lnTo>
                    <a:pt x="11272" y="697"/>
                  </a:lnTo>
                  <a:lnTo>
                    <a:pt x="21600" y="725"/>
                  </a:lnTo>
                  <a:lnTo>
                    <a:pt x="21600" y="0"/>
                  </a:lnTo>
                  <a:lnTo>
                    <a:pt x="11677" y="0"/>
                  </a:lnTo>
                  <a:lnTo>
                    <a:pt x="0" y="0"/>
                  </a:lnTo>
                  <a:close/>
                  <a:moveTo>
                    <a:pt x="4643" y="1860"/>
                  </a:moveTo>
                  <a:cubicBezTo>
                    <a:pt x="4482" y="1860"/>
                    <a:pt x="4456" y="1912"/>
                    <a:pt x="4456" y="2232"/>
                  </a:cubicBezTo>
                  <a:cubicBezTo>
                    <a:pt x="4456" y="2435"/>
                    <a:pt x="4399" y="2833"/>
                    <a:pt x="4328" y="3115"/>
                  </a:cubicBezTo>
                  <a:cubicBezTo>
                    <a:pt x="4258" y="3397"/>
                    <a:pt x="4218" y="3679"/>
                    <a:pt x="4237" y="3741"/>
                  </a:cubicBezTo>
                  <a:cubicBezTo>
                    <a:pt x="4255" y="3803"/>
                    <a:pt x="4195" y="3912"/>
                    <a:pt x="4104" y="3983"/>
                  </a:cubicBezTo>
                  <a:cubicBezTo>
                    <a:pt x="3797" y="4223"/>
                    <a:pt x="3925" y="4386"/>
                    <a:pt x="4422" y="4386"/>
                  </a:cubicBezTo>
                  <a:cubicBezTo>
                    <a:pt x="4828" y="4386"/>
                    <a:pt x="4915" y="4425"/>
                    <a:pt x="4970" y="4634"/>
                  </a:cubicBezTo>
                  <a:cubicBezTo>
                    <a:pt x="5005" y="4770"/>
                    <a:pt x="5016" y="4919"/>
                    <a:pt x="4994" y="4965"/>
                  </a:cubicBezTo>
                  <a:cubicBezTo>
                    <a:pt x="4971" y="5012"/>
                    <a:pt x="4332" y="5049"/>
                    <a:pt x="3573" y="5049"/>
                  </a:cubicBezTo>
                  <a:lnTo>
                    <a:pt x="2192" y="5049"/>
                  </a:lnTo>
                  <a:lnTo>
                    <a:pt x="2176" y="8272"/>
                  </a:lnTo>
                  <a:lnTo>
                    <a:pt x="2157" y="11496"/>
                  </a:lnTo>
                  <a:lnTo>
                    <a:pt x="1364" y="11614"/>
                  </a:lnTo>
                  <a:lnTo>
                    <a:pt x="572" y="11732"/>
                  </a:lnTo>
                  <a:lnTo>
                    <a:pt x="572" y="12085"/>
                  </a:lnTo>
                  <a:cubicBezTo>
                    <a:pt x="572" y="12279"/>
                    <a:pt x="514" y="12672"/>
                    <a:pt x="443" y="12959"/>
                  </a:cubicBezTo>
                  <a:cubicBezTo>
                    <a:pt x="371" y="13246"/>
                    <a:pt x="313" y="13496"/>
                    <a:pt x="313" y="13517"/>
                  </a:cubicBezTo>
                  <a:cubicBezTo>
                    <a:pt x="313" y="13538"/>
                    <a:pt x="488" y="13557"/>
                    <a:pt x="703" y="13557"/>
                  </a:cubicBezTo>
                  <a:cubicBezTo>
                    <a:pt x="1125" y="13557"/>
                    <a:pt x="1245" y="13354"/>
                    <a:pt x="1102" y="12885"/>
                  </a:cubicBezTo>
                  <a:cubicBezTo>
                    <a:pt x="1045" y="12696"/>
                    <a:pt x="1058" y="12577"/>
                    <a:pt x="1162" y="12305"/>
                  </a:cubicBezTo>
                  <a:cubicBezTo>
                    <a:pt x="1293" y="11963"/>
                    <a:pt x="1295" y="11961"/>
                    <a:pt x="2291" y="11961"/>
                  </a:cubicBezTo>
                  <a:cubicBezTo>
                    <a:pt x="2901" y="11961"/>
                    <a:pt x="3291" y="11910"/>
                    <a:pt x="3291" y="11831"/>
                  </a:cubicBezTo>
                  <a:cubicBezTo>
                    <a:pt x="3291" y="11675"/>
                    <a:pt x="3104" y="11578"/>
                    <a:pt x="2708" y="11530"/>
                  </a:cubicBezTo>
                  <a:lnTo>
                    <a:pt x="2416" y="11496"/>
                  </a:lnTo>
                  <a:lnTo>
                    <a:pt x="2416" y="8505"/>
                  </a:lnTo>
                  <a:lnTo>
                    <a:pt x="2416" y="5514"/>
                  </a:lnTo>
                  <a:lnTo>
                    <a:pt x="4878" y="5514"/>
                  </a:lnTo>
                  <a:lnTo>
                    <a:pt x="7338" y="5514"/>
                  </a:lnTo>
                  <a:lnTo>
                    <a:pt x="7338" y="7643"/>
                  </a:lnTo>
                  <a:lnTo>
                    <a:pt x="7338" y="9770"/>
                  </a:lnTo>
                  <a:lnTo>
                    <a:pt x="7111" y="9835"/>
                  </a:lnTo>
                  <a:lnTo>
                    <a:pt x="6885" y="9900"/>
                  </a:lnTo>
                  <a:lnTo>
                    <a:pt x="6885" y="11961"/>
                  </a:lnTo>
                  <a:lnTo>
                    <a:pt x="6885" y="14022"/>
                  </a:lnTo>
                  <a:lnTo>
                    <a:pt x="7111" y="14087"/>
                  </a:lnTo>
                  <a:lnTo>
                    <a:pt x="7338" y="14155"/>
                  </a:lnTo>
                  <a:lnTo>
                    <a:pt x="7338" y="16148"/>
                  </a:lnTo>
                  <a:lnTo>
                    <a:pt x="7338" y="18141"/>
                  </a:lnTo>
                  <a:lnTo>
                    <a:pt x="4878" y="18141"/>
                  </a:lnTo>
                  <a:lnTo>
                    <a:pt x="2416" y="18141"/>
                  </a:lnTo>
                  <a:lnTo>
                    <a:pt x="2416" y="15615"/>
                  </a:lnTo>
                  <a:lnTo>
                    <a:pt x="2416" y="13092"/>
                  </a:lnTo>
                  <a:lnTo>
                    <a:pt x="2663" y="13049"/>
                  </a:lnTo>
                  <a:cubicBezTo>
                    <a:pt x="2854" y="13017"/>
                    <a:pt x="2905" y="12955"/>
                    <a:pt x="2889" y="12782"/>
                  </a:cubicBezTo>
                  <a:cubicBezTo>
                    <a:pt x="2859" y="12463"/>
                    <a:pt x="1734" y="12378"/>
                    <a:pt x="1609" y="12686"/>
                  </a:cubicBezTo>
                  <a:cubicBezTo>
                    <a:pt x="1513" y="12925"/>
                    <a:pt x="1573" y="12991"/>
                    <a:pt x="1932" y="13052"/>
                  </a:cubicBezTo>
                  <a:lnTo>
                    <a:pt x="2157" y="13092"/>
                  </a:lnTo>
                  <a:lnTo>
                    <a:pt x="2176" y="15851"/>
                  </a:lnTo>
                  <a:lnTo>
                    <a:pt x="2194" y="18609"/>
                  </a:lnTo>
                  <a:lnTo>
                    <a:pt x="4863" y="18575"/>
                  </a:lnTo>
                  <a:lnTo>
                    <a:pt x="7532" y="18541"/>
                  </a:lnTo>
                  <a:lnTo>
                    <a:pt x="7564" y="16350"/>
                  </a:lnTo>
                  <a:cubicBezTo>
                    <a:pt x="7594" y="14290"/>
                    <a:pt x="7605" y="14155"/>
                    <a:pt x="7726" y="14109"/>
                  </a:cubicBezTo>
                  <a:cubicBezTo>
                    <a:pt x="7999" y="14006"/>
                    <a:pt x="8018" y="13864"/>
                    <a:pt x="8017" y="11979"/>
                  </a:cubicBezTo>
                  <a:cubicBezTo>
                    <a:pt x="8016" y="10983"/>
                    <a:pt x="7995" y="10098"/>
                    <a:pt x="7969" y="10014"/>
                  </a:cubicBezTo>
                  <a:cubicBezTo>
                    <a:pt x="7943" y="9930"/>
                    <a:pt x="7849" y="9842"/>
                    <a:pt x="7760" y="9816"/>
                  </a:cubicBezTo>
                  <a:lnTo>
                    <a:pt x="7597" y="9770"/>
                  </a:lnTo>
                  <a:lnTo>
                    <a:pt x="7564" y="7442"/>
                  </a:lnTo>
                  <a:lnTo>
                    <a:pt x="7532" y="5117"/>
                  </a:lnTo>
                  <a:lnTo>
                    <a:pt x="6350" y="5049"/>
                  </a:lnTo>
                  <a:cubicBezTo>
                    <a:pt x="5628" y="5008"/>
                    <a:pt x="5167" y="4932"/>
                    <a:pt x="5167" y="4851"/>
                  </a:cubicBezTo>
                  <a:cubicBezTo>
                    <a:pt x="5167" y="4778"/>
                    <a:pt x="5358" y="4634"/>
                    <a:pt x="5592" y="4531"/>
                  </a:cubicBezTo>
                  <a:cubicBezTo>
                    <a:pt x="5839" y="4423"/>
                    <a:pt x="6006" y="4285"/>
                    <a:pt x="5992" y="4200"/>
                  </a:cubicBezTo>
                  <a:cubicBezTo>
                    <a:pt x="5979" y="4119"/>
                    <a:pt x="5773" y="3971"/>
                    <a:pt x="5534" y="3868"/>
                  </a:cubicBezTo>
                  <a:cubicBezTo>
                    <a:pt x="5178" y="3715"/>
                    <a:pt x="5072" y="3712"/>
                    <a:pt x="4944" y="3853"/>
                  </a:cubicBezTo>
                  <a:cubicBezTo>
                    <a:pt x="4606" y="4224"/>
                    <a:pt x="4528" y="3655"/>
                    <a:pt x="4742" y="2380"/>
                  </a:cubicBezTo>
                  <a:lnTo>
                    <a:pt x="4830" y="1860"/>
                  </a:lnTo>
                  <a:lnTo>
                    <a:pt x="4643" y="1860"/>
                  </a:lnTo>
                  <a:close/>
                  <a:moveTo>
                    <a:pt x="16802" y="2393"/>
                  </a:moveTo>
                  <a:cubicBezTo>
                    <a:pt x="16742" y="2393"/>
                    <a:pt x="16695" y="2457"/>
                    <a:pt x="16695" y="2535"/>
                  </a:cubicBezTo>
                  <a:cubicBezTo>
                    <a:pt x="16695" y="2613"/>
                    <a:pt x="16589" y="2881"/>
                    <a:pt x="16460" y="3130"/>
                  </a:cubicBezTo>
                  <a:cubicBezTo>
                    <a:pt x="16242" y="3553"/>
                    <a:pt x="16232" y="3607"/>
                    <a:pt x="16317" y="3887"/>
                  </a:cubicBezTo>
                  <a:cubicBezTo>
                    <a:pt x="16536" y="4602"/>
                    <a:pt x="16592" y="4583"/>
                    <a:pt x="14110" y="4621"/>
                  </a:cubicBezTo>
                  <a:cubicBezTo>
                    <a:pt x="12549" y="4645"/>
                    <a:pt x="11790" y="4701"/>
                    <a:pt x="11731" y="4801"/>
                  </a:cubicBezTo>
                  <a:cubicBezTo>
                    <a:pt x="11669" y="4907"/>
                    <a:pt x="11644" y="5337"/>
                    <a:pt x="11644" y="6320"/>
                  </a:cubicBezTo>
                  <a:cubicBezTo>
                    <a:pt x="11644" y="7074"/>
                    <a:pt x="11622" y="7717"/>
                    <a:pt x="11596" y="7749"/>
                  </a:cubicBezTo>
                  <a:cubicBezTo>
                    <a:pt x="11505" y="7855"/>
                    <a:pt x="10104" y="7461"/>
                    <a:pt x="9973" y="7293"/>
                  </a:cubicBezTo>
                  <a:cubicBezTo>
                    <a:pt x="9867" y="7158"/>
                    <a:pt x="9822" y="7158"/>
                    <a:pt x="9739" y="7299"/>
                  </a:cubicBezTo>
                  <a:cubicBezTo>
                    <a:pt x="9518" y="7676"/>
                    <a:pt x="9722" y="8270"/>
                    <a:pt x="9979" y="7994"/>
                  </a:cubicBezTo>
                  <a:cubicBezTo>
                    <a:pt x="10089" y="7875"/>
                    <a:pt x="10297" y="7877"/>
                    <a:pt x="10867" y="8009"/>
                  </a:cubicBezTo>
                  <a:lnTo>
                    <a:pt x="11612" y="8183"/>
                  </a:lnTo>
                  <a:lnTo>
                    <a:pt x="11632" y="8610"/>
                  </a:lnTo>
                  <a:cubicBezTo>
                    <a:pt x="11646" y="8905"/>
                    <a:pt x="11620" y="9064"/>
                    <a:pt x="11551" y="9119"/>
                  </a:cubicBezTo>
                  <a:cubicBezTo>
                    <a:pt x="11422" y="9220"/>
                    <a:pt x="11420" y="9650"/>
                    <a:pt x="11548" y="9751"/>
                  </a:cubicBezTo>
                  <a:cubicBezTo>
                    <a:pt x="11603" y="9795"/>
                    <a:pt x="11644" y="9992"/>
                    <a:pt x="11644" y="10213"/>
                  </a:cubicBezTo>
                  <a:cubicBezTo>
                    <a:pt x="11644" y="10425"/>
                    <a:pt x="11601" y="10673"/>
                    <a:pt x="11548" y="10764"/>
                  </a:cubicBezTo>
                  <a:cubicBezTo>
                    <a:pt x="11494" y="10855"/>
                    <a:pt x="11450" y="11006"/>
                    <a:pt x="11450" y="11099"/>
                  </a:cubicBezTo>
                  <a:cubicBezTo>
                    <a:pt x="11450" y="11192"/>
                    <a:pt x="11494" y="11302"/>
                    <a:pt x="11548" y="11344"/>
                  </a:cubicBezTo>
                  <a:cubicBezTo>
                    <a:pt x="11603" y="11388"/>
                    <a:pt x="11644" y="11588"/>
                    <a:pt x="11644" y="11809"/>
                  </a:cubicBezTo>
                  <a:cubicBezTo>
                    <a:pt x="11644" y="12022"/>
                    <a:pt x="11601" y="12270"/>
                    <a:pt x="11548" y="12361"/>
                  </a:cubicBezTo>
                  <a:cubicBezTo>
                    <a:pt x="11423" y="12573"/>
                    <a:pt x="11424" y="12747"/>
                    <a:pt x="11555" y="13043"/>
                  </a:cubicBezTo>
                  <a:cubicBezTo>
                    <a:pt x="11613" y="13174"/>
                    <a:pt x="11642" y="13373"/>
                    <a:pt x="11621" y="13486"/>
                  </a:cubicBezTo>
                  <a:cubicBezTo>
                    <a:pt x="11590" y="13653"/>
                    <a:pt x="11448" y="13690"/>
                    <a:pt x="10835" y="13690"/>
                  </a:cubicBezTo>
                  <a:cubicBezTo>
                    <a:pt x="10356" y="13690"/>
                    <a:pt x="10042" y="13631"/>
                    <a:pt x="9961" y="13526"/>
                  </a:cubicBezTo>
                  <a:cubicBezTo>
                    <a:pt x="9856" y="13392"/>
                    <a:pt x="9815" y="13400"/>
                    <a:pt x="9729" y="13576"/>
                  </a:cubicBezTo>
                  <a:cubicBezTo>
                    <a:pt x="9645" y="13747"/>
                    <a:pt x="9639" y="13847"/>
                    <a:pt x="9697" y="14072"/>
                  </a:cubicBezTo>
                  <a:cubicBezTo>
                    <a:pt x="9777" y="14377"/>
                    <a:pt x="9895" y="14435"/>
                    <a:pt x="10001" y="14217"/>
                  </a:cubicBezTo>
                  <a:cubicBezTo>
                    <a:pt x="10042" y="14134"/>
                    <a:pt x="10370" y="14092"/>
                    <a:pt x="10840" y="14115"/>
                  </a:cubicBezTo>
                  <a:lnTo>
                    <a:pt x="11612" y="14155"/>
                  </a:lnTo>
                  <a:lnTo>
                    <a:pt x="11629" y="16313"/>
                  </a:lnTo>
                  <a:lnTo>
                    <a:pt x="11647" y="18473"/>
                  </a:lnTo>
                  <a:lnTo>
                    <a:pt x="16535" y="18473"/>
                  </a:lnTo>
                  <a:lnTo>
                    <a:pt x="21422" y="18473"/>
                  </a:lnTo>
                  <a:lnTo>
                    <a:pt x="21406" y="11595"/>
                  </a:lnTo>
                  <a:lnTo>
                    <a:pt x="21389" y="4717"/>
                  </a:lnTo>
                  <a:lnTo>
                    <a:pt x="19093" y="4683"/>
                  </a:lnTo>
                  <a:cubicBezTo>
                    <a:pt x="17676" y="4662"/>
                    <a:pt x="16771" y="4598"/>
                    <a:pt x="16731" y="4516"/>
                  </a:cubicBezTo>
                  <a:cubicBezTo>
                    <a:pt x="16688" y="4428"/>
                    <a:pt x="16737" y="4251"/>
                    <a:pt x="16876" y="3992"/>
                  </a:cubicBezTo>
                  <a:cubicBezTo>
                    <a:pt x="17117" y="3539"/>
                    <a:pt x="17130" y="3348"/>
                    <a:pt x="16955" y="2892"/>
                  </a:cubicBezTo>
                  <a:cubicBezTo>
                    <a:pt x="16885" y="2709"/>
                    <a:pt x="16847" y="2523"/>
                    <a:pt x="16870" y="2476"/>
                  </a:cubicBezTo>
                  <a:cubicBezTo>
                    <a:pt x="16892" y="2430"/>
                    <a:pt x="16861" y="2393"/>
                    <a:pt x="16802" y="2393"/>
                  </a:cubicBezTo>
                  <a:close/>
                  <a:moveTo>
                    <a:pt x="9864" y="3986"/>
                  </a:moveTo>
                  <a:cubicBezTo>
                    <a:pt x="9662" y="3986"/>
                    <a:pt x="9634" y="4024"/>
                    <a:pt x="9667" y="4240"/>
                  </a:cubicBezTo>
                  <a:cubicBezTo>
                    <a:pt x="9689" y="4379"/>
                    <a:pt x="9649" y="4797"/>
                    <a:pt x="9580" y="5170"/>
                  </a:cubicBezTo>
                  <a:lnTo>
                    <a:pt x="9455" y="5849"/>
                  </a:lnTo>
                  <a:lnTo>
                    <a:pt x="9632" y="5849"/>
                  </a:lnTo>
                  <a:cubicBezTo>
                    <a:pt x="9792" y="5849"/>
                    <a:pt x="9820" y="5772"/>
                    <a:pt x="9920" y="5083"/>
                  </a:cubicBezTo>
                  <a:cubicBezTo>
                    <a:pt x="9981" y="4663"/>
                    <a:pt x="10047" y="4245"/>
                    <a:pt x="10066" y="4153"/>
                  </a:cubicBezTo>
                  <a:cubicBezTo>
                    <a:pt x="10090" y="4038"/>
                    <a:pt x="10029" y="3986"/>
                    <a:pt x="9864" y="3986"/>
                  </a:cubicBezTo>
                  <a:close/>
                  <a:moveTo>
                    <a:pt x="10333" y="6121"/>
                  </a:moveTo>
                  <a:cubicBezTo>
                    <a:pt x="10271" y="6145"/>
                    <a:pt x="10214" y="6214"/>
                    <a:pt x="10196" y="6314"/>
                  </a:cubicBezTo>
                  <a:cubicBezTo>
                    <a:pt x="10167" y="6466"/>
                    <a:pt x="10045" y="6512"/>
                    <a:pt x="9672" y="6512"/>
                  </a:cubicBezTo>
                  <a:cubicBezTo>
                    <a:pt x="9390" y="6512"/>
                    <a:pt x="9184" y="6568"/>
                    <a:pt x="9184" y="6645"/>
                  </a:cubicBezTo>
                  <a:cubicBezTo>
                    <a:pt x="9184" y="6722"/>
                    <a:pt x="9390" y="6779"/>
                    <a:pt x="9672" y="6779"/>
                  </a:cubicBezTo>
                  <a:cubicBezTo>
                    <a:pt x="10045" y="6779"/>
                    <a:pt x="10167" y="6824"/>
                    <a:pt x="10196" y="6977"/>
                  </a:cubicBezTo>
                  <a:cubicBezTo>
                    <a:pt x="10216" y="7087"/>
                    <a:pt x="10266" y="7175"/>
                    <a:pt x="10307" y="7172"/>
                  </a:cubicBezTo>
                  <a:cubicBezTo>
                    <a:pt x="10438" y="7164"/>
                    <a:pt x="11138" y="6800"/>
                    <a:pt x="11177" y="6720"/>
                  </a:cubicBezTo>
                  <a:cubicBezTo>
                    <a:pt x="11257" y="6556"/>
                    <a:pt x="11052" y="6329"/>
                    <a:pt x="10801" y="6304"/>
                  </a:cubicBezTo>
                  <a:cubicBezTo>
                    <a:pt x="10656" y="6290"/>
                    <a:pt x="10519" y="6241"/>
                    <a:pt x="10497" y="6196"/>
                  </a:cubicBezTo>
                  <a:cubicBezTo>
                    <a:pt x="10459" y="6118"/>
                    <a:pt x="10394" y="6098"/>
                    <a:pt x="10333" y="6121"/>
                  </a:cubicBezTo>
                  <a:close/>
                  <a:moveTo>
                    <a:pt x="9550" y="10259"/>
                  </a:moveTo>
                  <a:cubicBezTo>
                    <a:pt x="9200" y="10222"/>
                    <a:pt x="9175" y="10240"/>
                    <a:pt x="9212" y="10479"/>
                  </a:cubicBezTo>
                  <a:cubicBezTo>
                    <a:pt x="9234" y="10622"/>
                    <a:pt x="9193" y="11058"/>
                    <a:pt x="9121" y="11449"/>
                  </a:cubicBezTo>
                  <a:cubicBezTo>
                    <a:pt x="9048" y="11841"/>
                    <a:pt x="8990" y="12175"/>
                    <a:pt x="8990" y="12193"/>
                  </a:cubicBezTo>
                  <a:cubicBezTo>
                    <a:pt x="8989" y="12313"/>
                    <a:pt x="9627" y="12195"/>
                    <a:pt x="9691" y="12063"/>
                  </a:cubicBezTo>
                  <a:cubicBezTo>
                    <a:pt x="9754" y="11933"/>
                    <a:pt x="9777" y="11957"/>
                    <a:pt x="9806" y="12181"/>
                  </a:cubicBezTo>
                  <a:cubicBezTo>
                    <a:pt x="9836" y="12418"/>
                    <a:pt x="9888" y="12462"/>
                    <a:pt x="10134" y="12454"/>
                  </a:cubicBezTo>
                  <a:cubicBezTo>
                    <a:pt x="10450" y="12443"/>
                    <a:pt x="10518" y="12300"/>
                    <a:pt x="10453" y="11769"/>
                  </a:cubicBezTo>
                  <a:cubicBezTo>
                    <a:pt x="10417" y="11475"/>
                    <a:pt x="10382" y="11444"/>
                    <a:pt x="10092" y="11462"/>
                  </a:cubicBezTo>
                  <a:cubicBezTo>
                    <a:pt x="9717" y="11484"/>
                    <a:pt x="9641" y="11388"/>
                    <a:pt x="9782" y="11065"/>
                  </a:cubicBezTo>
                  <a:cubicBezTo>
                    <a:pt x="9837" y="10937"/>
                    <a:pt x="9894" y="10712"/>
                    <a:pt x="9906" y="10566"/>
                  </a:cubicBezTo>
                  <a:cubicBezTo>
                    <a:pt x="9926" y="10329"/>
                    <a:pt x="9887" y="10295"/>
                    <a:pt x="9550" y="10259"/>
                  </a:cubicBezTo>
                  <a:close/>
                  <a:moveTo>
                    <a:pt x="6180" y="10764"/>
                  </a:moveTo>
                  <a:cubicBezTo>
                    <a:pt x="5920" y="10765"/>
                    <a:pt x="5913" y="10780"/>
                    <a:pt x="5902" y="11232"/>
                  </a:cubicBezTo>
                  <a:cubicBezTo>
                    <a:pt x="5895" y="11488"/>
                    <a:pt x="5845" y="11886"/>
                    <a:pt x="5789" y="12116"/>
                  </a:cubicBezTo>
                  <a:cubicBezTo>
                    <a:pt x="5733" y="12346"/>
                    <a:pt x="5686" y="12552"/>
                    <a:pt x="5686" y="12575"/>
                  </a:cubicBezTo>
                  <a:cubicBezTo>
                    <a:pt x="5686" y="12597"/>
                    <a:pt x="5876" y="12612"/>
                    <a:pt x="6108" y="12609"/>
                  </a:cubicBezTo>
                  <a:cubicBezTo>
                    <a:pt x="6339" y="12605"/>
                    <a:pt x="6528" y="12578"/>
                    <a:pt x="6528" y="12547"/>
                  </a:cubicBezTo>
                  <a:cubicBezTo>
                    <a:pt x="6528" y="12515"/>
                    <a:pt x="6495" y="12378"/>
                    <a:pt x="6454" y="12243"/>
                  </a:cubicBezTo>
                  <a:cubicBezTo>
                    <a:pt x="6379" y="11995"/>
                    <a:pt x="6396" y="11816"/>
                    <a:pt x="6540" y="11406"/>
                  </a:cubicBezTo>
                  <a:cubicBezTo>
                    <a:pt x="6663" y="11055"/>
                    <a:pt x="6499" y="10764"/>
                    <a:pt x="6180" y="10764"/>
                  </a:cubicBezTo>
                  <a:close/>
                  <a:moveTo>
                    <a:pt x="9706" y="19982"/>
                  </a:moveTo>
                  <a:cubicBezTo>
                    <a:pt x="9679" y="19991"/>
                    <a:pt x="9643" y="20056"/>
                    <a:pt x="9581" y="20184"/>
                  </a:cubicBezTo>
                  <a:cubicBezTo>
                    <a:pt x="9425" y="20504"/>
                    <a:pt x="9404" y="20877"/>
                    <a:pt x="9523" y="21266"/>
                  </a:cubicBezTo>
                  <a:cubicBezTo>
                    <a:pt x="9614" y="21566"/>
                    <a:pt x="9706" y="21600"/>
                    <a:pt x="9816" y="21374"/>
                  </a:cubicBezTo>
                  <a:cubicBezTo>
                    <a:pt x="9874" y="21255"/>
                    <a:pt x="9934" y="21257"/>
                    <a:pt x="10069" y="21383"/>
                  </a:cubicBezTo>
                  <a:cubicBezTo>
                    <a:pt x="10222" y="21526"/>
                    <a:pt x="10257" y="21517"/>
                    <a:pt x="10330" y="21315"/>
                  </a:cubicBezTo>
                  <a:cubicBezTo>
                    <a:pt x="10446" y="20987"/>
                    <a:pt x="10434" y="20549"/>
                    <a:pt x="10298" y="20202"/>
                  </a:cubicBezTo>
                  <a:cubicBezTo>
                    <a:pt x="10193" y="19936"/>
                    <a:pt x="10173" y="19929"/>
                    <a:pt x="10095" y="20122"/>
                  </a:cubicBezTo>
                  <a:cubicBezTo>
                    <a:pt x="9984" y="20395"/>
                    <a:pt x="9854" y="20392"/>
                    <a:pt x="9778" y="20116"/>
                  </a:cubicBezTo>
                  <a:cubicBezTo>
                    <a:pt x="9752" y="20018"/>
                    <a:pt x="9733" y="19973"/>
                    <a:pt x="9706" y="19982"/>
                  </a:cubicBezTo>
                  <a:close/>
                </a:path>
              </a:pathLst>
            </a:custGeom>
            <a:ln w="12700" cap="flat">
              <a:noFill/>
              <a:miter lim="400000"/>
            </a:ln>
            <a:effectLst/>
          </p:spPr>
        </p:pic>
        <p:sp>
          <p:nvSpPr>
            <p:cNvPr id="477" name="无分支"/>
            <p:cNvSpPr txBox="1"/>
            <p:nvPr/>
          </p:nvSpPr>
          <p:spPr>
            <a:xfrm>
              <a:off x="2105396" y="2863346"/>
              <a:ext cx="10287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0"/>
              </a:lvl1pPr>
            </a:lstStyle>
            <a:p>
              <a:r>
                <a:t>无分支</a:t>
              </a:r>
            </a:p>
          </p:txBody>
        </p:sp>
      </p:grpSp>
      <p:grpSp>
        <p:nvGrpSpPr>
          <p:cNvPr id="481" name="成组"/>
          <p:cNvGrpSpPr/>
          <p:nvPr/>
        </p:nvGrpSpPr>
        <p:grpSpPr>
          <a:xfrm>
            <a:off x="6095719" y="4323864"/>
            <a:ext cx="6709967" cy="3731274"/>
            <a:chOff x="0" y="94999"/>
            <a:chExt cx="6709965" cy="3731272"/>
          </a:xfrm>
        </p:grpSpPr>
        <p:pic>
          <p:nvPicPr>
            <p:cNvPr id="479" name="image.tif" descr="image.tif"/>
            <p:cNvPicPr>
              <a:picLocks noChangeAspect="1"/>
            </p:cNvPicPr>
            <p:nvPr/>
          </p:nvPicPr>
          <p:blipFill>
            <a:blip r:embed="rId2">
              <a:extLst/>
            </a:blip>
            <a:srcRect t="43328" r="4432" b="2"/>
            <a:stretch>
              <a:fillRect/>
            </a:stretch>
          </p:blipFill>
          <p:spPr>
            <a:xfrm>
              <a:off x="0" y="94999"/>
              <a:ext cx="6709966" cy="3731273"/>
            </a:xfrm>
            <a:custGeom>
              <a:avLst/>
              <a:gdLst/>
              <a:ahLst/>
              <a:cxnLst>
                <a:cxn ang="0">
                  <a:pos x="wd2" y="hd2"/>
                </a:cxn>
                <a:cxn ang="5400000">
                  <a:pos x="wd2" y="hd2"/>
                </a:cxn>
                <a:cxn ang="10800000">
                  <a:pos x="wd2" y="hd2"/>
                </a:cxn>
                <a:cxn ang="16200000">
                  <a:pos x="wd2" y="hd2"/>
                </a:cxn>
              </a:cxnLst>
              <a:rect l="0" t="0" r="r" b="b"/>
              <a:pathLst>
                <a:path w="21600" h="21593" extrusionOk="0">
                  <a:moveTo>
                    <a:pt x="3005" y="1"/>
                  </a:moveTo>
                  <a:cubicBezTo>
                    <a:pt x="2796" y="-7"/>
                    <a:pt x="2777" y="13"/>
                    <a:pt x="2762" y="256"/>
                  </a:cubicBezTo>
                  <a:cubicBezTo>
                    <a:pt x="2738" y="647"/>
                    <a:pt x="2681" y="935"/>
                    <a:pt x="2595" y="1111"/>
                  </a:cubicBezTo>
                  <a:cubicBezTo>
                    <a:pt x="2553" y="1197"/>
                    <a:pt x="2526" y="1326"/>
                    <a:pt x="2535" y="1398"/>
                  </a:cubicBezTo>
                  <a:cubicBezTo>
                    <a:pt x="2543" y="1469"/>
                    <a:pt x="2497" y="1541"/>
                    <a:pt x="2433" y="1558"/>
                  </a:cubicBezTo>
                  <a:cubicBezTo>
                    <a:pt x="2344" y="1583"/>
                    <a:pt x="2311" y="1668"/>
                    <a:pt x="2298" y="1898"/>
                  </a:cubicBezTo>
                  <a:cubicBezTo>
                    <a:pt x="2282" y="2196"/>
                    <a:pt x="2273" y="2205"/>
                    <a:pt x="1987" y="2252"/>
                  </a:cubicBezTo>
                  <a:lnTo>
                    <a:pt x="1692" y="2300"/>
                  </a:lnTo>
                  <a:lnTo>
                    <a:pt x="1684" y="4606"/>
                  </a:lnTo>
                  <a:cubicBezTo>
                    <a:pt x="1680" y="5874"/>
                    <a:pt x="1656" y="6924"/>
                    <a:pt x="1630" y="6940"/>
                  </a:cubicBezTo>
                  <a:cubicBezTo>
                    <a:pt x="1604" y="6955"/>
                    <a:pt x="1309" y="6979"/>
                    <a:pt x="974" y="6993"/>
                  </a:cubicBezTo>
                  <a:lnTo>
                    <a:pt x="363" y="7016"/>
                  </a:lnTo>
                  <a:lnTo>
                    <a:pt x="345" y="7383"/>
                  </a:lnTo>
                  <a:cubicBezTo>
                    <a:pt x="335" y="7585"/>
                    <a:pt x="290" y="7883"/>
                    <a:pt x="244" y="8047"/>
                  </a:cubicBezTo>
                  <a:cubicBezTo>
                    <a:pt x="198" y="8210"/>
                    <a:pt x="161" y="8359"/>
                    <a:pt x="161" y="8378"/>
                  </a:cubicBezTo>
                  <a:cubicBezTo>
                    <a:pt x="161" y="8396"/>
                    <a:pt x="304" y="8412"/>
                    <a:pt x="479" y="8412"/>
                  </a:cubicBezTo>
                  <a:cubicBezTo>
                    <a:pt x="753" y="8412"/>
                    <a:pt x="803" y="8384"/>
                    <a:pt x="833" y="8214"/>
                  </a:cubicBezTo>
                  <a:cubicBezTo>
                    <a:pt x="852" y="8106"/>
                    <a:pt x="839" y="7953"/>
                    <a:pt x="802" y="7875"/>
                  </a:cubicBezTo>
                  <a:cubicBezTo>
                    <a:pt x="749" y="7758"/>
                    <a:pt x="760" y="7689"/>
                    <a:pt x="861" y="7496"/>
                  </a:cubicBezTo>
                  <a:cubicBezTo>
                    <a:pt x="983" y="7263"/>
                    <a:pt x="1004" y="7257"/>
                    <a:pt x="1781" y="7257"/>
                  </a:cubicBezTo>
                  <a:cubicBezTo>
                    <a:pt x="2442" y="7257"/>
                    <a:pt x="2577" y="7233"/>
                    <a:pt x="2577" y="7117"/>
                  </a:cubicBezTo>
                  <a:cubicBezTo>
                    <a:pt x="2577" y="7011"/>
                    <a:pt x="2488" y="6970"/>
                    <a:pt x="2214" y="6949"/>
                  </a:cubicBezTo>
                  <a:lnTo>
                    <a:pt x="1852" y="6919"/>
                  </a:lnTo>
                  <a:lnTo>
                    <a:pt x="1852" y="4707"/>
                  </a:lnTo>
                  <a:lnTo>
                    <a:pt x="1852" y="2493"/>
                  </a:lnTo>
                  <a:lnTo>
                    <a:pt x="2067" y="2493"/>
                  </a:lnTo>
                  <a:cubicBezTo>
                    <a:pt x="2277" y="2493"/>
                    <a:pt x="2282" y="2502"/>
                    <a:pt x="2309" y="2879"/>
                  </a:cubicBezTo>
                  <a:lnTo>
                    <a:pt x="2335" y="3263"/>
                  </a:lnTo>
                  <a:lnTo>
                    <a:pt x="3033" y="3290"/>
                  </a:lnTo>
                  <a:cubicBezTo>
                    <a:pt x="3927" y="3326"/>
                    <a:pt x="3962" y="3311"/>
                    <a:pt x="3983" y="2854"/>
                  </a:cubicBezTo>
                  <a:lnTo>
                    <a:pt x="4000" y="2493"/>
                  </a:lnTo>
                  <a:lnTo>
                    <a:pt x="4993" y="2493"/>
                  </a:lnTo>
                  <a:lnTo>
                    <a:pt x="5985" y="2493"/>
                  </a:lnTo>
                  <a:lnTo>
                    <a:pt x="5985" y="4034"/>
                  </a:lnTo>
                  <a:lnTo>
                    <a:pt x="5985" y="5573"/>
                  </a:lnTo>
                  <a:lnTo>
                    <a:pt x="5798" y="5621"/>
                  </a:lnTo>
                  <a:lnTo>
                    <a:pt x="5610" y="5670"/>
                  </a:lnTo>
                  <a:lnTo>
                    <a:pt x="5583" y="6871"/>
                  </a:lnTo>
                  <a:cubicBezTo>
                    <a:pt x="5544" y="8618"/>
                    <a:pt x="5551" y="8684"/>
                    <a:pt x="5790" y="8720"/>
                  </a:cubicBezTo>
                  <a:lnTo>
                    <a:pt x="5985" y="8747"/>
                  </a:lnTo>
                  <a:lnTo>
                    <a:pt x="5985" y="10240"/>
                  </a:lnTo>
                  <a:lnTo>
                    <a:pt x="5985" y="11731"/>
                  </a:lnTo>
                  <a:lnTo>
                    <a:pt x="3920" y="11731"/>
                  </a:lnTo>
                  <a:lnTo>
                    <a:pt x="1852" y="11731"/>
                  </a:lnTo>
                  <a:lnTo>
                    <a:pt x="1852" y="9903"/>
                  </a:lnTo>
                  <a:lnTo>
                    <a:pt x="1852" y="8074"/>
                  </a:lnTo>
                  <a:lnTo>
                    <a:pt x="2067" y="8026"/>
                  </a:lnTo>
                  <a:cubicBezTo>
                    <a:pt x="2210" y="7994"/>
                    <a:pt x="2282" y="7929"/>
                    <a:pt x="2282" y="7833"/>
                  </a:cubicBezTo>
                  <a:cubicBezTo>
                    <a:pt x="2282" y="7715"/>
                    <a:pt x="2187" y="7691"/>
                    <a:pt x="1745" y="7691"/>
                  </a:cubicBezTo>
                  <a:cubicBezTo>
                    <a:pt x="1304" y="7691"/>
                    <a:pt x="1207" y="7715"/>
                    <a:pt x="1207" y="7833"/>
                  </a:cubicBezTo>
                  <a:cubicBezTo>
                    <a:pt x="1207" y="7928"/>
                    <a:pt x="1273" y="7990"/>
                    <a:pt x="1396" y="8010"/>
                  </a:cubicBezTo>
                  <a:cubicBezTo>
                    <a:pt x="1500" y="8027"/>
                    <a:pt x="1605" y="8076"/>
                    <a:pt x="1630" y="8120"/>
                  </a:cubicBezTo>
                  <a:cubicBezTo>
                    <a:pt x="1656" y="8165"/>
                    <a:pt x="1673" y="9012"/>
                    <a:pt x="1669" y="10001"/>
                  </a:cubicBezTo>
                  <a:cubicBezTo>
                    <a:pt x="1663" y="11206"/>
                    <a:pt x="1681" y="11844"/>
                    <a:pt x="1721" y="11931"/>
                  </a:cubicBezTo>
                  <a:cubicBezTo>
                    <a:pt x="1770" y="12037"/>
                    <a:pt x="2396" y="12058"/>
                    <a:pt x="5252" y="12041"/>
                  </a:cubicBezTo>
                  <a:lnTo>
                    <a:pt x="8725" y="12020"/>
                  </a:lnTo>
                  <a:lnTo>
                    <a:pt x="8751" y="10385"/>
                  </a:lnTo>
                  <a:cubicBezTo>
                    <a:pt x="8777" y="8795"/>
                    <a:pt x="8781" y="8746"/>
                    <a:pt x="8894" y="8717"/>
                  </a:cubicBezTo>
                  <a:cubicBezTo>
                    <a:pt x="9109" y="8663"/>
                    <a:pt x="9130" y="8502"/>
                    <a:pt x="9114" y="7052"/>
                  </a:cubicBezTo>
                  <a:lnTo>
                    <a:pt x="9100" y="5670"/>
                  </a:lnTo>
                  <a:lnTo>
                    <a:pt x="8939" y="5621"/>
                  </a:lnTo>
                  <a:lnTo>
                    <a:pt x="8778" y="5571"/>
                  </a:lnTo>
                  <a:lnTo>
                    <a:pt x="8763" y="3913"/>
                  </a:lnTo>
                  <a:lnTo>
                    <a:pt x="8749" y="2254"/>
                  </a:lnTo>
                  <a:lnTo>
                    <a:pt x="6374" y="2229"/>
                  </a:lnTo>
                  <a:lnTo>
                    <a:pt x="4000" y="2206"/>
                  </a:lnTo>
                  <a:lnTo>
                    <a:pt x="3982" y="1891"/>
                  </a:lnTo>
                  <a:cubicBezTo>
                    <a:pt x="3967" y="1609"/>
                    <a:pt x="3949" y="1579"/>
                    <a:pt x="3792" y="1579"/>
                  </a:cubicBezTo>
                  <a:cubicBezTo>
                    <a:pt x="3566" y="1579"/>
                    <a:pt x="3489" y="1430"/>
                    <a:pt x="3489" y="993"/>
                  </a:cubicBezTo>
                  <a:cubicBezTo>
                    <a:pt x="3489" y="720"/>
                    <a:pt x="3465" y="628"/>
                    <a:pt x="3382" y="589"/>
                  </a:cubicBezTo>
                  <a:cubicBezTo>
                    <a:pt x="3320" y="560"/>
                    <a:pt x="3286" y="484"/>
                    <a:pt x="3301" y="410"/>
                  </a:cubicBezTo>
                  <a:cubicBezTo>
                    <a:pt x="3351" y="169"/>
                    <a:pt x="3235" y="10"/>
                    <a:pt x="3005" y="1"/>
                  </a:cubicBezTo>
                  <a:close/>
                  <a:moveTo>
                    <a:pt x="16425" y="330"/>
                  </a:moveTo>
                  <a:cubicBezTo>
                    <a:pt x="16343" y="330"/>
                    <a:pt x="16318" y="372"/>
                    <a:pt x="16340" y="477"/>
                  </a:cubicBezTo>
                  <a:cubicBezTo>
                    <a:pt x="16361" y="573"/>
                    <a:pt x="16330" y="652"/>
                    <a:pt x="16251" y="706"/>
                  </a:cubicBezTo>
                  <a:cubicBezTo>
                    <a:pt x="16075" y="826"/>
                    <a:pt x="15979" y="1064"/>
                    <a:pt x="16027" y="1264"/>
                  </a:cubicBezTo>
                  <a:cubicBezTo>
                    <a:pt x="16050" y="1358"/>
                    <a:pt x="16074" y="1478"/>
                    <a:pt x="16081" y="1531"/>
                  </a:cubicBezTo>
                  <a:cubicBezTo>
                    <a:pt x="16136" y="1937"/>
                    <a:pt x="16243" y="1915"/>
                    <a:pt x="14135" y="1942"/>
                  </a:cubicBezTo>
                  <a:lnTo>
                    <a:pt x="12137" y="1967"/>
                  </a:lnTo>
                  <a:lnTo>
                    <a:pt x="12122" y="3049"/>
                  </a:lnTo>
                  <a:lnTo>
                    <a:pt x="12106" y="4129"/>
                  </a:lnTo>
                  <a:lnTo>
                    <a:pt x="11650" y="4096"/>
                  </a:lnTo>
                  <a:cubicBezTo>
                    <a:pt x="11399" y="4078"/>
                    <a:pt x="11168" y="4025"/>
                    <a:pt x="11137" y="3979"/>
                  </a:cubicBezTo>
                  <a:cubicBezTo>
                    <a:pt x="11106" y="3934"/>
                    <a:pt x="11031" y="3921"/>
                    <a:pt x="10969" y="3949"/>
                  </a:cubicBezTo>
                  <a:cubicBezTo>
                    <a:pt x="10908" y="3978"/>
                    <a:pt x="10841" y="3954"/>
                    <a:pt x="10821" y="3897"/>
                  </a:cubicBezTo>
                  <a:cubicBezTo>
                    <a:pt x="10763" y="3727"/>
                    <a:pt x="10585" y="3777"/>
                    <a:pt x="10525" y="3979"/>
                  </a:cubicBezTo>
                  <a:cubicBezTo>
                    <a:pt x="10442" y="4256"/>
                    <a:pt x="10522" y="4301"/>
                    <a:pt x="11162" y="4338"/>
                  </a:cubicBezTo>
                  <a:cubicBezTo>
                    <a:pt x="11475" y="4355"/>
                    <a:pt x="11815" y="4404"/>
                    <a:pt x="11919" y="4445"/>
                  </a:cubicBezTo>
                  <a:cubicBezTo>
                    <a:pt x="12080" y="4511"/>
                    <a:pt x="12108" y="4565"/>
                    <a:pt x="12123" y="4831"/>
                  </a:cubicBezTo>
                  <a:cubicBezTo>
                    <a:pt x="12134" y="5044"/>
                    <a:pt x="12114" y="5159"/>
                    <a:pt x="12056" y="5199"/>
                  </a:cubicBezTo>
                  <a:cubicBezTo>
                    <a:pt x="11950" y="5272"/>
                    <a:pt x="11948" y="5466"/>
                    <a:pt x="12053" y="5621"/>
                  </a:cubicBezTo>
                  <a:cubicBezTo>
                    <a:pt x="12159" y="5780"/>
                    <a:pt x="12154" y="6188"/>
                    <a:pt x="12044" y="6407"/>
                  </a:cubicBezTo>
                  <a:cubicBezTo>
                    <a:pt x="11961" y="6571"/>
                    <a:pt x="11961" y="6595"/>
                    <a:pt x="12044" y="6758"/>
                  </a:cubicBezTo>
                  <a:cubicBezTo>
                    <a:pt x="12093" y="6855"/>
                    <a:pt x="12133" y="7036"/>
                    <a:pt x="12133" y="7160"/>
                  </a:cubicBezTo>
                  <a:cubicBezTo>
                    <a:pt x="12133" y="7284"/>
                    <a:pt x="12093" y="7465"/>
                    <a:pt x="12044" y="7562"/>
                  </a:cubicBezTo>
                  <a:cubicBezTo>
                    <a:pt x="11961" y="7726"/>
                    <a:pt x="11962" y="7750"/>
                    <a:pt x="12049" y="7923"/>
                  </a:cubicBezTo>
                  <a:cubicBezTo>
                    <a:pt x="12100" y="8025"/>
                    <a:pt x="12135" y="8187"/>
                    <a:pt x="12124" y="8283"/>
                  </a:cubicBezTo>
                  <a:cubicBezTo>
                    <a:pt x="12108" y="8438"/>
                    <a:pt x="12036" y="8463"/>
                    <a:pt x="11515" y="8488"/>
                  </a:cubicBezTo>
                  <a:cubicBezTo>
                    <a:pt x="11139" y="8505"/>
                    <a:pt x="10883" y="8475"/>
                    <a:pt x="10808" y="8403"/>
                  </a:cubicBezTo>
                  <a:cubicBezTo>
                    <a:pt x="10648" y="8249"/>
                    <a:pt x="10511" y="8359"/>
                    <a:pt x="10532" y="8626"/>
                  </a:cubicBezTo>
                  <a:cubicBezTo>
                    <a:pt x="10549" y="8836"/>
                    <a:pt x="10565" y="8839"/>
                    <a:pt x="11328" y="8841"/>
                  </a:cubicBezTo>
                  <a:lnTo>
                    <a:pt x="12106" y="8844"/>
                  </a:lnTo>
                  <a:lnTo>
                    <a:pt x="12120" y="10408"/>
                  </a:lnTo>
                  <a:lnTo>
                    <a:pt x="12136" y="11972"/>
                  </a:lnTo>
                  <a:lnTo>
                    <a:pt x="16201" y="11949"/>
                  </a:lnTo>
                  <a:lnTo>
                    <a:pt x="20266" y="11924"/>
                  </a:lnTo>
                  <a:lnTo>
                    <a:pt x="20266" y="6967"/>
                  </a:lnTo>
                  <a:lnTo>
                    <a:pt x="20266" y="2013"/>
                  </a:lnTo>
                  <a:lnTo>
                    <a:pt x="18660" y="1988"/>
                  </a:lnTo>
                  <a:cubicBezTo>
                    <a:pt x="17585" y="1971"/>
                    <a:pt x="17031" y="1926"/>
                    <a:pt x="16983" y="1855"/>
                  </a:cubicBezTo>
                  <a:cubicBezTo>
                    <a:pt x="16943" y="1796"/>
                    <a:pt x="16911" y="1577"/>
                    <a:pt x="16911" y="1368"/>
                  </a:cubicBezTo>
                  <a:cubicBezTo>
                    <a:pt x="16911" y="1041"/>
                    <a:pt x="16897" y="997"/>
                    <a:pt x="16810" y="1046"/>
                  </a:cubicBezTo>
                  <a:cubicBezTo>
                    <a:pt x="16739" y="1087"/>
                    <a:pt x="16681" y="1026"/>
                    <a:pt x="16611" y="837"/>
                  </a:cubicBezTo>
                  <a:cubicBezTo>
                    <a:pt x="16556" y="690"/>
                    <a:pt x="16518" y="515"/>
                    <a:pt x="16525" y="449"/>
                  </a:cubicBezTo>
                  <a:cubicBezTo>
                    <a:pt x="16533" y="382"/>
                    <a:pt x="16489" y="330"/>
                    <a:pt x="16425" y="330"/>
                  </a:cubicBezTo>
                  <a:close/>
                  <a:moveTo>
                    <a:pt x="10718" y="1503"/>
                  </a:moveTo>
                  <a:cubicBezTo>
                    <a:pt x="10571" y="1493"/>
                    <a:pt x="10544" y="1527"/>
                    <a:pt x="10535" y="1728"/>
                  </a:cubicBezTo>
                  <a:cubicBezTo>
                    <a:pt x="10526" y="1924"/>
                    <a:pt x="10444" y="2311"/>
                    <a:pt x="10318" y="2764"/>
                  </a:cubicBezTo>
                  <a:cubicBezTo>
                    <a:pt x="10306" y="2807"/>
                    <a:pt x="10386" y="2829"/>
                    <a:pt x="10495" y="2812"/>
                  </a:cubicBezTo>
                  <a:cubicBezTo>
                    <a:pt x="10689" y="2783"/>
                    <a:pt x="10696" y="2769"/>
                    <a:pt x="10712" y="2367"/>
                  </a:cubicBezTo>
                  <a:cubicBezTo>
                    <a:pt x="10722" y="2139"/>
                    <a:pt x="10765" y="1854"/>
                    <a:pt x="10810" y="1733"/>
                  </a:cubicBezTo>
                  <a:cubicBezTo>
                    <a:pt x="10887" y="1520"/>
                    <a:pt x="10884" y="1515"/>
                    <a:pt x="10718" y="1503"/>
                  </a:cubicBezTo>
                  <a:close/>
                  <a:moveTo>
                    <a:pt x="11133" y="3008"/>
                  </a:moveTo>
                  <a:cubicBezTo>
                    <a:pt x="11067" y="3004"/>
                    <a:pt x="11028" y="3021"/>
                    <a:pt x="11006" y="3061"/>
                  </a:cubicBezTo>
                  <a:cubicBezTo>
                    <a:pt x="10974" y="3120"/>
                    <a:pt x="10763" y="3188"/>
                    <a:pt x="10537" y="3214"/>
                  </a:cubicBezTo>
                  <a:cubicBezTo>
                    <a:pt x="10278" y="3245"/>
                    <a:pt x="10120" y="3308"/>
                    <a:pt x="10106" y="3384"/>
                  </a:cubicBezTo>
                  <a:cubicBezTo>
                    <a:pt x="10089" y="3473"/>
                    <a:pt x="10189" y="3504"/>
                    <a:pt x="10485" y="3504"/>
                  </a:cubicBezTo>
                  <a:cubicBezTo>
                    <a:pt x="10778" y="3504"/>
                    <a:pt x="10903" y="3544"/>
                    <a:pt x="10953" y="3651"/>
                  </a:cubicBezTo>
                  <a:cubicBezTo>
                    <a:pt x="10990" y="3731"/>
                    <a:pt x="11060" y="3777"/>
                    <a:pt x="11107" y="3752"/>
                  </a:cubicBezTo>
                  <a:cubicBezTo>
                    <a:pt x="11155" y="3727"/>
                    <a:pt x="11315" y="3654"/>
                    <a:pt x="11462" y="3591"/>
                  </a:cubicBezTo>
                  <a:cubicBezTo>
                    <a:pt x="11729" y="3478"/>
                    <a:pt x="11856" y="3358"/>
                    <a:pt x="11805" y="3267"/>
                  </a:cubicBezTo>
                  <a:cubicBezTo>
                    <a:pt x="11790" y="3241"/>
                    <a:pt x="11617" y="3159"/>
                    <a:pt x="11422" y="3086"/>
                  </a:cubicBezTo>
                  <a:cubicBezTo>
                    <a:pt x="11291" y="3037"/>
                    <a:pt x="11198" y="3012"/>
                    <a:pt x="11133" y="3008"/>
                  </a:cubicBezTo>
                  <a:close/>
                  <a:moveTo>
                    <a:pt x="21069" y="5249"/>
                  </a:moveTo>
                  <a:cubicBezTo>
                    <a:pt x="21054" y="5271"/>
                    <a:pt x="21046" y="5313"/>
                    <a:pt x="21046" y="5383"/>
                  </a:cubicBezTo>
                  <a:cubicBezTo>
                    <a:pt x="21046" y="5464"/>
                    <a:pt x="21003" y="5559"/>
                    <a:pt x="20951" y="5592"/>
                  </a:cubicBezTo>
                  <a:cubicBezTo>
                    <a:pt x="20803" y="5686"/>
                    <a:pt x="20669" y="5924"/>
                    <a:pt x="20671" y="6092"/>
                  </a:cubicBezTo>
                  <a:cubicBezTo>
                    <a:pt x="20673" y="6249"/>
                    <a:pt x="20846" y="6680"/>
                    <a:pt x="20908" y="6680"/>
                  </a:cubicBezTo>
                  <a:cubicBezTo>
                    <a:pt x="20926" y="6680"/>
                    <a:pt x="21014" y="6585"/>
                    <a:pt x="21102" y="6469"/>
                  </a:cubicBezTo>
                  <a:cubicBezTo>
                    <a:pt x="21222" y="6310"/>
                    <a:pt x="21276" y="6284"/>
                    <a:pt x="21323" y="6368"/>
                  </a:cubicBezTo>
                  <a:cubicBezTo>
                    <a:pt x="21369" y="6450"/>
                    <a:pt x="21368" y="6513"/>
                    <a:pt x="21323" y="6611"/>
                  </a:cubicBezTo>
                  <a:cubicBezTo>
                    <a:pt x="21277" y="6710"/>
                    <a:pt x="21278" y="6770"/>
                    <a:pt x="21325" y="6855"/>
                  </a:cubicBezTo>
                  <a:cubicBezTo>
                    <a:pt x="21416" y="7017"/>
                    <a:pt x="21516" y="6995"/>
                    <a:pt x="21574" y="6800"/>
                  </a:cubicBezTo>
                  <a:cubicBezTo>
                    <a:pt x="21590" y="6748"/>
                    <a:pt x="21596" y="6685"/>
                    <a:pt x="21600" y="6623"/>
                  </a:cubicBezTo>
                  <a:lnTo>
                    <a:pt x="21600" y="6471"/>
                  </a:lnTo>
                  <a:cubicBezTo>
                    <a:pt x="21589" y="6267"/>
                    <a:pt x="21536" y="6066"/>
                    <a:pt x="21453" y="6010"/>
                  </a:cubicBezTo>
                  <a:cubicBezTo>
                    <a:pt x="21390" y="5967"/>
                    <a:pt x="21305" y="5776"/>
                    <a:pt x="21263" y="5585"/>
                  </a:cubicBezTo>
                  <a:cubicBezTo>
                    <a:pt x="21206" y="5324"/>
                    <a:pt x="21112" y="5185"/>
                    <a:pt x="21069" y="5249"/>
                  </a:cubicBezTo>
                  <a:close/>
                  <a:moveTo>
                    <a:pt x="10422" y="6005"/>
                  </a:moveTo>
                  <a:cubicBezTo>
                    <a:pt x="10120" y="6005"/>
                    <a:pt x="10109" y="6013"/>
                    <a:pt x="10132" y="6235"/>
                  </a:cubicBezTo>
                  <a:cubicBezTo>
                    <a:pt x="10146" y="6361"/>
                    <a:pt x="10107" y="6666"/>
                    <a:pt x="10047" y="6910"/>
                  </a:cubicBezTo>
                  <a:lnTo>
                    <a:pt x="9938" y="7353"/>
                  </a:lnTo>
                  <a:lnTo>
                    <a:pt x="10254" y="7353"/>
                  </a:lnTo>
                  <a:cubicBezTo>
                    <a:pt x="10428" y="7353"/>
                    <a:pt x="10586" y="7399"/>
                    <a:pt x="10605" y="7454"/>
                  </a:cubicBezTo>
                  <a:cubicBezTo>
                    <a:pt x="10624" y="7510"/>
                    <a:pt x="10752" y="7541"/>
                    <a:pt x="10890" y="7525"/>
                  </a:cubicBezTo>
                  <a:cubicBezTo>
                    <a:pt x="11129" y="7498"/>
                    <a:pt x="11140" y="7484"/>
                    <a:pt x="11140" y="7208"/>
                  </a:cubicBezTo>
                  <a:cubicBezTo>
                    <a:pt x="11140" y="6935"/>
                    <a:pt x="11127" y="6920"/>
                    <a:pt x="10898" y="6894"/>
                  </a:cubicBezTo>
                  <a:cubicBezTo>
                    <a:pt x="10520" y="6851"/>
                    <a:pt x="10498" y="6818"/>
                    <a:pt x="10626" y="6496"/>
                  </a:cubicBezTo>
                  <a:cubicBezTo>
                    <a:pt x="10796" y="6068"/>
                    <a:pt x="10771" y="6005"/>
                    <a:pt x="10422" y="6005"/>
                  </a:cubicBezTo>
                  <a:close/>
                  <a:moveTo>
                    <a:pt x="4843" y="6602"/>
                  </a:moveTo>
                  <a:cubicBezTo>
                    <a:pt x="4698" y="6624"/>
                    <a:pt x="4650" y="6676"/>
                    <a:pt x="4643" y="6823"/>
                  </a:cubicBezTo>
                  <a:cubicBezTo>
                    <a:pt x="4624" y="7233"/>
                    <a:pt x="4554" y="7632"/>
                    <a:pt x="4480" y="7741"/>
                  </a:cubicBezTo>
                  <a:cubicBezTo>
                    <a:pt x="4355" y="7929"/>
                    <a:pt x="4446" y="8027"/>
                    <a:pt x="4727" y="8005"/>
                  </a:cubicBezTo>
                  <a:cubicBezTo>
                    <a:pt x="4918" y="7991"/>
                    <a:pt x="5018" y="8031"/>
                    <a:pt x="5085" y="8150"/>
                  </a:cubicBezTo>
                  <a:cubicBezTo>
                    <a:pt x="5135" y="8241"/>
                    <a:pt x="5217" y="8315"/>
                    <a:pt x="5266" y="8315"/>
                  </a:cubicBezTo>
                  <a:cubicBezTo>
                    <a:pt x="5375" y="8315"/>
                    <a:pt x="5502" y="8066"/>
                    <a:pt x="5432" y="7989"/>
                  </a:cubicBezTo>
                  <a:cubicBezTo>
                    <a:pt x="5405" y="7959"/>
                    <a:pt x="5395" y="7826"/>
                    <a:pt x="5409" y="7693"/>
                  </a:cubicBezTo>
                  <a:cubicBezTo>
                    <a:pt x="5430" y="7499"/>
                    <a:pt x="5406" y="7434"/>
                    <a:pt x="5290" y="7355"/>
                  </a:cubicBezTo>
                  <a:cubicBezTo>
                    <a:pt x="5183" y="7282"/>
                    <a:pt x="5155" y="7212"/>
                    <a:pt x="5179" y="7075"/>
                  </a:cubicBezTo>
                  <a:cubicBezTo>
                    <a:pt x="5229" y="6796"/>
                    <a:pt x="5067" y="6568"/>
                    <a:pt x="4843" y="6602"/>
                  </a:cubicBezTo>
                  <a:close/>
                  <a:moveTo>
                    <a:pt x="9661" y="13575"/>
                  </a:moveTo>
                  <a:cubicBezTo>
                    <a:pt x="9501" y="13639"/>
                    <a:pt x="9394" y="14059"/>
                    <a:pt x="9505" y="14432"/>
                  </a:cubicBezTo>
                  <a:cubicBezTo>
                    <a:pt x="9586" y="14704"/>
                    <a:pt x="9568" y="14695"/>
                    <a:pt x="9742" y="14553"/>
                  </a:cubicBezTo>
                  <a:cubicBezTo>
                    <a:pt x="9843" y="14470"/>
                    <a:pt x="9912" y="14470"/>
                    <a:pt x="10011" y="14551"/>
                  </a:cubicBezTo>
                  <a:cubicBezTo>
                    <a:pt x="10125" y="14644"/>
                    <a:pt x="10155" y="14629"/>
                    <a:pt x="10226" y="14448"/>
                  </a:cubicBezTo>
                  <a:cubicBezTo>
                    <a:pt x="10328" y="14186"/>
                    <a:pt x="10328" y="13999"/>
                    <a:pt x="10224" y="13754"/>
                  </a:cubicBezTo>
                  <a:cubicBezTo>
                    <a:pt x="10159" y="13599"/>
                    <a:pt x="10126" y="13585"/>
                    <a:pt x="10044" y="13676"/>
                  </a:cubicBezTo>
                  <a:cubicBezTo>
                    <a:pt x="9967" y="13763"/>
                    <a:pt x="9921" y="13755"/>
                    <a:pt x="9832" y="13644"/>
                  </a:cubicBezTo>
                  <a:cubicBezTo>
                    <a:pt x="9774" y="13571"/>
                    <a:pt x="9714" y="13554"/>
                    <a:pt x="9661" y="13575"/>
                  </a:cubicBezTo>
                  <a:close/>
                  <a:moveTo>
                    <a:pt x="21600" y="15098"/>
                  </a:moveTo>
                  <a:lnTo>
                    <a:pt x="10965" y="15123"/>
                  </a:lnTo>
                  <a:lnTo>
                    <a:pt x="0" y="15148"/>
                  </a:lnTo>
                  <a:lnTo>
                    <a:pt x="0" y="18371"/>
                  </a:lnTo>
                  <a:lnTo>
                    <a:pt x="0" y="21593"/>
                  </a:lnTo>
                  <a:lnTo>
                    <a:pt x="11301" y="21593"/>
                  </a:lnTo>
                  <a:lnTo>
                    <a:pt x="21600" y="21593"/>
                  </a:lnTo>
                  <a:lnTo>
                    <a:pt x="21600" y="15098"/>
                  </a:lnTo>
                  <a:close/>
                </a:path>
              </a:pathLst>
            </a:custGeom>
            <a:ln w="12700" cap="flat">
              <a:noFill/>
              <a:miter lim="400000"/>
            </a:ln>
            <a:effectLst/>
          </p:spPr>
        </p:pic>
        <p:sp>
          <p:nvSpPr>
            <p:cNvPr id="480" name="有分支"/>
            <p:cNvSpPr txBox="1"/>
            <p:nvPr/>
          </p:nvSpPr>
          <p:spPr>
            <a:xfrm>
              <a:off x="2579446" y="2717046"/>
              <a:ext cx="10287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0"/>
              </a:lvl1pPr>
            </a:lstStyle>
            <a:p>
              <a:r>
                <a:t>有分支</a:t>
              </a:r>
            </a:p>
          </p:txBody>
        </p:sp>
      </p:gr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 name="磁敏三极管的伏安特性类似普通晶体管的伏安特性曲线。图(a)为不受磁场作用时，磁敏三极管的伏安特性曲线；图(b)是磁场为±0.1T（kGs）、基极电流为3mA时的伏安特性曲线。由该图可知，磁敏三极管的电流放大倍数小于1 ，但其集电极电流有很高的磁灵敏度。"/>
          <p:cNvSpPr txBox="1"/>
          <p:nvPr/>
        </p:nvSpPr>
        <p:spPr>
          <a:xfrm>
            <a:off x="585037" y="2456796"/>
            <a:ext cx="11482897"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rPr>
                <a:solidFill>
                  <a:srgbClr val="000000"/>
                </a:solidFill>
                <a:latin typeface="楷体_GB2312"/>
                <a:ea typeface="楷体_GB2312"/>
                <a:cs typeface="楷体_GB2312"/>
                <a:sym typeface="楷体_GB2312"/>
              </a:rPr>
              <a:t>磁敏三极管的伏安特性类似普通晶体管的伏安特性曲线。图(a)为不受磁场作用时，磁敏三极管的伏安特性曲线；图(b)是磁场为</a:t>
            </a:r>
            <a:r>
              <a:rPr>
                <a:solidFill>
                  <a:srgbClr val="000000"/>
                </a:solidFill>
              </a:rPr>
              <a:t>±0.1T</a:t>
            </a:r>
            <a:r>
              <a:rPr>
                <a:solidFill>
                  <a:srgbClr val="000000"/>
                </a:solidFill>
                <a:latin typeface="楷体_GB2312"/>
                <a:ea typeface="楷体_GB2312"/>
                <a:cs typeface="楷体_GB2312"/>
                <a:sym typeface="楷体_GB2312"/>
              </a:rPr>
              <a:t>（</a:t>
            </a:r>
            <a:r>
              <a:rPr>
                <a:solidFill>
                  <a:srgbClr val="000000"/>
                </a:solidFill>
              </a:rPr>
              <a:t>kGs</a:t>
            </a:r>
            <a:r>
              <a:rPr>
                <a:solidFill>
                  <a:srgbClr val="000000"/>
                </a:solidFill>
                <a:latin typeface="楷体_GB2312"/>
                <a:ea typeface="楷体_GB2312"/>
                <a:cs typeface="楷体_GB2312"/>
                <a:sym typeface="楷体_GB2312"/>
              </a:rPr>
              <a:t>）、基极电流为</a:t>
            </a:r>
            <a:r>
              <a:rPr>
                <a:solidFill>
                  <a:srgbClr val="000000"/>
                </a:solidFill>
              </a:rPr>
              <a:t>3mA</a:t>
            </a:r>
            <a:r>
              <a:rPr>
                <a:solidFill>
                  <a:srgbClr val="000000"/>
                </a:solidFill>
                <a:latin typeface="楷体_GB2312"/>
                <a:ea typeface="楷体_GB2312"/>
                <a:cs typeface="楷体_GB2312"/>
                <a:sym typeface="楷体_GB2312"/>
              </a:rPr>
              <a:t>时的伏安特性曲线。由该图可知，磁敏三极管的电流放大倍数小于</a:t>
            </a:r>
            <a:r>
              <a:rPr>
                <a:solidFill>
                  <a:srgbClr val="000000"/>
                </a:solidFill>
              </a:rPr>
              <a:t>1 </a:t>
            </a:r>
            <a:r>
              <a:rPr>
                <a:solidFill>
                  <a:srgbClr val="000000"/>
                </a:solidFill>
                <a:latin typeface="楷体_GB2312"/>
                <a:ea typeface="楷体_GB2312"/>
                <a:cs typeface="楷体_GB2312"/>
                <a:sym typeface="楷体_GB2312"/>
              </a:rPr>
              <a:t>，但其集电极电流有很高的磁灵敏度。</a:t>
            </a:r>
          </a:p>
        </p:txBody>
      </p:sp>
      <p:pic>
        <p:nvPicPr>
          <p:cNvPr id="1492" name="image.tif" descr="image.tif"/>
          <p:cNvPicPr>
            <a:picLocks noChangeAspect="1"/>
          </p:cNvPicPr>
          <p:nvPr/>
        </p:nvPicPr>
        <p:blipFill>
          <a:blip r:embed="rId2">
            <a:extLst/>
          </a:blip>
          <a:stretch>
            <a:fillRect/>
          </a:stretch>
        </p:blipFill>
        <p:spPr>
          <a:xfrm>
            <a:off x="2580586" y="5030501"/>
            <a:ext cx="7491798" cy="3655160"/>
          </a:xfrm>
          <a:prstGeom prst="rect">
            <a:avLst/>
          </a:prstGeom>
          <a:ln w="12700">
            <a:miter lim="400000"/>
          </a:ln>
        </p:spPr>
      </p:pic>
      <p:sp>
        <p:nvSpPr>
          <p:cNvPr id="1493" name="（1）伏安特性"/>
          <p:cNvSpPr txBox="1"/>
          <p:nvPr/>
        </p:nvSpPr>
        <p:spPr>
          <a:xfrm>
            <a:off x="1364693" y="1749240"/>
            <a:ext cx="244202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lnSpc>
                <a:spcPct val="116999"/>
              </a:lnSpc>
              <a:spcBef>
                <a:spcPts val="1300"/>
              </a:spcBef>
              <a:defRPr sz="2800" b="0">
                <a:solidFill>
                  <a:schemeClr val="accent5">
                    <a:lumOff val="-29866"/>
                  </a:schemeClr>
                </a:solidFill>
                <a:latin typeface="Tahoma"/>
                <a:ea typeface="Tahoma"/>
                <a:cs typeface="Tahoma"/>
                <a:sym typeface="Tahoma"/>
              </a:defRPr>
            </a:pPr>
            <a:r>
              <a:rPr>
                <a:latin typeface="黑体"/>
                <a:ea typeface="黑体"/>
                <a:cs typeface="黑体"/>
                <a:sym typeface="黑体"/>
              </a:rPr>
              <a:t>（</a:t>
            </a:r>
            <a:r>
              <a:t>1</a:t>
            </a:r>
            <a:r>
              <a:rPr>
                <a:latin typeface="黑体"/>
                <a:ea typeface="黑体"/>
                <a:cs typeface="黑体"/>
                <a:sym typeface="黑体"/>
              </a:rPr>
              <a:t>）伏安特性</a:t>
            </a:r>
          </a:p>
        </p:txBody>
      </p:sp>
      <p:sp>
        <p:nvSpPr>
          <p:cNvPr id="1494" name="磁敏三极管"/>
          <p:cNvSpPr>
            <a:spLocks noGrp="1"/>
          </p:cNvSpPr>
          <p:nvPr>
            <p:ph type="title"/>
          </p:nvPr>
        </p:nvSpPr>
        <p:spPr>
          <a:prstGeom prst="rect">
            <a:avLst/>
          </a:prstGeom>
        </p:spPr>
        <p:txBody>
          <a:bodyPr/>
          <a:lstStyle/>
          <a:p>
            <a:r>
              <a:t>磁敏三极管</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磁敏三极管的磁电特性是在给定条件下，集电极电流的变化与外加磁场的关系，常用磁灵敏度表示，它是磁敏三极管应用的基础。例如，国产NPN型3BCM（锗）磁敏三极管的磁电特性，在弱磁场作用下，曲线接近一条直线。"/>
          <p:cNvSpPr txBox="1"/>
          <p:nvPr/>
        </p:nvSpPr>
        <p:spPr>
          <a:xfrm>
            <a:off x="745777" y="2374083"/>
            <a:ext cx="11513246"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latin typeface="楷体_GB2312"/>
                <a:ea typeface="楷体_GB2312"/>
                <a:cs typeface="楷体_GB2312"/>
                <a:sym typeface="楷体_GB2312"/>
              </a:defRPr>
            </a:lvl1pPr>
          </a:lstStyle>
          <a:p>
            <a:r>
              <a:t>磁敏三极管的磁电特性是在给定条件下，集电极电流的变化与外加磁场的关系，常用磁灵敏度表示，它是磁敏三极管应用的基础。例如，国产NPN型3BCM（锗）磁敏三极管的磁电特性，在弱磁场作用下，曲线接近一条直线。 </a:t>
            </a:r>
          </a:p>
        </p:txBody>
      </p:sp>
      <p:pic>
        <p:nvPicPr>
          <p:cNvPr id="1497" name="image.png" descr="image.png"/>
          <p:cNvPicPr>
            <a:picLocks noChangeAspect="1"/>
          </p:cNvPicPr>
          <p:nvPr/>
        </p:nvPicPr>
        <p:blipFill>
          <a:blip r:embed="rId2">
            <a:extLst/>
          </a:blip>
          <a:stretch>
            <a:fillRect/>
          </a:stretch>
        </p:blipFill>
        <p:spPr>
          <a:xfrm>
            <a:off x="2374849" y="4139824"/>
            <a:ext cx="4991134" cy="4639608"/>
          </a:xfrm>
          <a:prstGeom prst="rect">
            <a:avLst/>
          </a:prstGeom>
          <a:ln w="12700">
            <a:miter lim="400000"/>
          </a:ln>
        </p:spPr>
      </p:pic>
      <p:sp>
        <p:nvSpPr>
          <p:cNvPr id="1498" name="磁敏三极管"/>
          <p:cNvSpPr>
            <a:spLocks noGrp="1"/>
          </p:cNvSpPr>
          <p:nvPr>
            <p:ph type="title"/>
          </p:nvPr>
        </p:nvSpPr>
        <p:spPr>
          <a:prstGeom prst="rect">
            <a:avLst/>
          </a:prstGeom>
        </p:spPr>
        <p:txBody>
          <a:bodyPr/>
          <a:lstStyle/>
          <a:p>
            <a:r>
              <a:t>磁敏三极管</a:t>
            </a:r>
          </a:p>
        </p:txBody>
      </p:sp>
      <p:sp>
        <p:nvSpPr>
          <p:cNvPr id="1499" name="（2）磁电特性"/>
          <p:cNvSpPr txBox="1"/>
          <p:nvPr/>
        </p:nvSpPr>
        <p:spPr>
          <a:xfrm>
            <a:off x="1469566" y="1609328"/>
            <a:ext cx="244566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16999"/>
              </a:lnSpc>
              <a:spcBef>
                <a:spcPts val="1300"/>
              </a:spcBef>
              <a:defRPr sz="2800" b="0">
                <a:solidFill>
                  <a:schemeClr val="accent5">
                    <a:lumOff val="-29866"/>
                  </a:schemeClr>
                </a:solidFill>
                <a:latin typeface="黑体"/>
                <a:ea typeface="黑体"/>
                <a:cs typeface="黑体"/>
                <a:sym typeface="黑体"/>
              </a:defRPr>
            </a:lvl1pPr>
          </a:lstStyle>
          <a:p>
            <a:r>
              <a:t>（2）磁电特性</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 name="磁敏三极管对温度比较敏感，实际使用时必须采用适当的方法进行温度补偿。对于锗磁敏三极管，其磁灵敏度的温度系数为0.8％／℃；硅磁敏三极管磁灵敏度的温度系数为－0.6％／℃。对于硅磁敏三极管可用正温度系数的普通硅三极管来补偿因温度而产生的集电极电流的漂移。"/>
          <p:cNvSpPr txBox="1"/>
          <p:nvPr/>
        </p:nvSpPr>
        <p:spPr>
          <a:xfrm>
            <a:off x="974030" y="2956466"/>
            <a:ext cx="11056740"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rPr>
                <a:solidFill>
                  <a:srgbClr val="000000"/>
                </a:solidFill>
              </a:rPr>
              <a:t>磁敏三极管对温度比较敏感，实际使用时必须采用适当的方法进行温度补偿。对于锗磁敏三极管，其磁灵敏度的温度系数为0.8％／℃；硅磁敏三极管磁灵敏度的温度系数为－0.6％／℃。对于硅磁敏三极管可用正温度系数的普通硅三极管来补偿因温度而产生的集电极电流的漂移。</a:t>
            </a:r>
          </a:p>
        </p:txBody>
      </p:sp>
      <p:sp>
        <p:nvSpPr>
          <p:cNvPr id="1502" name="3）温度特性及其补偿"/>
          <p:cNvSpPr txBox="1"/>
          <p:nvPr/>
        </p:nvSpPr>
        <p:spPr>
          <a:xfrm>
            <a:off x="1540749" y="2103181"/>
            <a:ext cx="35124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16999"/>
              </a:lnSpc>
              <a:spcBef>
                <a:spcPts val="1300"/>
              </a:spcBef>
              <a:defRPr sz="2800" b="0">
                <a:solidFill>
                  <a:schemeClr val="accent5">
                    <a:lumOff val="-29866"/>
                  </a:schemeClr>
                </a:solidFill>
                <a:latin typeface="黑体"/>
                <a:ea typeface="黑体"/>
                <a:cs typeface="黑体"/>
                <a:sym typeface="黑体"/>
              </a:defRPr>
            </a:lvl1pPr>
          </a:lstStyle>
          <a:p>
            <a:r>
              <a:t>3）温度特性及其补偿</a:t>
            </a:r>
          </a:p>
        </p:txBody>
      </p:sp>
      <p:sp>
        <p:nvSpPr>
          <p:cNvPr id="1503" name="磁敏三极管"/>
          <p:cNvSpPr>
            <a:spLocks noGrp="1"/>
          </p:cNvSpPr>
          <p:nvPr>
            <p:ph type="title"/>
          </p:nvPr>
        </p:nvSpPr>
        <p:spPr>
          <a:prstGeom prst="rect">
            <a:avLst/>
          </a:prstGeom>
        </p:spPr>
        <p:txBody>
          <a:bodyPr/>
          <a:lstStyle/>
          <a:p>
            <a:r>
              <a:t>磁敏三极管</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 name="如图(a)所示。当温度升高时，BG1 管集电极电流 Ic1 增加，导致 BGm 管的集电极电流也增加，从而补偿了 BGm 管因温度升高而导致 Ic 的下降。"/>
          <p:cNvSpPr txBox="1"/>
          <p:nvPr/>
        </p:nvSpPr>
        <p:spPr>
          <a:xfrm>
            <a:off x="583159" y="2191823"/>
            <a:ext cx="11838482" cy="1214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rPr>
                <a:solidFill>
                  <a:srgbClr val="000000"/>
                </a:solidFill>
              </a:rPr>
              <a:t>如图(a)所示。当温度升高时，BG</a:t>
            </a:r>
            <a:r>
              <a:rPr baseline="-19571">
                <a:solidFill>
                  <a:srgbClr val="000000"/>
                </a:solidFill>
              </a:rPr>
              <a:t>1</a:t>
            </a:r>
            <a:r>
              <a:rPr>
                <a:solidFill>
                  <a:srgbClr val="000000"/>
                </a:solidFill>
              </a:rPr>
              <a:t> 管集电极电流 I</a:t>
            </a:r>
            <a:r>
              <a:rPr baseline="-19571">
                <a:solidFill>
                  <a:srgbClr val="000000"/>
                </a:solidFill>
              </a:rPr>
              <a:t>c1</a:t>
            </a:r>
            <a:r>
              <a:rPr>
                <a:solidFill>
                  <a:srgbClr val="000000"/>
                </a:solidFill>
              </a:rPr>
              <a:t> 增加，导致 BG</a:t>
            </a:r>
            <a:r>
              <a:rPr baseline="-19571">
                <a:solidFill>
                  <a:srgbClr val="000000"/>
                </a:solidFill>
              </a:rPr>
              <a:t>m</a:t>
            </a:r>
            <a:r>
              <a:rPr>
                <a:solidFill>
                  <a:srgbClr val="000000"/>
                </a:solidFill>
              </a:rPr>
              <a:t> 管的集电极电流也增加，从而补偿了 BG</a:t>
            </a:r>
            <a:r>
              <a:rPr baseline="-19571">
                <a:solidFill>
                  <a:srgbClr val="000000"/>
                </a:solidFill>
              </a:rPr>
              <a:t>m</a:t>
            </a:r>
            <a:r>
              <a:rPr>
                <a:solidFill>
                  <a:srgbClr val="000000"/>
                </a:solidFill>
              </a:rPr>
              <a:t> 管因温度升高而导致 I</a:t>
            </a:r>
            <a:r>
              <a:rPr baseline="-19571">
                <a:solidFill>
                  <a:srgbClr val="000000"/>
                </a:solidFill>
              </a:rPr>
              <a:t>c </a:t>
            </a:r>
            <a:r>
              <a:rPr>
                <a:solidFill>
                  <a:srgbClr val="000000"/>
                </a:solidFill>
              </a:rPr>
              <a:t>的下降。</a:t>
            </a:r>
            <a:r>
              <a:t>    </a:t>
            </a:r>
          </a:p>
        </p:txBody>
      </p:sp>
      <p:sp>
        <p:nvSpPr>
          <p:cNvPr id="1506" name="图(b)是利用锗磁敏二极管电流随温度升高而增加的这一特性使其作硅磁敏三极管的负载，从而当温度升高时，弥补了硅磁敏三极管的负湿度漂移系数所引起的电流下降的问题。"/>
          <p:cNvSpPr txBox="1"/>
          <p:nvPr/>
        </p:nvSpPr>
        <p:spPr>
          <a:xfrm>
            <a:off x="686127" y="3487607"/>
            <a:ext cx="1183848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latin typeface="Songti SC Regular"/>
                <a:ea typeface="Songti SC Regular"/>
                <a:cs typeface="Songti SC Regular"/>
                <a:sym typeface="Songti SC Regular"/>
              </a:defRPr>
            </a:lvl1pPr>
          </a:lstStyle>
          <a:p>
            <a:pPr>
              <a:defRPr>
                <a:solidFill>
                  <a:srgbClr val="1C1C1C"/>
                </a:solidFill>
              </a:defRPr>
            </a:pPr>
            <a:r>
              <a:rPr>
                <a:solidFill>
                  <a:srgbClr val="000000"/>
                </a:solidFill>
              </a:rPr>
              <a:t>图(b)是利用锗磁敏二极管电流随温度升高而增加的这一特性使其作硅磁敏三极管的负载，从而当温度升高时，弥补了硅磁敏三极管的负湿度漂移系数所引起的电流下降的问题。</a:t>
            </a:r>
          </a:p>
        </p:txBody>
      </p:sp>
      <p:pic>
        <p:nvPicPr>
          <p:cNvPr id="1507" name="image.png" descr="image.png"/>
          <p:cNvPicPr>
            <a:picLocks noChangeAspect="1"/>
          </p:cNvPicPr>
          <p:nvPr/>
        </p:nvPicPr>
        <p:blipFill>
          <a:blip r:embed="rId2">
            <a:extLst/>
          </a:blip>
          <a:stretch>
            <a:fillRect/>
          </a:stretch>
        </p:blipFill>
        <p:spPr>
          <a:xfrm>
            <a:off x="2325259" y="5231754"/>
            <a:ext cx="6220092" cy="3155349"/>
          </a:xfrm>
          <a:prstGeom prst="rect">
            <a:avLst/>
          </a:prstGeom>
          <a:ln w="12700">
            <a:miter lim="400000"/>
          </a:ln>
        </p:spPr>
      </p:pic>
      <p:sp>
        <p:nvSpPr>
          <p:cNvPr id="1508" name="磁敏三极管"/>
          <p:cNvSpPr>
            <a:spLocks noGrp="1"/>
          </p:cNvSpPr>
          <p:nvPr>
            <p:ph type="title"/>
          </p:nvPr>
        </p:nvSpPr>
        <p:spPr>
          <a:prstGeom prst="rect">
            <a:avLst/>
          </a:prstGeom>
        </p:spPr>
        <p:txBody>
          <a:bodyPr/>
          <a:lstStyle/>
          <a:p>
            <a:r>
              <a:t>磁敏三极管</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 name="除此之外，还可以采用两只特性一致、磁极相反的磁敏三极管组成的差分电路，如图(c)所示，这种电路既可以提高磁灵敏度，又能实现温度补偿，它是一种行之有效的温度补偿电路。"/>
          <p:cNvSpPr txBox="1"/>
          <p:nvPr/>
        </p:nvSpPr>
        <p:spPr>
          <a:xfrm>
            <a:off x="764957" y="2266630"/>
            <a:ext cx="11474885"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latin typeface="楷体_GB2312"/>
                <a:ea typeface="楷体_GB2312"/>
                <a:cs typeface="楷体_GB2312"/>
                <a:sym typeface="楷体_GB2312"/>
              </a:defRPr>
            </a:lvl1pPr>
          </a:lstStyle>
          <a:p>
            <a:pPr>
              <a:defRPr>
                <a:latin typeface="Songti SC Regular"/>
                <a:ea typeface="Songti SC Regular"/>
                <a:cs typeface="Songti SC Regular"/>
                <a:sym typeface="Songti SC Regular"/>
              </a:defRPr>
            </a:pPr>
            <a:r>
              <a:rPr>
                <a:latin typeface="楷体_GB2312"/>
                <a:ea typeface="楷体_GB2312"/>
                <a:cs typeface="楷体_GB2312"/>
                <a:sym typeface="楷体_GB2312"/>
              </a:rPr>
              <a:t>除此之外，还可以采用两只特性一致、磁极相反的磁敏三极管组成的差分电路，如图(c)所示，这种电路既可以提高磁灵敏度，又能实现温度补偿，它是一种行之有效的温度补偿电路。</a:t>
            </a:r>
          </a:p>
        </p:txBody>
      </p:sp>
      <p:pic>
        <p:nvPicPr>
          <p:cNvPr id="1511" name="image.png" descr="image.png"/>
          <p:cNvPicPr>
            <a:picLocks noChangeAspect="1"/>
          </p:cNvPicPr>
          <p:nvPr/>
        </p:nvPicPr>
        <p:blipFill>
          <a:blip r:embed="rId2">
            <a:extLst/>
          </a:blip>
          <a:stretch>
            <a:fillRect/>
          </a:stretch>
        </p:blipFill>
        <p:spPr>
          <a:xfrm>
            <a:off x="4480110" y="4200932"/>
            <a:ext cx="3771141" cy="3516885"/>
          </a:xfrm>
          <a:prstGeom prst="rect">
            <a:avLst/>
          </a:prstGeom>
          <a:ln w="12700">
            <a:miter lim="400000"/>
          </a:ln>
        </p:spPr>
      </p:pic>
      <p:sp>
        <p:nvSpPr>
          <p:cNvPr id="1512" name="磁敏三极管"/>
          <p:cNvSpPr>
            <a:spLocks noGrp="1"/>
          </p:cNvSpPr>
          <p:nvPr>
            <p:ph type="title"/>
          </p:nvPr>
        </p:nvSpPr>
        <p:spPr>
          <a:prstGeom prst="rect">
            <a:avLst/>
          </a:prstGeom>
        </p:spPr>
        <p:txBody>
          <a:bodyPr/>
          <a:lstStyle/>
          <a:p>
            <a:r>
              <a:t>磁敏三极管</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 name="（4）频率特性"/>
          <p:cNvSpPr txBox="1"/>
          <p:nvPr/>
        </p:nvSpPr>
        <p:spPr>
          <a:xfrm>
            <a:off x="1448320" y="2057400"/>
            <a:ext cx="24456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16999"/>
              </a:lnSpc>
              <a:spcBef>
                <a:spcPts val="1300"/>
              </a:spcBef>
              <a:defRPr sz="2800" b="0">
                <a:solidFill>
                  <a:schemeClr val="accent5">
                    <a:lumOff val="-29866"/>
                  </a:schemeClr>
                </a:solidFill>
                <a:latin typeface="黑体"/>
                <a:ea typeface="黑体"/>
                <a:cs typeface="黑体"/>
                <a:sym typeface="黑体"/>
              </a:defRPr>
            </a:lvl1pPr>
          </a:lstStyle>
          <a:p>
            <a:r>
              <a:t>（4）频率特性</a:t>
            </a:r>
          </a:p>
        </p:txBody>
      </p:sp>
      <p:sp>
        <p:nvSpPr>
          <p:cNvPr id="1515" name="长基区磁敏三极管的截止频率主要取决于载流子渡越基区的时间。…"/>
          <p:cNvSpPr txBox="1"/>
          <p:nvPr/>
        </p:nvSpPr>
        <p:spPr>
          <a:xfrm>
            <a:off x="827108" y="3225540"/>
            <a:ext cx="11350584" cy="364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88937" indent="-388937" algn="l" defTabSz="914400">
              <a:lnSpc>
                <a:spcPct val="150000"/>
              </a:lnSpc>
              <a:buClr>
                <a:schemeClr val="accent1"/>
              </a:buClr>
              <a:buSzPct val="145000"/>
              <a:buChar char="-"/>
              <a:defRPr sz="2800" b="0">
                <a:latin typeface="Songti SC Regular"/>
                <a:ea typeface="Songti SC Regular"/>
                <a:cs typeface="Songti SC Regular"/>
                <a:sym typeface="Songti SC Regular"/>
              </a:defRPr>
            </a:pPr>
            <a:r>
              <a:t>长基区磁敏三极管的截止频率主要取决于载流子渡越基区的时间。</a:t>
            </a:r>
          </a:p>
          <a:p>
            <a:pPr marL="388937" indent="-388937" algn="l" defTabSz="914400">
              <a:lnSpc>
                <a:spcPct val="150000"/>
              </a:lnSpc>
              <a:buClr>
                <a:schemeClr val="accent1"/>
              </a:buClr>
              <a:buSzPct val="145000"/>
              <a:buChar char="-"/>
              <a:defRPr sz="2800" b="0">
                <a:latin typeface="Songti SC Regular"/>
                <a:ea typeface="Songti SC Regular"/>
                <a:cs typeface="Songti SC Regular"/>
                <a:sym typeface="Songti SC Regular"/>
              </a:defRPr>
            </a:pPr>
            <a:r>
              <a:t>3CCM型硅磁敏三极管对可变磁场的响应时间约为0.4μs，截止频率为2.5MHz</a:t>
            </a:r>
          </a:p>
          <a:p>
            <a:pPr marL="388937" indent="-388937" algn="l" defTabSz="914400">
              <a:lnSpc>
                <a:spcPct val="150000"/>
              </a:lnSpc>
              <a:buClr>
                <a:schemeClr val="accent1"/>
              </a:buClr>
              <a:buSzPct val="145000"/>
              <a:buChar char="-"/>
              <a:defRPr sz="2800" b="0">
                <a:latin typeface="Songti SC Regular"/>
                <a:ea typeface="Songti SC Regular"/>
                <a:cs typeface="Songti SC Regular"/>
                <a:sym typeface="Songti SC Regular"/>
              </a:defRPr>
            </a:pPr>
            <a:r>
              <a:t>3BCM型锗磁敏三极管对可变磁场的响应时间为lμs，截止频率为1MHz左右。</a:t>
            </a:r>
          </a:p>
        </p:txBody>
      </p:sp>
      <p:sp>
        <p:nvSpPr>
          <p:cNvPr id="1516" name="磁敏三极管"/>
          <p:cNvSpPr>
            <a:spLocks noGrp="1"/>
          </p:cNvSpPr>
          <p:nvPr>
            <p:ph type="title"/>
          </p:nvPr>
        </p:nvSpPr>
        <p:spPr>
          <a:prstGeom prst="rect">
            <a:avLst/>
          </a:prstGeom>
        </p:spPr>
        <p:txBody>
          <a:bodyPr/>
          <a:lstStyle/>
          <a:p>
            <a:r>
              <a:t>磁敏三极管</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 name="磁敏晶体管的应用"/>
          <p:cNvSpPr>
            <a:spLocks noGrp="1"/>
          </p:cNvSpPr>
          <p:nvPr>
            <p:ph type="title"/>
          </p:nvPr>
        </p:nvSpPr>
        <p:spPr>
          <a:prstGeom prst="rect">
            <a:avLst/>
          </a:prstGeom>
        </p:spPr>
        <p:txBody>
          <a:bodyPr/>
          <a:lstStyle>
            <a:lvl1pPr defTabSz="549148">
              <a:defRPr sz="4230"/>
            </a:lvl1pPr>
          </a:lstStyle>
          <a:p>
            <a:r>
              <a:t>磁敏晶体管的应用</a:t>
            </a:r>
          </a:p>
        </p:txBody>
      </p:sp>
      <p:sp>
        <p:nvSpPr>
          <p:cNvPr id="1519" name="磁敏二极管组成电桥，磁铁处于磁敏元件之间，中间位置时输出电压U0=0；位移时各磁敏元件感受的磁场强度不同，电阻也不一样，电桥失衡，输出与位移有关。位移方向相反输出极性变化，可判别位移大小和方向。"/>
          <p:cNvSpPr txBox="1"/>
          <p:nvPr/>
        </p:nvSpPr>
        <p:spPr>
          <a:xfrm>
            <a:off x="742846" y="2475650"/>
            <a:ext cx="11519108" cy="2191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latin typeface="Songti SC Regular"/>
                <a:ea typeface="Songti SC Regular"/>
                <a:cs typeface="Songti SC Regular"/>
                <a:sym typeface="Songti SC Regular"/>
              </a:defRPr>
            </a:pPr>
            <a:r>
              <a:t>磁敏二极管组成电桥，磁铁处于磁敏元件之间，中间位置时输出电压U</a:t>
            </a:r>
            <a:r>
              <a:rPr baseline="-22285"/>
              <a:t>0</a:t>
            </a:r>
            <a:r>
              <a:t>=0；位移时各磁敏元件感受的磁场强度不同，电阻也不一样，电桥失衡，输出与位移有关。位移方向相反输出极性变化，可判别位移大小和方向。</a:t>
            </a:r>
          </a:p>
        </p:txBody>
      </p:sp>
      <p:grpSp>
        <p:nvGrpSpPr>
          <p:cNvPr id="1562" name="成组"/>
          <p:cNvGrpSpPr/>
          <p:nvPr/>
        </p:nvGrpSpPr>
        <p:grpSpPr>
          <a:xfrm>
            <a:off x="4194700" y="4686803"/>
            <a:ext cx="4233588" cy="3076508"/>
            <a:chOff x="0" y="0"/>
            <a:chExt cx="4233587" cy="3076506"/>
          </a:xfrm>
        </p:grpSpPr>
        <p:sp>
          <p:nvSpPr>
            <p:cNvPr id="1520" name="U0"/>
            <p:cNvSpPr txBox="1"/>
            <p:nvPr/>
          </p:nvSpPr>
          <p:spPr>
            <a:xfrm>
              <a:off x="3683901" y="1309523"/>
              <a:ext cx="549687" cy="643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华文中宋"/>
                  <a:ea typeface="华文中宋"/>
                  <a:cs typeface="华文中宋"/>
                  <a:sym typeface="华文中宋"/>
                </a:defRPr>
              </a:pPr>
              <a:r>
                <a:t>U</a:t>
              </a:r>
              <a:r>
                <a:rPr baseline="-25000"/>
                <a:t>0</a:t>
              </a:r>
            </a:p>
          </p:txBody>
        </p:sp>
        <p:grpSp>
          <p:nvGrpSpPr>
            <p:cNvPr id="1561" name="成组"/>
            <p:cNvGrpSpPr/>
            <p:nvPr/>
          </p:nvGrpSpPr>
          <p:grpSpPr>
            <a:xfrm>
              <a:off x="-1" y="-1"/>
              <a:ext cx="3621306" cy="3076508"/>
              <a:chOff x="0" y="0"/>
              <a:chExt cx="3621304" cy="3076506"/>
            </a:xfrm>
          </p:grpSpPr>
          <p:grpSp>
            <p:nvGrpSpPr>
              <p:cNvPr id="1523" name="成组"/>
              <p:cNvGrpSpPr/>
              <p:nvPr/>
            </p:nvGrpSpPr>
            <p:grpSpPr>
              <a:xfrm>
                <a:off x="1696276" y="590935"/>
                <a:ext cx="231218" cy="711365"/>
                <a:chOff x="0" y="0"/>
                <a:chExt cx="231217" cy="711363"/>
              </a:xfrm>
            </p:grpSpPr>
            <p:sp>
              <p:nvSpPr>
                <p:cNvPr id="1521" name="矩形"/>
                <p:cNvSpPr/>
                <p:nvPr/>
              </p:nvSpPr>
              <p:spPr>
                <a:xfrm rot="10821441">
                  <a:off x="115607" y="1053"/>
                  <a:ext cx="113398" cy="709964"/>
                </a:xfrm>
                <a:prstGeom prst="rect">
                  <a:avLst/>
                </a:prstGeom>
                <a:solidFill>
                  <a:srgbClr val="00E4A8"/>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522" name="矩形"/>
                <p:cNvSpPr/>
                <p:nvPr/>
              </p:nvSpPr>
              <p:spPr>
                <a:xfrm rot="10821441">
                  <a:off x="2212" y="346"/>
                  <a:ext cx="113398" cy="709964"/>
                </a:xfrm>
                <a:prstGeom prst="rect">
                  <a:avLst/>
                </a:prstGeom>
                <a:solidFill>
                  <a:srgbClr val="CCECFF"/>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grpSp>
            <p:nvGrpSpPr>
              <p:cNvPr id="1526" name="成组"/>
              <p:cNvGrpSpPr/>
              <p:nvPr/>
            </p:nvGrpSpPr>
            <p:grpSpPr>
              <a:xfrm>
                <a:off x="2603197" y="591635"/>
                <a:ext cx="226795" cy="709964"/>
                <a:chOff x="0" y="0"/>
                <a:chExt cx="226793" cy="709963"/>
              </a:xfrm>
            </p:grpSpPr>
            <p:sp>
              <p:nvSpPr>
                <p:cNvPr id="1524" name="矩形"/>
                <p:cNvSpPr/>
                <p:nvPr/>
              </p:nvSpPr>
              <p:spPr>
                <a:xfrm>
                  <a:off x="-1" y="0"/>
                  <a:ext cx="113398" cy="709964"/>
                </a:xfrm>
                <a:prstGeom prst="rect">
                  <a:avLst/>
                </a:prstGeom>
                <a:solidFill>
                  <a:srgbClr val="00E4A8"/>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525" name="矩形"/>
                <p:cNvSpPr/>
                <p:nvPr/>
              </p:nvSpPr>
              <p:spPr>
                <a:xfrm>
                  <a:off x="113396" y="0"/>
                  <a:ext cx="113398" cy="709964"/>
                </a:xfrm>
                <a:prstGeom prst="rect">
                  <a:avLst/>
                </a:prstGeom>
                <a:solidFill>
                  <a:srgbClr val="CCECFF"/>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grpSp>
            <p:nvGrpSpPr>
              <p:cNvPr id="1529" name="成组"/>
              <p:cNvGrpSpPr/>
              <p:nvPr/>
            </p:nvGrpSpPr>
            <p:grpSpPr>
              <a:xfrm>
                <a:off x="1698487" y="1774907"/>
                <a:ext cx="226795" cy="709964"/>
                <a:chOff x="0" y="0"/>
                <a:chExt cx="226793" cy="709963"/>
              </a:xfrm>
            </p:grpSpPr>
            <p:sp>
              <p:nvSpPr>
                <p:cNvPr id="1527" name="矩形"/>
                <p:cNvSpPr/>
                <p:nvPr/>
              </p:nvSpPr>
              <p:spPr>
                <a:xfrm>
                  <a:off x="-1" y="0"/>
                  <a:ext cx="113398" cy="709964"/>
                </a:xfrm>
                <a:prstGeom prst="rect">
                  <a:avLst/>
                </a:prstGeom>
                <a:solidFill>
                  <a:srgbClr val="00E4A8"/>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528" name="矩形"/>
                <p:cNvSpPr/>
                <p:nvPr/>
              </p:nvSpPr>
              <p:spPr>
                <a:xfrm>
                  <a:off x="113396" y="0"/>
                  <a:ext cx="113398" cy="709964"/>
                </a:xfrm>
                <a:prstGeom prst="rect">
                  <a:avLst/>
                </a:prstGeom>
                <a:solidFill>
                  <a:srgbClr val="CCECFF"/>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grpSp>
            <p:nvGrpSpPr>
              <p:cNvPr id="1532" name="成组"/>
              <p:cNvGrpSpPr/>
              <p:nvPr/>
            </p:nvGrpSpPr>
            <p:grpSpPr>
              <a:xfrm>
                <a:off x="2603197" y="1774907"/>
                <a:ext cx="226795" cy="709964"/>
                <a:chOff x="0" y="0"/>
                <a:chExt cx="226793" cy="709963"/>
              </a:xfrm>
            </p:grpSpPr>
            <p:sp>
              <p:nvSpPr>
                <p:cNvPr id="1530" name="矩形"/>
                <p:cNvSpPr/>
                <p:nvPr/>
              </p:nvSpPr>
              <p:spPr>
                <a:xfrm rot="10800000">
                  <a:off x="113396" y="0"/>
                  <a:ext cx="113398" cy="709964"/>
                </a:xfrm>
                <a:prstGeom prst="rect">
                  <a:avLst/>
                </a:prstGeom>
                <a:solidFill>
                  <a:srgbClr val="00E4A8"/>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531" name="矩形"/>
                <p:cNvSpPr/>
                <p:nvPr/>
              </p:nvSpPr>
              <p:spPr>
                <a:xfrm rot="10800000">
                  <a:off x="0" y="0"/>
                  <a:ext cx="113397" cy="709964"/>
                </a:xfrm>
                <a:prstGeom prst="rect">
                  <a:avLst/>
                </a:prstGeom>
                <a:solidFill>
                  <a:srgbClr val="CCECFF"/>
                </a:solidFill>
                <a:ln w="2857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sp>
            <p:nvSpPr>
              <p:cNvPr id="1533" name="线条"/>
              <p:cNvSpPr/>
              <p:nvPr/>
            </p:nvSpPr>
            <p:spPr>
              <a:xfrm flipV="1">
                <a:off x="1811884" y="-1"/>
                <a:ext cx="1" cy="591637"/>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4" name="线条"/>
              <p:cNvSpPr/>
              <p:nvPr/>
            </p:nvSpPr>
            <p:spPr>
              <a:xfrm flipV="1">
                <a:off x="2716594" y="-1"/>
                <a:ext cx="1" cy="591637"/>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5" name="线条"/>
              <p:cNvSpPr/>
              <p:nvPr/>
            </p:nvSpPr>
            <p:spPr>
              <a:xfrm flipV="1">
                <a:off x="1811884" y="2484870"/>
                <a:ext cx="1" cy="591637"/>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6" name="线条"/>
              <p:cNvSpPr/>
              <p:nvPr/>
            </p:nvSpPr>
            <p:spPr>
              <a:xfrm flipV="1">
                <a:off x="2716594" y="2484870"/>
                <a:ext cx="1" cy="591637"/>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7" name="线条"/>
              <p:cNvSpPr/>
              <p:nvPr/>
            </p:nvSpPr>
            <p:spPr>
              <a:xfrm flipV="1">
                <a:off x="1811884" y="1301598"/>
                <a:ext cx="1" cy="473310"/>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8" name="线条"/>
              <p:cNvSpPr/>
              <p:nvPr/>
            </p:nvSpPr>
            <p:spPr>
              <a:xfrm flipV="1">
                <a:off x="2716594" y="1301598"/>
                <a:ext cx="1" cy="473310"/>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39" name="线条"/>
              <p:cNvSpPr/>
              <p:nvPr/>
            </p:nvSpPr>
            <p:spPr>
              <a:xfrm>
                <a:off x="226793" y="0"/>
                <a:ext cx="2489802" cy="0"/>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0" name="线条"/>
              <p:cNvSpPr/>
              <p:nvPr/>
            </p:nvSpPr>
            <p:spPr>
              <a:xfrm>
                <a:off x="226793" y="3076506"/>
                <a:ext cx="2489802"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1" name="线条"/>
              <p:cNvSpPr/>
              <p:nvPr/>
            </p:nvSpPr>
            <p:spPr>
              <a:xfrm flipV="1">
                <a:off x="226793" y="-1"/>
                <a:ext cx="1" cy="1301600"/>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2" name="线条"/>
              <p:cNvSpPr/>
              <p:nvPr/>
            </p:nvSpPr>
            <p:spPr>
              <a:xfrm flipV="1">
                <a:off x="226793" y="1656580"/>
                <a:ext cx="1" cy="1419927"/>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3" name="线条"/>
              <p:cNvSpPr/>
              <p:nvPr/>
            </p:nvSpPr>
            <p:spPr>
              <a:xfrm>
                <a:off x="2716594" y="1419926"/>
                <a:ext cx="904711"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4" name="线条"/>
              <p:cNvSpPr/>
              <p:nvPr/>
            </p:nvSpPr>
            <p:spPr>
              <a:xfrm>
                <a:off x="1811884" y="1565369"/>
                <a:ext cx="1809421"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5" name="线条"/>
              <p:cNvSpPr/>
              <p:nvPr/>
            </p:nvSpPr>
            <p:spPr>
              <a:xfrm>
                <a:off x="-1" y="1301598"/>
                <a:ext cx="453589"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6" name="线条"/>
              <p:cNvSpPr/>
              <p:nvPr/>
            </p:nvSpPr>
            <p:spPr>
              <a:xfrm>
                <a:off x="-1" y="1538253"/>
                <a:ext cx="453589"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7" name="线条"/>
              <p:cNvSpPr/>
              <p:nvPr/>
            </p:nvSpPr>
            <p:spPr>
              <a:xfrm>
                <a:off x="113396" y="1419926"/>
                <a:ext cx="226795"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8" name="线条"/>
              <p:cNvSpPr/>
              <p:nvPr/>
            </p:nvSpPr>
            <p:spPr>
              <a:xfrm>
                <a:off x="113396" y="1656580"/>
                <a:ext cx="226795" cy="1"/>
              </a:xfrm>
              <a:prstGeom prst="line">
                <a:avLst/>
              </a:prstGeom>
              <a:noFill/>
              <a:ln w="28575"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549" name="E"/>
              <p:cNvSpPr txBox="1"/>
              <p:nvPr/>
            </p:nvSpPr>
            <p:spPr>
              <a:xfrm>
                <a:off x="453587" y="1183271"/>
                <a:ext cx="451123" cy="5758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b="0">
                    <a:latin typeface="楷体_GB2312"/>
                    <a:ea typeface="楷体_GB2312"/>
                    <a:cs typeface="楷体_GB2312"/>
                    <a:sym typeface="楷体_GB2312"/>
                  </a:defRPr>
                </a:lvl1pPr>
              </a:lstStyle>
              <a:p>
                <a:r>
                  <a:t>E</a:t>
                </a:r>
              </a:p>
            </p:txBody>
          </p:sp>
          <p:sp>
            <p:nvSpPr>
              <p:cNvPr id="1550" name="D1"/>
              <p:cNvSpPr txBox="1"/>
              <p:nvPr/>
            </p:nvSpPr>
            <p:spPr>
              <a:xfrm>
                <a:off x="1998024" y="658293"/>
                <a:ext cx="549687" cy="643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楷体_GB2312"/>
                    <a:ea typeface="楷体_GB2312"/>
                    <a:cs typeface="楷体_GB2312"/>
                    <a:sym typeface="楷体_GB2312"/>
                  </a:defRPr>
                </a:pPr>
                <a:r>
                  <a:t>D</a:t>
                </a:r>
                <a:r>
                  <a:rPr baseline="-25000"/>
                  <a:t>1</a:t>
                </a:r>
              </a:p>
            </p:txBody>
          </p:sp>
          <p:sp>
            <p:nvSpPr>
              <p:cNvPr id="1551" name="D2"/>
              <p:cNvSpPr txBox="1"/>
              <p:nvPr/>
            </p:nvSpPr>
            <p:spPr>
              <a:xfrm>
                <a:off x="2829991" y="709963"/>
                <a:ext cx="549687" cy="643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楷体_GB2312"/>
                    <a:ea typeface="楷体_GB2312"/>
                    <a:cs typeface="楷体_GB2312"/>
                    <a:sym typeface="楷体_GB2312"/>
                  </a:defRPr>
                </a:pPr>
                <a:r>
                  <a:t>D</a:t>
                </a:r>
                <a:r>
                  <a:rPr baseline="-25000"/>
                  <a:t>2</a:t>
                </a:r>
              </a:p>
            </p:txBody>
          </p:sp>
          <p:sp>
            <p:nvSpPr>
              <p:cNvPr id="1552" name="D3"/>
              <p:cNvSpPr txBox="1"/>
              <p:nvPr/>
            </p:nvSpPr>
            <p:spPr>
              <a:xfrm>
                <a:off x="1965956" y="1999285"/>
                <a:ext cx="613823" cy="643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楷体_GB2312"/>
                    <a:ea typeface="楷体_GB2312"/>
                    <a:cs typeface="楷体_GB2312"/>
                    <a:sym typeface="楷体_GB2312"/>
                  </a:defRPr>
                </a:pPr>
                <a:r>
                  <a:t>D</a:t>
                </a:r>
                <a:r>
                  <a:rPr baseline="-25000"/>
                  <a:t>3</a:t>
                </a:r>
              </a:p>
            </p:txBody>
          </p:sp>
          <p:sp>
            <p:nvSpPr>
              <p:cNvPr id="1553" name="D4"/>
              <p:cNvSpPr txBox="1"/>
              <p:nvPr/>
            </p:nvSpPr>
            <p:spPr>
              <a:xfrm>
                <a:off x="2829991" y="1893234"/>
                <a:ext cx="549687" cy="643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楷体_GB2312"/>
                    <a:ea typeface="楷体_GB2312"/>
                    <a:cs typeface="楷体_GB2312"/>
                    <a:sym typeface="楷体_GB2312"/>
                  </a:defRPr>
                </a:pPr>
                <a:r>
                  <a:t>D</a:t>
                </a:r>
                <a:r>
                  <a:rPr baseline="-25000"/>
                  <a:t>4</a:t>
                </a:r>
              </a:p>
            </p:txBody>
          </p:sp>
          <p:grpSp>
            <p:nvGrpSpPr>
              <p:cNvPr id="1560" name="成组"/>
              <p:cNvGrpSpPr/>
              <p:nvPr/>
            </p:nvGrpSpPr>
            <p:grpSpPr>
              <a:xfrm>
                <a:off x="2100307" y="1060014"/>
                <a:ext cx="345122" cy="1032898"/>
                <a:chOff x="0" y="0"/>
                <a:chExt cx="345120" cy="1032897"/>
              </a:xfrm>
            </p:grpSpPr>
            <p:grpSp>
              <p:nvGrpSpPr>
                <p:cNvPr id="1556" name="成组"/>
                <p:cNvGrpSpPr/>
                <p:nvPr/>
              </p:nvGrpSpPr>
              <p:grpSpPr>
                <a:xfrm>
                  <a:off x="4930" y="559588"/>
                  <a:ext cx="340191" cy="473310"/>
                  <a:chOff x="0" y="0"/>
                  <a:chExt cx="340190" cy="473308"/>
                </a:xfrm>
              </p:grpSpPr>
              <p:sp>
                <p:nvSpPr>
                  <p:cNvPr id="1554" name="矩形"/>
                  <p:cNvSpPr/>
                  <p:nvPr/>
                </p:nvSpPr>
                <p:spPr>
                  <a:xfrm>
                    <a:off x="0" y="0"/>
                    <a:ext cx="340191" cy="473309"/>
                  </a:xfrm>
                  <a:prstGeom prst="rect">
                    <a:avLst/>
                  </a:prstGeom>
                  <a:solidFill>
                    <a:srgbClr val="FF0000"/>
                  </a:solidFill>
                  <a:ln w="12700" cap="flat">
                    <a:noFill/>
                    <a:miter lim="400000"/>
                  </a:ln>
                  <a:effectLst/>
                </p:spPr>
                <p:txBody>
                  <a:bodyPr wrap="square" lIns="45719" tIns="45719" rIns="45719" bIns="45719" numCol="1" anchor="ctr">
                    <a:noAutofit/>
                  </a:bodyPr>
                  <a:lstStyle/>
                  <a:p>
                    <a:pPr algn="l" defTabSz="914400">
                      <a:defRPr sz="1200" b="0">
                        <a:latin typeface="Tahoma"/>
                        <a:ea typeface="Tahoma"/>
                        <a:cs typeface="Tahoma"/>
                        <a:sym typeface="Tahoma"/>
                      </a:defRPr>
                    </a:pPr>
                    <a:endParaRPr/>
                  </a:p>
                </p:txBody>
              </p:sp>
              <p:sp>
                <p:nvSpPr>
                  <p:cNvPr id="1555" name="S"/>
                  <p:cNvSpPr txBox="1"/>
                  <p:nvPr/>
                </p:nvSpPr>
                <p:spPr>
                  <a:xfrm>
                    <a:off x="0" y="27609"/>
                    <a:ext cx="293561" cy="4180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200" b="0">
                        <a:latin typeface="Tahoma"/>
                        <a:ea typeface="Tahoma"/>
                        <a:cs typeface="Tahoma"/>
                        <a:sym typeface="Tahoma"/>
                      </a:defRPr>
                    </a:lvl1pPr>
                  </a:lstStyle>
                  <a:p>
                    <a:r>
                      <a:t>S</a:t>
                    </a:r>
                  </a:p>
                </p:txBody>
              </p:sp>
            </p:grpSp>
            <p:grpSp>
              <p:nvGrpSpPr>
                <p:cNvPr id="1559" name="成组"/>
                <p:cNvGrpSpPr/>
                <p:nvPr/>
              </p:nvGrpSpPr>
              <p:grpSpPr>
                <a:xfrm>
                  <a:off x="0" y="0"/>
                  <a:ext cx="340191" cy="473309"/>
                  <a:chOff x="0" y="0"/>
                  <a:chExt cx="340190" cy="473308"/>
                </a:xfrm>
              </p:grpSpPr>
              <p:sp>
                <p:nvSpPr>
                  <p:cNvPr id="1557" name="矩形"/>
                  <p:cNvSpPr/>
                  <p:nvPr/>
                </p:nvSpPr>
                <p:spPr>
                  <a:xfrm>
                    <a:off x="0" y="0"/>
                    <a:ext cx="340191" cy="473309"/>
                  </a:xfrm>
                  <a:prstGeom prst="rect">
                    <a:avLst/>
                  </a:prstGeom>
                  <a:solidFill>
                    <a:srgbClr val="CCECFF"/>
                  </a:solidFill>
                  <a:ln w="12700" cap="flat">
                    <a:noFill/>
                    <a:miter lim="400000"/>
                  </a:ln>
                  <a:effectLst/>
                </p:spPr>
                <p:txBody>
                  <a:bodyPr wrap="square" lIns="45719" tIns="45719" rIns="45719" bIns="45719" numCol="1" anchor="ctr">
                    <a:noAutofit/>
                  </a:bodyPr>
                  <a:lstStyle/>
                  <a:p>
                    <a:pPr algn="l" defTabSz="914400">
                      <a:defRPr sz="1200" b="0">
                        <a:latin typeface="Tahoma"/>
                        <a:ea typeface="Tahoma"/>
                        <a:cs typeface="Tahoma"/>
                        <a:sym typeface="Tahoma"/>
                      </a:defRPr>
                    </a:pPr>
                    <a:endParaRPr/>
                  </a:p>
                </p:txBody>
              </p:sp>
              <p:sp>
                <p:nvSpPr>
                  <p:cNvPr id="1558" name="N"/>
                  <p:cNvSpPr txBox="1"/>
                  <p:nvPr/>
                </p:nvSpPr>
                <p:spPr>
                  <a:xfrm>
                    <a:off x="0" y="27609"/>
                    <a:ext cx="319676" cy="4180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200" b="0">
                        <a:latin typeface="Tahoma"/>
                        <a:ea typeface="Tahoma"/>
                        <a:cs typeface="Tahoma"/>
                        <a:sym typeface="Tahoma"/>
                      </a:defRPr>
                    </a:lvl1pPr>
                  </a:lstStyle>
                  <a:p>
                    <a:r>
                      <a:t>N</a:t>
                    </a:r>
                  </a:p>
                </p:txBody>
              </p:sp>
            </p:grpSp>
          </p:grpSp>
        </p:grpSp>
      </p:grpSp>
      <p:sp>
        <p:nvSpPr>
          <p:cNvPr id="1563" name="位移测量"/>
          <p:cNvSpPr txBox="1"/>
          <p:nvPr/>
        </p:nvSpPr>
        <p:spPr>
          <a:xfrm>
            <a:off x="5033585" y="1342923"/>
            <a:ext cx="1638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l" defTabSz="914400">
              <a:spcBef>
                <a:spcPts val="1000"/>
              </a:spcBef>
              <a:defRPr sz="3000">
                <a:solidFill>
                  <a:srgbClr val="008000"/>
                </a:solidFill>
                <a:latin typeface="隶书"/>
                <a:ea typeface="隶书"/>
                <a:cs typeface="隶书"/>
                <a:sym typeface="隶书"/>
              </a:defRPr>
            </a:lvl1pPr>
          </a:lstStyle>
          <a:p>
            <a:pPr>
              <a:defRPr>
                <a:latin typeface="Times New Roman"/>
                <a:ea typeface="Times New Roman"/>
                <a:cs typeface="Times New Roman"/>
                <a:sym typeface="Times New Roman"/>
              </a:defRPr>
            </a:pPr>
            <a:r>
              <a:rPr>
                <a:latin typeface="隶书"/>
                <a:ea typeface="隶书"/>
                <a:cs typeface="隶书"/>
                <a:sym typeface="隶书"/>
              </a:rPr>
              <a:t>位移测量</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 name="利用磁敏二极管或三极管对磁铁周期性地接近或远离，则可输出频率信号。若采用磁性齿轮，则磁敏二极管或三极管的输出波形近似正弦波，其频率与齿轮的转速成正比。…"/>
          <p:cNvSpPr txBox="1"/>
          <p:nvPr/>
        </p:nvSpPr>
        <p:spPr>
          <a:xfrm>
            <a:off x="543887" y="2289652"/>
            <a:ext cx="11917026"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solidFill>
                  <a:srgbClr val="1C1C1C"/>
                </a:solidFill>
                <a:latin typeface="Songti SC Regular"/>
                <a:ea typeface="Songti SC Regular"/>
                <a:cs typeface="Songti SC Regular"/>
                <a:sym typeface="Songti SC Regular"/>
              </a:defRPr>
            </a:pPr>
            <a:r>
              <a:rPr>
                <a:solidFill>
                  <a:srgbClr val="000000"/>
                </a:solidFill>
              </a:rPr>
              <a:t>利用磁敏二极管或三极管对磁铁周期性地接近或远离，则可输出频率信号。若采用磁性齿轮，则磁敏二极管或三极管的输出波形近似正弦波，其频率与齿轮的转速成正比。</a:t>
            </a:r>
          </a:p>
          <a:p>
            <a:pPr algn="l" defTabSz="914400">
              <a:defRPr sz="2800" b="0">
                <a:latin typeface="Songti SC Regular"/>
                <a:ea typeface="Songti SC Regular"/>
                <a:cs typeface="Songti SC Regular"/>
                <a:sym typeface="Songti SC Regular"/>
              </a:defRPr>
            </a:pPr>
            <a:r>
              <a:t>传感器安装在与涡轮相垂直的位置上，利用转速与流量成比例的关系，可以测量流量。这种传感器的低速特性很好，因此无论流量大小都能很好计量。</a:t>
            </a:r>
          </a:p>
        </p:txBody>
      </p:sp>
      <p:pic>
        <p:nvPicPr>
          <p:cNvPr id="1566" name="image.tif" descr="image.tif"/>
          <p:cNvPicPr>
            <a:picLocks noChangeAspect="1"/>
          </p:cNvPicPr>
          <p:nvPr/>
        </p:nvPicPr>
        <p:blipFill>
          <a:blip r:embed="rId2">
            <a:extLst/>
          </a:blip>
          <a:stretch>
            <a:fillRect/>
          </a:stretch>
        </p:blipFill>
        <p:spPr>
          <a:xfrm>
            <a:off x="6502400" y="4931253"/>
            <a:ext cx="4849164" cy="4483267"/>
          </a:xfrm>
          <a:prstGeom prst="rect">
            <a:avLst/>
          </a:prstGeom>
          <a:ln w="12700">
            <a:miter lim="400000"/>
          </a:ln>
        </p:spPr>
      </p:pic>
      <p:sp>
        <p:nvSpPr>
          <p:cNvPr id="1567" name="涡轮流量计"/>
          <p:cNvSpPr txBox="1"/>
          <p:nvPr/>
        </p:nvSpPr>
        <p:spPr>
          <a:xfrm>
            <a:off x="5155509" y="1128384"/>
            <a:ext cx="2125155"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l" defTabSz="914400">
              <a:spcBef>
                <a:spcPts val="1000"/>
              </a:spcBef>
              <a:defRPr sz="3000">
                <a:solidFill>
                  <a:srgbClr val="008000"/>
                </a:solidFill>
                <a:latin typeface="隶书"/>
                <a:ea typeface="隶书"/>
                <a:cs typeface="隶书"/>
                <a:sym typeface="隶书"/>
              </a:defRPr>
            </a:lvl1pPr>
          </a:lstStyle>
          <a:p>
            <a:r>
              <a:t>涡轮流量计 </a:t>
            </a:r>
          </a:p>
        </p:txBody>
      </p:sp>
      <p:sp>
        <p:nvSpPr>
          <p:cNvPr id="1568" name="磁敏晶体管的应用"/>
          <p:cNvSpPr>
            <a:spLocks noGrp="1"/>
          </p:cNvSpPr>
          <p:nvPr>
            <p:ph type="title"/>
          </p:nvPr>
        </p:nvSpPr>
        <p:spPr>
          <a:prstGeom prst="rect">
            <a:avLst/>
          </a:prstGeom>
        </p:spPr>
        <p:txBody>
          <a:bodyPr/>
          <a:lstStyle>
            <a:lvl1pPr defTabSz="549148">
              <a:defRPr sz="4230"/>
            </a:lvl1pPr>
          </a:lstStyle>
          <a:p>
            <a:r>
              <a:t>磁敏晶体管的应用</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 name="磁敏二极管漏磁探伤仪"/>
          <p:cNvSpPr txBox="1"/>
          <p:nvPr/>
        </p:nvSpPr>
        <p:spPr>
          <a:xfrm>
            <a:off x="4622169" y="1282320"/>
            <a:ext cx="4030155"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l" defTabSz="914400">
              <a:spcBef>
                <a:spcPts val="1000"/>
              </a:spcBef>
              <a:defRPr sz="3000">
                <a:solidFill>
                  <a:srgbClr val="008000"/>
                </a:solidFill>
                <a:latin typeface="隶书"/>
                <a:ea typeface="隶书"/>
                <a:cs typeface="隶书"/>
                <a:sym typeface="隶书"/>
              </a:defRPr>
            </a:lvl1pPr>
          </a:lstStyle>
          <a:p>
            <a:r>
              <a:t>磁敏二极管漏磁探伤仪 </a:t>
            </a:r>
          </a:p>
        </p:txBody>
      </p:sp>
      <p:sp>
        <p:nvSpPr>
          <p:cNvPr id="1571" name="利用磁敏二极管可以检测弱磁场变化的特性而设计的。…"/>
          <p:cNvSpPr txBox="1"/>
          <p:nvPr/>
        </p:nvSpPr>
        <p:spPr>
          <a:xfrm>
            <a:off x="422195" y="2143028"/>
            <a:ext cx="12430103" cy="422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500"/>
              </a:spcBef>
              <a:defRPr sz="2800" b="0">
                <a:solidFill>
                  <a:srgbClr val="1C1C1C"/>
                </a:solidFill>
                <a:latin typeface="Songti SC Regular"/>
                <a:ea typeface="Songti SC Regular"/>
                <a:cs typeface="Songti SC Regular"/>
                <a:sym typeface="Songti SC Regular"/>
              </a:defRPr>
            </a:pPr>
            <a:r>
              <a:rPr>
                <a:solidFill>
                  <a:srgbClr val="000000"/>
                </a:solidFill>
              </a:rPr>
              <a:t>利用磁敏二极管可以检测弱磁场变化的特性而设计的。</a:t>
            </a:r>
          </a:p>
          <a:p>
            <a:pPr algn="l" defTabSz="914400">
              <a:spcBef>
                <a:spcPts val="500"/>
              </a:spcBef>
              <a:defRPr sz="2800" b="0">
                <a:latin typeface="Songti SC Regular"/>
                <a:ea typeface="Songti SC Regular"/>
                <a:cs typeface="Songti SC Regular"/>
                <a:sym typeface="Songti SC Regular"/>
              </a:defRPr>
            </a:pPr>
            <a:r>
              <a:t>漏磁探伤仪由激励线圈2、铁芯3、放大器4、磁敏二极管探头5等部分构成。将待测物（如钢棒1）置于铁芯之下，并使之不断转动，在铁芯线圈激磁后，钢棒被磁化。若待测钢棒无损伤部分在铁芯之下时，铁芯和钢棒被磁化部分构成闭合磁路，激励线圈感应的磁通为Φ，此时无泄漏磁通，磁场二极管探头没有信号输出。若钢棒上的裂纹旋至铁芯下，裂纹处的泄漏磁通作用于探头，探头将泄漏磁通量转换成电压信号，经放大器放大输出，根据指示仪表的示值可以得知待测棒中的缺陷。</a:t>
            </a:r>
          </a:p>
        </p:txBody>
      </p:sp>
      <p:pic>
        <p:nvPicPr>
          <p:cNvPr id="1572" name="image.png" descr="image.png"/>
          <p:cNvPicPr>
            <a:picLocks noChangeAspect="1"/>
          </p:cNvPicPr>
          <p:nvPr/>
        </p:nvPicPr>
        <p:blipFill>
          <a:blip r:embed="rId3">
            <a:extLst/>
          </a:blip>
          <a:stretch>
            <a:fillRect/>
          </a:stretch>
        </p:blipFill>
        <p:spPr>
          <a:xfrm>
            <a:off x="3633039" y="5826735"/>
            <a:ext cx="6346541" cy="3347911"/>
          </a:xfrm>
          <a:prstGeom prst="rect">
            <a:avLst/>
          </a:prstGeom>
          <a:ln w="12700">
            <a:miter lim="400000"/>
          </a:ln>
        </p:spPr>
      </p:pic>
      <p:sp>
        <p:nvSpPr>
          <p:cNvPr id="1573" name="磁敏晶体管的应用"/>
          <p:cNvSpPr>
            <a:spLocks noGrp="1"/>
          </p:cNvSpPr>
          <p:nvPr>
            <p:ph type="title"/>
          </p:nvPr>
        </p:nvSpPr>
        <p:spPr>
          <a:prstGeom prst="rect">
            <a:avLst/>
          </a:prstGeom>
        </p:spPr>
        <p:txBody>
          <a:bodyPr/>
          <a:lstStyle>
            <a:lvl1pPr defTabSz="549148">
              <a:defRPr sz="4230"/>
            </a:lvl1pPr>
          </a:lstStyle>
          <a:p>
            <a:r>
              <a:t>磁敏晶体管的应用</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主要内容"/>
          <p:cNvSpPr>
            <a:spLocks noGrp="1"/>
          </p:cNvSpPr>
          <p:nvPr>
            <p:ph type="title"/>
          </p:nvPr>
        </p:nvSpPr>
        <p:spPr>
          <a:prstGeom prst="rect">
            <a:avLst/>
          </a:prstGeom>
        </p:spPr>
        <p:txBody>
          <a:bodyPr/>
          <a:lstStyle/>
          <a:p>
            <a:r>
              <a:t>主要内容</a:t>
            </a:r>
          </a:p>
        </p:txBody>
      </p:sp>
      <p:sp>
        <p:nvSpPr>
          <p:cNvPr id="484" name="磁电感应式传感器…"/>
          <p:cNvSpPr txBox="1"/>
          <p:nvPr/>
        </p:nvSpPr>
        <p:spPr>
          <a:xfrm>
            <a:off x="2711449" y="2787650"/>
            <a:ext cx="3922981" cy="288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44500" indent="-444500" algn="l">
              <a:spcBef>
                <a:spcPts val="4200"/>
              </a:spcBef>
              <a:buSzPct val="145000"/>
              <a:buChar char="•"/>
              <a:defRPr sz="3200" b="0"/>
            </a:pPr>
            <a:r>
              <a:t>磁电感应式传感器</a:t>
            </a:r>
          </a:p>
          <a:p>
            <a:pPr marL="444500" indent="-444500" algn="l">
              <a:spcBef>
                <a:spcPts val="4200"/>
              </a:spcBef>
              <a:buSzPct val="145000"/>
              <a:buChar char="•"/>
              <a:defRPr sz="3200" b="0"/>
            </a:pPr>
            <a:r>
              <a:t>霍尔传感器</a:t>
            </a:r>
          </a:p>
          <a:p>
            <a:pPr marL="444500" indent="-444500" algn="l">
              <a:spcBef>
                <a:spcPts val="4200"/>
              </a:spcBef>
              <a:buSzPct val="145000"/>
              <a:buChar char="•"/>
              <a:defRPr sz="3200" b="0"/>
            </a:pPr>
            <a:r>
              <a:t>磁敏元件</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hueOff val="114395"/>
            <a:lumOff val="-24975"/>
          </a:schemeClr>
        </a:solidFill>
        <a:effectLst/>
      </p:bgPr>
    </p:bg>
    <p:spTree>
      <p:nvGrpSpPr>
        <p:cNvPr id="1" name=""/>
        <p:cNvGrpSpPr/>
        <p:nvPr/>
      </p:nvGrpSpPr>
      <p:grpSpPr>
        <a:xfrm>
          <a:off x="0" y="0"/>
          <a:ext cx="0" cy="0"/>
          <a:chOff x="0" y="0"/>
          <a:chExt cx="0" cy="0"/>
        </a:xfrm>
      </p:grpSpPr>
      <p:sp>
        <p:nvSpPr>
          <p:cNvPr id="486" name="形状"/>
          <p:cNvSpPr/>
          <p:nvPr/>
        </p:nvSpPr>
        <p:spPr>
          <a:xfrm>
            <a:off x="2521508" y="1081575"/>
            <a:ext cx="1154584" cy="13674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7" y="0"/>
                  <a:pt x="0" y="4087"/>
                  <a:pt x="0" y="9119"/>
                </a:cubicBezTo>
                <a:cubicBezTo>
                  <a:pt x="0" y="9583"/>
                  <a:pt x="45" y="10047"/>
                  <a:pt x="122" y="10506"/>
                </a:cubicBezTo>
                <a:lnTo>
                  <a:pt x="1305" y="16967"/>
                </a:lnTo>
                <a:lnTo>
                  <a:pt x="6054" y="16967"/>
                </a:lnTo>
                <a:lnTo>
                  <a:pt x="4776" y="9907"/>
                </a:lnTo>
                <a:cubicBezTo>
                  <a:pt x="4731" y="9648"/>
                  <a:pt x="4706" y="9383"/>
                  <a:pt x="4706" y="9119"/>
                </a:cubicBezTo>
                <a:cubicBezTo>
                  <a:pt x="4706" y="6279"/>
                  <a:pt x="7443" y="3968"/>
                  <a:pt x="10806" y="3968"/>
                </a:cubicBezTo>
                <a:cubicBezTo>
                  <a:pt x="14169" y="3968"/>
                  <a:pt x="16906" y="6279"/>
                  <a:pt x="16906" y="9119"/>
                </a:cubicBezTo>
                <a:cubicBezTo>
                  <a:pt x="16906" y="9383"/>
                  <a:pt x="16881" y="9648"/>
                  <a:pt x="16836" y="9907"/>
                </a:cubicBezTo>
                <a:lnTo>
                  <a:pt x="15558" y="16967"/>
                </a:lnTo>
                <a:lnTo>
                  <a:pt x="20307" y="16967"/>
                </a:lnTo>
                <a:lnTo>
                  <a:pt x="21478" y="10506"/>
                </a:lnTo>
                <a:cubicBezTo>
                  <a:pt x="21561" y="10052"/>
                  <a:pt x="21600" y="9583"/>
                  <a:pt x="21600" y="9119"/>
                </a:cubicBezTo>
                <a:cubicBezTo>
                  <a:pt x="21600" y="4093"/>
                  <a:pt x="16759" y="0"/>
                  <a:pt x="10800" y="0"/>
                </a:cubicBezTo>
                <a:close/>
                <a:moveTo>
                  <a:pt x="1395" y="17460"/>
                </a:moveTo>
                <a:cubicBezTo>
                  <a:pt x="1507" y="18077"/>
                  <a:pt x="1619" y="18694"/>
                  <a:pt x="1730" y="19311"/>
                </a:cubicBezTo>
                <a:cubicBezTo>
                  <a:pt x="1842" y="19929"/>
                  <a:pt x="1954" y="20546"/>
                  <a:pt x="2066" y="21163"/>
                </a:cubicBezTo>
                <a:cubicBezTo>
                  <a:pt x="2088" y="21287"/>
                  <a:pt x="2163" y="21396"/>
                  <a:pt x="2270" y="21475"/>
                </a:cubicBezTo>
                <a:cubicBezTo>
                  <a:pt x="2377" y="21553"/>
                  <a:pt x="2515" y="21600"/>
                  <a:pt x="2666" y="21600"/>
                </a:cubicBezTo>
                <a:lnTo>
                  <a:pt x="4549" y="21600"/>
                </a:lnTo>
                <a:lnTo>
                  <a:pt x="6432" y="21600"/>
                </a:lnTo>
                <a:cubicBezTo>
                  <a:pt x="6554" y="21600"/>
                  <a:pt x="6661" y="21554"/>
                  <a:pt x="6734" y="21483"/>
                </a:cubicBezTo>
                <a:cubicBezTo>
                  <a:pt x="6807" y="21412"/>
                  <a:pt x="6846" y="21315"/>
                  <a:pt x="6830" y="21212"/>
                </a:cubicBezTo>
                <a:lnTo>
                  <a:pt x="6487" y="19336"/>
                </a:lnTo>
                <a:lnTo>
                  <a:pt x="6144" y="17460"/>
                </a:lnTo>
                <a:lnTo>
                  <a:pt x="1395" y="17460"/>
                </a:lnTo>
                <a:close/>
                <a:moveTo>
                  <a:pt x="15468" y="17460"/>
                </a:moveTo>
                <a:lnTo>
                  <a:pt x="14790" y="21212"/>
                </a:lnTo>
                <a:cubicBezTo>
                  <a:pt x="14771" y="21315"/>
                  <a:pt x="14808" y="21412"/>
                  <a:pt x="14880" y="21483"/>
                </a:cubicBezTo>
                <a:cubicBezTo>
                  <a:pt x="14953" y="21554"/>
                  <a:pt x="15061" y="21600"/>
                  <a:pt x="15186" y="21600"/>
                </a:cubicBezTo>
                <a:cubicBezTo>
                  <a:pt x="15814" y="21600"/>
                  <a:pt x="16441" y="21600"/>
                  <a:pt x="17069" y="21600"/>
                </a:cubicBezTo>
                <a:cubicBezTo>
                  <a:pt x="17697" y="21600"/>
                  <a:pt x="18325" y="21600"/>
                  <a:pt x="18952" y="21600"/>
                </a:cubicBezTo>
                <a:cubicBezTo>
                  <a:pt x="19103" y="21600"/>
                  <a:pt x="19242" y="21554"/>
                  <a:pt x="19349" y="21477"/>
                </a:cubicBezTo>
                <a:cubicBezTo>
                  <a:pt x="19456" y="21399"/>
                  <a:pt x="19532" y="21290"/>
                  <a:pt x="19554" y="21163"/>
                </a:cubicBezTo>
                <a:lnTo>
                  <a:pt x="20225" y="17460"/>
                </a:lnTo>
                <a:lnTo>
                  <a:pt x="15468" y="17460"/>
                </a:lnTo>
                <a:close/>
              </a:path>
            </a:pathLst>
          </a:custGeom>
          <a:solidFill>
            <a:schemeClr val="accent5">
              <a:lumOff val="-29866"/>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87" name="磁电感应式传感器"/>
          <p:cNvSpPr txBox="1"/>
          <p:nvPr/>
        </p:nvSpPr>
        <p:spPr>
          <a:xfrm>
            <a:off x="4267200" y="1543050"/>
            <a:ext cx="3365500"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4200"/>
              </a:spcBef>
              <a:defRPr sz="3200" b="0">
                <a:solidFill>
                  <a:schemeClr val="accent4">
                    <a:hueOff val="-1081314"/>
                    <a:satOff val="4338"/>
                    <a:lumOff val="-8931"/>
                  </a:schemeClr>
                </a:solidFill>
              </a:defRPr>
            </a:lvl1pPr>
          </a:lstStyle>
          <a:p>
            <a:r>
              <a:t>磁电感应式传感器</a:t>
            </a:r>
          </a:p>
        </p:txBody>
      </p:sp>
      <p:sp>
        <p:nvSpPr>
          <p:cNvPr id="488" name="原理及结构…"/>
          <p:cNvSpPr txBox="1"/>
          <p:nvPr/>
        </p:nvSpPr>
        <p:spPr>
          <a:xfrm>
            <a:off x="4383582" y="3003549"/>
            <a:ext cx="2458594" cy="303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33375" indent="-333375" algn="l">
              <a:lnSpc>
                <a:spcPct val="150000"/>
              </a:lnSpc>
              <a:buSzPct val="50000"/>
              <a:buBlip>
                <a:blip r:embed="rId2"/>
              </a:buBlip>
              <a:defRPr sz="3000">
                <a:solidFill>
                  <a:srgbClr val="FFFFFF"/>
                </a:solidFill>
              </a:defRPr>
            </a:pPr>
            <a:r>
              <a:t>原理及结构</a:t>
            </a:r>
          </a:p>
          <a:p>
            <a:pPr marL="333375" indent="-333375" algn="l">
              <a:lnSpc>
                <a:spcPct val="150000"/>
              </a:lnSpc>
              <a:buSzPct val="50000"/>
              <a:buBlip>
                <a:blip r:embed="rId2"/>
              </a:buBlip>
              <a:defRPr sz="3000">
                <a:solidFill>
                  <a:srgbClr val="FFFFFF"/>
                </a:solidFill>
              </a:defRPr>
            </a:pPr>
            <a:r>
              <a:t>误差及补偿</a:t>
            </a:r>
          </a:p>
          <a:p>
            <a:pPr marL="333375" indent="-333375" algn="l">
              <a:lnSpc>
                <a:spcPct val="150000"/>
              </a:lnSpc>
              <a:buSzPct val="50000"/>
              <a:buBlip>
                <a:blip r:embed="rId2"/>
              </a:buBlip>
              <a:defRPr sz="3000">
                <a:solidFill>
                  <a:srgbClr val="FFFFFF"/>
                </a:solidFill>
              </a:defRPr>
            </a:pPr>
            <a:r>
              <a:t>测量电路</a:t>
            </a:r>
          </a:p>
          <a:p>
            <a:pPr marL="333375" indent="-333375" algn="l">
              <a:lnSpc>
                <a:spcPct val="150000"/>
              </a:lnSpc>
              <a:buSzPct val="50000"/>
              <a:buBlip>
                <a:blip r:embed="rId2"/>
              </a:buBlip>
              <a:defRPr sz="3000">
                <a:solidFill>
                  <a:srgbClr val="FFFFFF"/>
                </a:solidFill>
              </a:defRPr>
            </a:pPr>
            <a:r>
              <a:t>常用传感器</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磁电感应式传感器"/>
          <p:cNvSpPr>
            <a:spLocks noGrp="1"/>
          </p:cNvSpPr>
          <p:nvPr>
            <p:ph type="title"/>
          </p:nvPr>
        </p:nvSpPr>
        <p:spPr>
          <a:prstGeom prst="rect">
            <a:avLst/>
          </a:prstGeom>
        </p:spPr>
        <p:txBody>
          <a:bodyPr/>
          <a:lstStyle>
            <a:lvl1pPr defTabSz="549148">
              <a:defRPr sz="4230"/>
            </a:lvl1pPr>
          </a:lstStyle>
          <a:p>
            <a:r>
              <a:t>磁电感应式传感器</a:t>
            </a:r>
          </a:p>
        </p:txBody>
      </p:sp>
      <p:sp>
        <p:nvSpPr>
          <p:cNvPr id="491" name="磁电感应式传感器是利用电磁感应原理，通过检测磁场的变化将运动的速度、位移、振动等物理量（机械能）转换成线圈中的感应电动势（电量）输出。"/>
          <p:cNvSpPr txBox="1"/>
          <p:nvPr/>
        </p:nvSpPr>
        <p:spPr>
          <a:xfrm>
            <a:off x="725933" y="1257300"/>
            <a:ext cx="11552934"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latin typeface="Songti SC Regular"/>
                <a:ea typeface="Songti SC Regular"/>
                <a:cs typeface="Songti SC Regular"/>
                <a:sym typeface="Songti SC Regular"/>
              </a:defRPr>
            </a:pPr>
            <a:r>
              <a:t>磁电感应式传感器是利用</a:t>
            </a:r>
            <a:r>
              <a:rPr>
                <a:solidFill>
                  <a:srgbClr val="CC0099"/>
                </a:solidFill>
              </a:rPr>
              <a:t>电磁感应</a:t>
            </a:r>
            <a:r>
              <a:t>原理，通过检测</a:t>
            </a:r>
            <a:r>
              <a:rPr>
                <a:solidFill>
                  <a:srgbClr val="00B050"/>
                </a:solidFill>
              </a:rPr>
              <a:t>磁场的变化</a:t>
            </a:r>
            <a:r>
              <a:t>将运动的速度、位移、振动等物理量（机械能）转换成线圈中的</a:t>
            </a:r>
            <a:r>
              <a:rPr>
                <a:solidFill>
                  <a:srgbClr val="0000FF"/>
                </a:solidFill>
              </a:rPr>
              <a:t>感应电动势（电量）</a:t>
            </a:r>
            <a:r>
              <a:t>输出。</a:t>
            </a:r>
          </a:p>
        </p:txBody>
      </p:sp>
      <p:grpSp>
        <p:nvGrpSpPr>
          <p:cNvPr id="499" name="成组"/>
          <p:cNvGrpSpPr/>
          <p:nvPr/>
        </p:nvGrpSpPr>
        <p:grpSpPr>
          <a:xfrm>
            <a:off x="2696209" y="2655887"/>
            <a:ext cx="6758942" cy="914401"/>
            <a:chOff x="0" y="0"/>
            <a:chExt cx="6758939" cy="914400"/>
          </a:xfrm>
        </p:grpSpPr>
        <p:sp>
          <p:nvSpPr>
            <p:cNvPr id="492" name="机械能"/>
            <p:cNvSpPr txBox="1"/>
            <p:nvPr/>
          </p:nvSpPr>
          <p:spPr>
            <a:xfrm>
              <a:off x="0" y="157479"/>
              <a:ext cx="1170941" cy="599441"/>
            </a:xfrm>
            <a:prstGeom prst="rect">
              <a:avLst/>
            </a:prstGeom>
            <a:solidFill>
              <a:srgbClr val="92D05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defTabSz="914400">
                <a:defRPr sz="2800">
                  <a:solidFill>
                    <a:schemeClr val="accent5">
                      <a:hueOff val="-82419"/>
                      <a:satOff val="-9513"/>
                      <a:lumOff val="-16343"/>
                    </a:schemeClr>
                  </a:solidFill>
                  <a:latin typeface="华文新魏"/>
                  <a:ea typeface="华文新魏"/>
                  <a:cs typeface="华文新魏"/>
                  <a:sym typeface="华文新魏"/>
                </a:defRPr>
              </a:lvl1pPr>
            </a:lstStyle>
            <a:p>
              <a:r>
                <a:t>机械能</a:t>
              </a:r>
            </a:p>
          </p:txBody>
        </p:sp>
        <p:grpSp>
          <p:nvGrpSpPr>
            <p:cNvPr id="495" name="成组"/>
            <p:cNvGrpSpPr/>
            <p:nvPr/>
          </p:nvGrpSpPr>
          <p:grpSpPr>
            <a:xfrm>
              <a:off x="2321877" y="0"/>
              <a:ext cx="2241551" cy="914400"/>
              <a:chOff x="0" y="0"/>
              <a:chExt cx="2241550" cy="914400"/>
            </a:xfrm>
          </p:grpSpPr>
          <p:sp>
            <p:nvSpPr>
              <p:cNvPr id="493" name="矩形"/>
              <p:cNvSpPr/>
              <p:nvPr/>
            </p:nvSpPr>
            <p:spPr>
              <a:xfrm>
                <a:off x="-1" y="0"/>
                <a:ext cx="2241552" cy="914400"/>
              </a:xfrm>
              <a:prstGeom prst="rect">
                <a:avLst/>
              </a:prstGeom>
              <a:gradFill flip="none" rotWithShape="1">
                <a:gsLst>
                  <a:gs pos="0">
                    <a:srgbClr val="7575D1"/>
                  </a:gs>
                  <a:gs pos="49000">
                    <a:srgbClr val="CCFEF9"/>
                  </a:gs>
                  <a:gs pos="100000">
                    <a:srgbClr val="7575D1"/>
                  </a:gs>
                </a:gsLst>
                <a:lin ang="16200000" scaled="0"/>
              </a:gradFill>
              <a:ln w="12700" cap="flat">
                <a:noFill/>
                <a:miter lim="400000"/>
              </a:ln>
              <a:effectLst/>
            </p:spPr>
            <p:txBody>
              <a:bodyPr wrap="square" lIns="45719" tIns="45719" rIns="45719" bIns="45719" numCol="1" anchor="ctr">
                <a:noAutofit/>
              </a:bodyPr>
              <a:lstStyle/>
              <a:p>
                <a:pPr defTabSz="914400">
                  <a:defRPr sz="1800">
                    <a:latin typeface="Tahoma"/>
                    <a:ea typeface="Tahoma"/>
                    <a:cs typeface="Tahoma"/>
                    <a:sym typeface="Tahoma"/>
                  </a:defRPr>
                </a:pPr>
                <a:endParaRPr/>
              </a:p>
            </p:txBody>
          </p:sp>
          <p:sp>
            <p:nvSpPr>
              <p:cNvPr id="494" name="磁电式传感器"/>
              <p:cNvSpPr txBox="1"/>
              <p:nvPr/>
            </p:nvSpPr>
            <p:spPr>
              <a:xfrm>
                <a:off x="1905" y="157480"/>
                <a:ext cx="2237741" cy="599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defTabSz="914400">
                  <a:defRPr sz="2800">
                    <a:latin typeface="华文新魏"/>
                    <a:ea typeface="华文新魏"/>
                    <a:cs typeface="华文新魏"/>
                    <a:sym typeface="华文新魏"/>
                  </a:defRPr>
                </a:lvl1pPr>
              </a:lstStyle>
              <a:p>
                <a:pPr>
                  <a:defRPr>
                    <a:latin typeface="Tahoma"/>
                    <a:ea typeface="Tahoma"/>
                    <a:cs typeface="Tahoma"/>
                    <a:sym typeface="Tahoma"/>
                  </a:defRPr>
                </a:pPr>
                <a:r>
                  <a:rPr>
                    <a:latin typeface="华文新魏"/>
                    <a:ea typeface="华文新魏"/>
                    <a:cs typeface="华文新魏"/>
                    <a:sym typeface="华文新魏"/>
                  </a:rPr>
                  <a:t>磁电式传感器</a:t>
                </a:r>
              </a:p>
            </p:txBody>
          </p:sp>
        </p:grpSp>
        <p:sp>
          <p:nvSpPr>
            <p:cNvPr id="496" name="线条"/>
            <p:cNvSpPr/>
            <p:nvPr/>
          </p:nvSpPr>
          <p:spPr>
            <a:xfrm>
              <a:off x="1216977" y="457200"/>
              <a:ext cx="1058863" cy="0"/>
            </a:xfrm>
            <a:prstGeom prst="line">
              <a:avLst/>
            </a:prstGeom>
            <a:noFill/>
            <a:ln w="28575" cap="flat">
              <a:solidFill>
                <a:srgbClr val="1C1C1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97" name="线条"/>
            <p:cNvSpPr/>
            <p:nvPr/>
          </p:nvSpPr>
          <p:spPr>
            <a:xfrm>
              <a:off x="4592002" y="457200"/>
              <a:ext cx="995363" cy="0"/>
            </a:xfrm>
            <a:prstGeom prst="line">
              <a:avLst/>
            </a:prstGeom>
            <a:noFill/>
            <a:ln w="28575" cap="flat">
              <a:solidFill>
                <a:srgbClr val="1C1C1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98" name="电 量"/>
            <p:cNvSpPr txBox="1"/>
            <p:nvPr/>
          </p:nvSpPr>
          <p:spPr>
            <a:xfrm>
              <a:off x="5615939" y="157479"/>
              <a:ext cx="1143001" cy="599441"/>
            </a:xfrm>
            <a:prstGeom prst="rect">
              <a:avLst/>
            </a:prstGeom>
            <a:solidFill>
              <a:srgbClr val="92D05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defRPr sz="2800">
                  <a:solidFill>
                    <a:srgbClr val="0000FF"/>
                  </a:solidFill>
                  <a:latin typeface="华文新魏"/>
                  <a:ea typeface="华文新魏"/>
                  <a:cs typeface="华文新魏"/>
                  <a:sym typeface="华文新魏"/>
                </a:defRPr>
              </a:lvl1pPr>
            </a:lstStyle>
            <a:p>
              <a:pPr>
                <a:defRPr>
                  <a:latin typeface="Tahoma"/>
                  <a:ea typeface="Tahoma"/>
                  <a:cs typeface="Tahoma"/>
                  <a:sym typeface="Tahoma"/>
                </a:defRPr>
              </a:pPr>
              <a:r>
                <a:rPr>
                  <a:latin typeface="华文新魏"/>
                  <a:ea typeface="华文新魏"/>
                  <a:cs typeface="华文新魏"/>
                  <a:sym typeface="华文新魏"/>
                </a:rPr>
                <a:t>电 量</a:t>
              </a:r>
            </a:p>
          </p:txBody>
        </p:sp>
      </p:grpSp>
      <p:sp>
        <p:nvSpPr>
          <p:cNvPr id="500" name="有源传感器：不需要辅助电源，就能把被测对象的机械量转换成易于测量的电信号。…"/>
          <p:cNvSpPr txBox="1"/>
          <p:nvPr/>
        </p:nvSpPr>
        <p:spPr>
          <a:xfrm>
            <a:off x="655287" y="3855409"/>
            <a:ext cx="11453819"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457200" algn="just" defTabSz="914400">
              <a:buClr>
                <a:srgbClr val="FF0000"/>
              </a:buClr>
              <a:buSzPct val="100000"/>
              <a:buChar char="➢"/>
              <a:defRPr sz="2800">
                <a:solidFill>
                  <a:srgbClr val="FF0000"/>
                </a:solidFill>
                <a:latin typeface="楷体_GB2312"/>
                <a:ea typeface="楷体_GB2312"/>
                <a:cs typeface="楷体_GB2312"/>
                <a:sym typeface="楷体_GB2312"/>
              </a:defRPr>
            </a:pPr>
            <a:r>
              <a:t>有源传感器：</a:t>
            </a:r>
            <a:r>
              <a:rPr>
                <a:solidFill>
                  <a:srgbClr val="000000"/>
                </a:solidFill>
              </a:rPr>
              <a:t>不需要辅助电源，就能把被测对象的机械量转换成易于测量的电信号。</a:t>
            </a:r>
          </a:p>
          <a:p>
            <a:pPr marL="457200" indent="-457200" algn="just" defTabSz="914400">
              <a:buClr>
                <a:srgbClr val="FF0000"/>
              </a:buClr>
              <a:buSzPct val="100000"/>
              <a:buChar char="➢"/>
              <a:defRPr sz="2800">
                <a:solidFill>
                  <a:srgbClr val="FF0000"/>
                </a:solidFill>
                <a:latin typeface="楷体_GB2312"/>
                <a:ea typeface="楷体_GB2312"/>
                <a:cs typeface="楷体_GB2312"/>
                <a:sym typeface="楷体_GB2312"/>
              </a:defRPr>
            </a:pPr>
            <a:r>
              <a:rPr>
                <a:solidFill>
                  <a:srgbClr val="000000"/>
                </a:solidFill>
              </a:rPr>
              <a:t>输出功率大，性能稳定，具有一定的工作带宽（10～1000 Hz）。</a:t>
            </a:r>
          </a:p>
        </p:txBody>
      </p:sp>
      <p:pic>
        <p:nvPicPr>
          <p:cNvPr id="501" name="http://a2.att.hudong.com/08/93/20300287609363132901933709404.jpg" descr="http://a2.att.hudong.com/08/93/20300287609363132901933709404.jpg"/>
          <p:cNvPicPr>
            <a:picLocks noChangeAspect="1"/>
          </p:cNvPicPr>
          <p:nvPr/>
        </p:nvPicPr>
        <p:blipFill>
          <a:blip r:embed="rId2">
            <a:extLst/>
          </a:blip>
          <a:stretch>
            <a:fillRect/>
          </a:stretch>
        </p:blipFill>
        <p:spPr>
          <a:xfrm>
            <a:off x="4300016" y="5481010"/>
            <a:ext cx="3857182" cy="314735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501"/>
                                        </p:tgtEl>
                                        <p:attrNameLst>
                                          <p:attrName>style.visibility</p:attrName>
                                        </p:attrNameLst>
                                      </p:cBhvr>
                                      <p:to>
                                        <p:strVal val="visible"/>
                                      </p:to>
                                    </p:set>
                                    <p:anim calcmode="lin" valueType="num">
                                      <p:cBhvr>
                                        <p:cTn id="7" dur="500" fill="hold"/>
                                        <p:tgtEl>
                                          <p:spTgt spid="501"/>
                                        </p:tgtEl>
                                        <p:attrNameLst>
                                          <p:attrName>ppt_x</p:attrName>
                                        </p:attrNameLst>
                                      </p:cBhvr>
                                      <p:tavLst>
                                        <p:tav tm="0">
                                          <p:val>
                                            <p:strVal val="#ppt_x"/>
                                          </p:val>
                                        </p:tav>
                                        <p:tav tm="100000">
                                          <p:val>
                                            <p:strVal val="#ppt_x"/>
                                          </p:val>
                                        </p:tav>
                                      </p:tavLst>
                                    </p:anim>
                                    <p:anim calcmode="lin" valueType="num">
                                      <p:cBhvr>
                                        <p:cTn id="8" dur="500" fill="hold"/>
                                        <p:tgtEl>
                                          <p:spTgt spid="5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磁电感应式传感器是以电磁感应原理为基础的。由法拉第电磁感应定律可知，N匝线圈在磁场中运动切割磁力线或线圈所在磁场的磁通变化时，线圈中所产生的感应电动势E(V)的大小取决于穿过线圈的磁通Φ(Wb)的变化率，即"/>
          <p:cNvSpPr txBox="1"/>
          <p:nvPr/>
        </p:nvSpPr>
        <p:spPr>
          <a:xfrm>
            <a:off x="585539" y="2126744"/>
            <a:ext cx="12036922" cy="243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120000"/>
              </a:lnSpc>
              <a:spcBef>
                <a:spcPts val="1100"/>
              </a:spcBef>
              <a:defRPr sz="2800" b="0">
                <a:latin typeface="Songti SC Bold"/>
                <a:ea typeface="Songti SC Bold"/>
                <a:cs typeface="Songti SC Bold"/>
                <a:sym typeface="Songti SC Bold"/>
              </a:defRPr>
            </a:pPr>
            <a:r>
              <a:t>   磁电感应式传感器是以</a:t>
            </a:r>
            <a:r>
              <a:rPr>
                <a:solidFill>
                  <a:srgbClr val="FF0000"/>
                </a:solidFill>
              </a:rPr>
              <a:t>电磁感应原理</a:t>
            </a:r>
            <a:r>
              <a:t>为基础的。由法拉第电磁感应定律可知，N匝线圈在磁场中运动切割磁力线或线圈所在磁场的磁通变化时，线圈中所产生的感应电动势E(V)的大小取决于穿过线圈的磁通Φ(Wb)的变化率，即</a:t>
            </a:r>
          </a:p>
        </p:txBody>
      </p:sp>
      <p:pic>
        <p:nvPicPr>
          <p:cNvPr id="504" name="image.pdf" descr="image.pdf"/>
          <p:cNvPicPr>
            <a:picLocks noChangeAspect="1"/>
          </p:cNvPicPr>
          <p:nvPr/>
        </p:nvPicPr>
        <p:blipFill>
          <a:blip r:embed="rId2">
            <a:extLst/>
          </a:blip>
          <a:stretch>
            <a:fillRect/>
          </a:stretch>
        </p:blipFill>
        <p:spPr>
          <a:xfrm>
            <a:off x="4861326" y="4565145"/>
            <a:ext cx="2283667" cy="1329219"/>
          </a:xfrm>
          <a:prstGeom prst="rect">
            <a:avLst/>
          </a:prstGeom>
          <a:ln w="12700">
            <a:miter lim="400000"/>
          </a:ln>
        </p:spPr>
      </p:pic>
      <p:sp>
        <p:nvSpPr>
          <p:cNvPr id="505" name="磁通量的变化可以通过很多办法来实现，如磁铁与线圈之间作相对运动；磁路中磁阻的变化；恒定磁场中线圈面积的变化等。"/>
          <p:cNvSpPr txBox="1"/>
          <p:nvPr/>
        </p:nvSpPr>
        <p:spPr>
          <a:xfrm>
            <a:off x="699318" y="6162319"/>
            <a:ext cx="11809364"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lnSpc>
                <a:spcPct val="120000"/>
              </a:lnSpc>
              <a:spcBef>
                <a:spcPts val="1100"/>
              </a:spcBef>
              <a:defRPr sz="2800" b="0">
                <a:latin typeface="Songti SC Bold"/>
                <a:ea typeface="Songti SC Bold"/>
                <a:cs typeface="Songti SC Bold"/>
                <a:sym typeface="Songti SC Bold"/>
              </a:defRPr>
            </a:lvl1pPr>
          </a:lstStyle>
          <a:p>
            <a:r>
              <a:t>磁通量的变化可以通过很多办法来实现，如磁铁与线圈之间作相对运动；磁路中磁阻的变化；恒定磁场中线圈面积的变化等。</a:t>
            </a:r>
          </a:p>
        </p:txBody>
      </p:sp>
      <p:sp>
        <p:nvSpPr>
          <p:cNvPr id="506" name="基本原理与结构"/>
          <p:cNvSpPr>
            <a:spLocks noGrp="1"/>
          </p:cNvSpPr>
          <p:nvPr>
            <p:ph type="title"/>
          </p:nvPr>
        </p:nvSpPr>
        <p:spPr>
          <a:prstGeom prst="rect">
            <a:avLst/>
          </a:prstGeom>
        </p:spPr>
        <p:txBody>
          <a:bodyPr/>
          <a:lstStyle/>
          <a:p>
            <a:r>
              <a:t>基本原理与结构</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根据原理有两种磁电感应式传感器：…"/>
          <p:cNvSpPr txBox="1"/>
          <p:nvPr/>
        </p:nvSpPr>
        <p:spPr>
          <a:xfrm>
            <a:off x="763736" y="4174448"/>
            <a:ext cx="12036128" cy="182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20000"/>
              </a:lnSpc>
              <a:defRPr sz="2800" b="0">
                <a:latin typeface="微软雅黑"/>
                <a:ea typeface="微软雅黑"/>
                <a:cs typeface="微软雅黑"/>
                <a:sym typeface="微软雅黑"/>
              </a:defRPr>
            </a:pPr>
            <a:r>
              <a:t>根据原理有两种磁电感应式传感器：</a:t>
            </a:r>
          </a:p>
          <a:p>
            <a:pPr marL="833437" lvl="1" indent="-388937" algn="l" defTabSz="914400">
              <a:lnSpc>
                <a:spcPct val="120000"/>
              </a:lnSpc>
              <a:buClr>
                <a:schemeClr val="accent2">
                  <a:hueOff val="258623"/>
                  <a:satOff val="16006"/>
                  <a:lumOff val="-25223"/>
                </a:schemeClr>
              </a:buClr>
              <a:buSzPct val="75000"/>
              <a:buChar char="➡"/>
              <a:defRPr sz="2800" b="0">
                <a:latin typeface="微软雅黑"/>
                <a:ea typeface="微软雅黑"/>
                <a:cs typeface="微软雅黑"/>
                <a:sym typeface="微软雅黑"/>
              </a:defRPr>
            </a:pPr>
            <a:r>
              <a:rPr>
                <a:solidFill>
                  <a:schemeClr val="accent5">
                    <a:hueOff val="-82419"/>
                    <a:satOff val="-9513"/>
                    <a:lumOff val="-16343"/>
                  </a:schemeClr>
                </a:solidFill>
              </a:rPr>
              <a:t>恒磁通式</a:t>
            </a:r>
            <a:r>
              <a:t>: 恒定磁场，运动部件是线圈也可以是磁铁。</a:t>
            </a:r>
          </a:p>
          <a:p>
            <a:pPr marL="833437" lvl="1" indent="-388937" algn="l" defTabSz="914400">
              <a:lnSpc>
                <a:spcPct val="120000"/>
              </a:lnSpc>
              <a:buClr>
                <a:schemeClr val="accent2">
                  <a:hueOff val="258623"/>
                  <a:satOff val="16006"/>
                  <a:lumOff val="-25223"/>
                </a:schemeClr>
              </a:buClr>
              <a:buSzPct val="75000"/>
              <a:buChar char="➡"/>
              <a:defRPr sz="2800" b="0">
                <a:latin typeface="微软雅黑"/>
                <a:ea typeface="微软雅黑"/>
                <a:cs typeface="微软雅黑"/>
                <a:sym typeface="微软雅黑"/>
              </a:defRPr>
            </a:pPr>
            <a:r>
              <a:rPr>
                <a:solidFill>
                  <a:schemeClr val="accent5">
                    <a:hueOff val="-82419"/>
                    <a:satOff val="-9513"/>
                    <a:lumOff val="-16343"/>
                  </a:schemeClr>
                </a:solidFill>
              </a:rPr>
              <a:t>变磁通式</a:t>
            </a:r>
            <a:r>
              <a:t>: 线圈、磁铁静止不动，转动物体引起磁阻、磁通变化。 </a:t>
            </a:r>
          </a:p>
        </p:txBody>
      </p:sp>
      <p:sp>
        <p:nvSpPr>
          <p:cNvPr id="509" name="结构：传感器由磁钢、线圈、弹簧、阻尼器和壳体等组成，是典型的二阶惯性系统."/>
          <p:cNvSpPr txBox="1"/>
          <p:nvPr/>
        </p:nvSpPr>
        <p:spPr>
          <a:xfrm>
            <a:off x="576858" y="2336799"/>
            <a:ext cx="11851085"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20000"/>
              </a:lnSpc>
              <a:defRPr sz="2800" b="0">
                <a:latin typeface="微软雅黑"/>
                <a:ea typeface="微软雅黑"/>
                <a:cs typeface="微软雅黑"/>
                <a:sym typeface="微软雅黑"/>
              </a:defRPr>
            </a:pPr>
            <a:r>
              <a:rPr>
                <a:solidFill>
                  <a:schemeClr val="accent5">
                    <a:hueOff val="-82419"/>
                    <a:satOff val="-9513"/>
                    <a:lumOff val="-16343"/>
                  </a:schemeClr>
                </a:solidFill>
              </a:rPr>
              <a:t>结构：</a:t>
            </a:r>
            <a:r>
              <a:t>传感器由磁钢、线圈、弹簧、阻尼器和壳体等组成，是典型的二阶惯性系统.</a:t>
            </a:r>
          </a:p>
        </p:txBody>
      </p:sp>
      <p:sp>
        <p:nvSpPr>
          <p:cNvPr id="510" name="基本原理与结构"/>
          <p:cNvSpPr>
            <a:spLocks noGrp="1"/>
          </p:cNvSpPr>
          <p:nvPr>
            <p:ph type="title"/>
          </p:nvPr>
        </p:nvSpPr>
        <p:spPr>
          <a:prstGeom prst="rect">
            <a:avLst/>
          </a:prstGeom>
        </p:spPr>
        <p:txBody>
          <a:bodyPr/>
          <a:lstStyle/>
          <a:p>
            <a:r>
              <a:t>基本原理与结构</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一）变磁通式（磁阻式）"/>
          <p:cNvSpPr txBox="1"/>
          <p:nvPr/>
        </p:nvSpPr>
        <p:spPr>
          <a:xfrm>
            <a:off x="2668587" y="1397000"/>
            <a:ext cx="7667626" cy="624840"/>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（一）变磁通式（磁阻式）</a:t>
            </a:r>
          </a:p>
        </p:txBody>
      </p:sp>
      <p:sp>
        <p:nvSpPr>
          <p:cNvPr id="513" name="线圈和磁铁部分都是静止的，与被测物连接而运动的部分是用导磁材料制成的，在运动中，它们改变磁路的磁阻，因而改变贯穿线圈的磁通量，在线圈中产生感应电动势。"/>
          <p:cNvSpPr txBox="1"/>
          <p:nvPr/>
        </p:nvSpPr>
        <p:spPr>
          <a:xfrm>
            <a:off x="985639" y="2603500"/>
            <a:ext cx="11033523" cy="1767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lnSpc>
                <a:spcPct val="115000"/>
              </a:lnSpc>
              <a:spcBef>
                <a:spcPts val="400"/>
              </a:spcBef>
              <a:defRPr sz="2800" b="0">
                <a:latin typeface="Songti SC Regular"/>
                <a:ea typeface="Songti SC Regular"/>
                <a:cs typeface="Songti SC Regular"/>
                <a:sym typeface="Songti SC Regular"/>
              </a:defRPr>
            </a:pPr>
            <a:r>
              <a:t>       </a:t>
            </a:r>
            <a:r>
              <a:rPr>
                <a:latin typeface="楷体_GB2312"/>
                <a:ea typeface="楷体_GB2312"/>
                <a:cs typeface="楷体_GB2312"/>
                <a:sym typeface="楷体_GB2312"/>
              </a:rPr>
              <a:t>线圈和磁铁部分都是静止的，与被测物连接而运动的部分是用导磁材料制成的，在运动中，它们改变磁路的</a:t>
            </a:r>
            <a:r>
              <a:rPr>
                <a:solidFill>
                  <a:schemeClr val="accent5">
                    <a:hueOff val="-82419"/>
                    <a:satOff val="-9513"/>
                    <a:lumOff val="-16343"/>
                  </a:schemeClr>
                </a:solidFill>
                <a:latin typeface="楷体_GB2312"/>
                <a:ea typeface="楷体_GB2312"/>
                <a:cs typeface="楷体_GB2312"/>
                <a:sym typeface="楷体_GB2312"/>
              </a:rPr>
              <a:t>磁阻</a:t>
            </a:r>
            <a:r>
              <a:rPr>
                <a:latin typeface="楷体_GB2312"/>
                <a:ea typeface="楷体_GB2312"/>
                <a:cs typeface="楷体_GB2312"/>
                <a:sym typeface="楷体_GB2312"/>
              </a:rPr>
              <a:t>，因而改变贯穿线圈的磁通量，在线圈中产生感应电动势。</a:t>
            </a:r>
          </a:p>
        </p:txBody>
      </p:sp>
      <p:sp>
        <p:nvSpPr>
          <p:cNvPr id="514" name="变磁通式传感器一般都做成速度传感器，产生的感应电势的频率作为输出，其频率值取决于磁通变化的频率。"/>
          <p:cNvSpPr txBox="1"/>
          <p:nvPr/>
        </p:nvSpPr>
        <p:spPr>
          <a:xfrm>
            <a:off x="1060450" y="5177810"/>
            <a:ext cx="11163896" cy="1285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lnSpc>
                <a:spcPct val="135000"/>
              </a:lnSpc>
              <a:defRPr sz="2800">
                <a:latin typeface="Tahoma"/>
                <a:ea typeface="Tahoma"/>
                <a:cs typeface="Tahoma"/>
                <a:sym typeface="Tahoma"/>
              </a:defRPr>
            </a:pPr>
            <a:r>
              <a:rPr>
                <a:latin typeface="楷体_GB2312"/>
                <a:ea typeface="楷体_GB2312"/>
                <a:cs typeface="楷体_GB2312"/>
                <a:sym typeface="楷体_GB2312"/>
              </a:rPr>
              <a:t>    变磁通式传感器一般都做成</a:t>
            </a:r>
            <a:r>
              <a:rPr>
                <a:solidFill>
                  <a:schemeClr val="accent5">
                    <a:lumOff val="-29866"/>
                  </a:schemeClr>
                </a:solidFill>
                <a:latin typeface="楷体_GB2312"/>
                <a:ea typeface="楷体_GB2312"/>
                <a:cs typeface="楷体_GB2312"/>
                <a:sym typeface="楷体_GB2312"/>
              </a:rPr>
              <a:t>速度传感器</a:t>
            </a:r>
            <a:r>
              <a:rPr>
                <a:latin typeface="楷体_GB2312"/>
                <a:ea typeface="楷体_GB2312"/>
                <a:cs typeface="楷体_GB2312"/>
                <a:sym typeface="楷体_GB2312"/>
              </a:rPr>
              <a:t>，产生的</a:t>
            </a:r>
            <a:r>
              <a:rPr>
                <a:solidFill>
                  <a:srgbClr val="FF0000"/>
                </a:solidFill>
                <a:latin typeface="楷体_GB2312"/>
                <a:ea typeface="楷体_GB2312"/>
                <a:cs typeface="楷体_GB2312"/>
                <a:sym typeface="楷体_GB2312"/>
              </a:rPr>
              <a:t>感应电势的频率作为输出</a:t>
            </a:r>
            <a:r>
              <a:rPr>
                <a:latin typeface="楷体_GB2312"/>
                <a:ea typeface="楷体_GB2312"/>
                <a:cs typeface="楷体_GB2312"/>
                <a:sym typeface="楷体_GB2312"/>
              </a:rPr>
              <a:t>，其</a:t>
            </a:r>
            <a:r>
              <a:rPr>
                <a:solidFill>
                  <a:srgbClr val="D60093"/>
                </a:solidFill>
                <a:latin typeface="楷体_GB2312"/>
                <a:ea typeface="楷体_GB2312"/>
                <a:cs typeface="楷体_GB2312"/>
                <a:sym typeface="楷体_GB2312"/>
              </a:rPr>
              <a:t>频率值取决于磁通变化的频率</a:t>
            </a:r>
            <a:r>
              <a:rPr>
                <a:latin typeface="楷体_GB2312"/>
                <a:ea typeface="楷体_GB2312"/>
                <a:cs typeface="楷体_GB2312"/>
                <a:sym typeface="楷体_GB2312"/>
              </a:rPr>
              <a:t>。 </a:t>
            </a:r>
          </a:p>
        </p:txBody>
      </p:sp>
      <p:sp>
        <p:nvSpPr>
          <p:cNvPr id="515" name="基本原理与结构"/>
          <p:cNvSpPr>
            <a:spLocks noGrp="1"/>
          </p:cNvSpPr>
          <p:nvPr>
            <p:ph type="title"/>
          </p:nvPr>
        </p:nvSpPr>
        <p:spPr>
          <a:prstGeom prst="rect">
            <a:avLst/>
          </a:prstGeom>
        </p:spPr>
        <p:txBody>
          <a:bodyPr/>
          <a:lstStyle/>
          <a:p>
            <a:r>
              <a:t>基本原理与结构</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何为磁阻？"/>
          <p:cNvSpPr>
            <a:spLocks noGrp="1"/>
          </p:cNvSpPr>
          <p:nvPr>
            <p:ph type="title"/>
          </p:nvPr>
        </p:nvSpPr>
        <p:spPr>
          <a:prstGeom prst="rect">
            <a:avLst/>
          </a:prstGeom>
        </p:spPr>
        <p:txBody>
          <a:bodyPr/>
          <a:lstStyle/>
          <a:p>
            <a:r>
              <a:t>何为磁阻？</a:t>
            </a:r>
          </a:p>
        </p:txBody>
      </p:sp>
      <p:sp>
        <p:nvSpPr>
          <p:cNvPr id="518" name="图示一段磁路。它有均匀长方形截面，磁感应线和截面垂直。令截面上的磁通量是Φ，磁路两端的磁位差是Um，则这段磁路的磁阻Rm定义为…"/>
          <p:cNvSpPr txBox="1"/>
          <p:nvPr/>
        </p:nvSpPr>
        <p:spPr>
          <a:xfrm>
            <a:off x="778494" y="1023404"/>
            <a:ext cx="11447811" cy="3770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800" b="0">
                <a:solidFill>
                  <a:srgbClr val="333333"/>
                </a:solidFill>
                <a:latin typeface="Arial"/>
                <a:ea typeface="Arial"/>
                <a:cs typeface="Arial"/>
                <a:sym typeface="Arial"/>
              </a:defRPr>
            </a:pPr>
            <a:r>
              <a:t>图示一段磁路。它有均匀长方形截面，磁感应线和截面垂直。令截面上的磁通量是Φ，磁路两端的磁位差是Um，则这段磁路的磁阻Rm定义为</a:t>
            </a:r>
          </a:p>
          <a:p>
            <a:pPr algn="l" defTabSz="457200">
              <a:defRPr sz="2800" b="0">
                <a:solidFill>
                  <a:srgbClr val="333333"/>
                </a:solidFill>
                <a:latin typeface="Arial"/>
                <a:ea typeface="Arial"/>
                <a:cs typeface="Arial"/>
                <a:sym typeface="Arial"/>
              </a:defRPr>
            </a:pPr>
            <a:endParaRPr/>
          </a:p>
          <a:p>
            <a:pPr algn="l" defTabSz="457200">
              <a:defRPr sz="2800" b="0">
                <a:solidFill>
                  <a:srgbClr val="333333"/>
                </a:solidFill>
                <a:latin typeface="Arial"/>
                <a:ea typeface="Arial"/>
                <a:cs typeface="Arial"/>
                <a:sym typeface="Arial"/>
              </a:defRPr>
            </a:pPr>
            <a:endParaRPr/>
          </a:p>
          <a:p>
            <a:pPr algn="l" defTabSz="457200">
              <a:defRPr sz="2800" b="0">
                <a:solidFill>
                  <a:srgbClr val="333333"/>
                </a:solidFill>
                <a:latin typeface="Arial"/>
                <a:ea typeface="Arial"/>
                <a:cs typeface="Arial"/>
                <a:sym typeface="Arial"/>
              </a:defRPr>
            </a:pPr>
            <a:endParaRPr/>
          </a:p>
          <a:p>
            <a:pPr algn="l" defTabSz="457200">
              <a:defRPr sz="2800" b="0">
                <a:solidFill>
                  <a:srgbClr val="333333"/>
                </a:solidFill>
                <a:latin typeface="Arial"/>
                <a:ea typeface="Arial"/>
                <a:cs typeface="Arial"/>
                <a:sym typeface="Arial"/>
              </a:defRPr>
            </a:pPr>
            <a:r>
              <a:t>上式也称作磁路中的欧姆定律。若图示磁路由同一种材料制成，磁阻Rm也可用下式计算</a:t>
            </a:r>
          </a:p>
        </p:txBody>
      </p:sp>
      <mc:AlternateContent xmlns:mc="http://schemas.openxmlformats.org/markup-compatibility/2006">
        <mc:Choice xmlns:a14="http://schemas.microsoft.com/office/drawing/2010/main" Requires="a14">
          <p:sp>
            <p:nvSpPr>
              <p:cNvPr id="519" name="方程"/>
              <p:cNvSpPr txBox="1"/>
              <p:nvPr/>
            </p:nvSpPr>
            <p:spPr>
              <a:xfrm>
                <a:off x="5695732" y="2227377"/>
                <a:ext cx="1396420" cy="866648"/>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2900">
                              <a:solidFill>
                                <a:srgbClr val="000000"/>
                              </a:solidFill>
                              <a:latin typeface="Cambria Math" panose="02040503050406030204" pitchFamily="18" charset="0"/>
                            </a:rPr>
                          </m:ctrlPr>
                        </m:sSubPr>
                        <m:e>
                          <m:r>
                            <a:rPr sz="2900" i="1">
                              <a:solidFill>
                                <a:srgbClr val="000000"/>
                              </a:solidFill>
                              <a:latin typeface="Cambria Math" panose="02040503050406030204" pitchFamily="18" charset="0"/>
                            </a:rPr>
                            <m:t>𝑅</m:t>
                          </m:r>
                        </m:e>
                        <m:sub>
                          <m:r>
                            <a:rPr sz="2900" i="1">
                              <a:solidFill>
                                <a:srgbClr val="000000"/>
                              </a:solidFill>
                              <a:latin typeface="Cambria Math" panose="02040503050406030204" pitchFamily="18" charset="0"/>
                            </a:rPr>
                            <m:t>𝑚</m:t>
                          </m:r>
                        </m:sub>
                      </m:sSub>
                      <m:r>
                        <a:rPr sz="2900" i="1">
                          <a:solidFill>
                            <a:srgbClr val="000000"/>
                          </a:solidFill>
                          <a:latin typeface="Cambria Math" panose="02040503050406030204" pitchFamily="18" charset="0"/>
                        </a:rPr>
                        <m:t>=</m:t>
                      </m:r>
                      <m:f>
                        <m:fPr>
                          <m:ctrlPr>
                            <a:rPr sz="2900" i="1">
                              <a:solidFill>
                                <a:srgbClr val="000000"/>
                              </a:solidFill>
                              <a:latin typeface="Cambria Math" panose="02040503050406030204" pitchFamily="18" charset="0"/>
                            </a:rPr>
                          </m:ctrlPr>
                        </m:fPr>
                        <m:num>
                          <m:sSub>
                            <m:sSubPr>
                              <m:ctrlPr>
                                <a:rPr sz="2900" i="1">
                                  <a:solidFill>
                                    <a:srgbClr val="000000"/>
                                  </a:solidFill>
                                  <a:latin typeface="Cambria Math" panose="02040503050406030204" pitchFamily="18" charset="0"/>
                                </a:rPr>
                              </m:ctrlPr>
                            </m:sSubPr>
                            <m:e>
                              <m:r>
                                <a:rPr sz="2900" i="1">
                                  <a:solidFill>
                                    <a:srgbClr val="000000"/>
                                  </a:solidFill>
                                  <a:latin typeface="Cambria Math" panose="02040503050406030204" pitchFamily="18" charset="0"/>
                                </a:rPr>
                                <m:t>𝑈</m:t>
                              </m:r>
                            </m:e>
                            <m:sub>
                              <m:r>
                                <a:rPr sz="2900" i="1">
                                  <a:solidFill>
                                    <a:srgbClr val="000000"/>
                                  </a:solidFill>
                                  <a:latin typeface="Cambria Math" panose="02040503050406030204" pitchFamily="18" charset="0"/>
                                </a:rPr>
                                <m:t>𝑚</m:t>
                              </m:r>
                            </m:sub>
                          </m:sSub>
                        </m:num>
                        <m:den>
                          <m:r>
                            <a:rPr sz="2900" i="1">
                              <a:solidFill>
                                <a:srgbClr val="000000"/>
                              </a:solidFill>
                              <a:latin typeface="Cambria Math" panose="02040503050406030204" pitchFamily="18" charset="0"/>
                            </a:rPr>
                            <m:t>𝜙</m:t>
                          </m:r>
                        </m:den>
                      </m:f>
                    </m:oMath>
                  </m:oMathPara>
                </a14:m>
                <a:endParaRPr sz="2900"/>
              </a:p>
            </p:txBody>
          </p:sp>
        </mc:Choice>
        <mc:Fallback>
          <p:sp>
            <p:nvSpPr>
              <p:cNvPr id="519" name="方程"/>
              <p:cNvSpPr txBox="1">
                <a:spLocks noRot="1" noChangeAspect="1" noMove="1" noResize="1" noEditPoints="1" noAdjustHandles="1" noChangeArrowheads="1" noChangeShapeType="1" noTextEdit="1"/>
              </p:cNvSpPr>
              <p:nvPr/>
            </p:nvSpPr>
            <p:spPr>
              <a:xfrm>
                <a:off x="5695732" y="2227377"/>
                <a:ext cx="1396420" cy="866648"/>
              </a:xfrm>
              <a:prstGeom prst="rect">
                <a:avLst/>
              </a:prstGeom>
              <a:blipFill>
                <a:blip r:embed="rId2"/>
                <a:stretch>
                  <a:fillRect r="-6550" b="-3497"/>
                </a:stretch>
              </a:blipFill>
              <a:ln w="12700">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0" name="方程"/>
              <p:cNvSpPr txBox="1"/>
              <p:nvPr/>
            </p:nvSpPr>
            <p:spPr>
              <a:xfrm>
                <a:off x="5815858" y="4079786"/>
                <a:ext cx="1343276" cy="833527"/>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2800">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𝑅</m:t>
                          </m:r>
                        </m:e>
                        <m:sub>
                          <m:r>
                            <a:rPr sz="2800" i="1">
                              <a:solidFill>
                                <a:srgbClr val="000000"/>
                              </a:solidFill>
                              <a:latin typeface="Cambria Math" panose="02040503050406030204" pitchFamily="18" charset="0"/>
                            </a:rPr>
                            <m:t>𝑚</m:t>
                          </m:r>
                        </m:sub>
                      </m:sSub>
                      <m:r>
                        <a:rPr sz="2800" i="1">
                          <a:solidFill>
                            <a:srgbClr val="000000"/>
                          </a:solidFill>
                          <a:latin typeface="Cambria Math" panose="02040503050406030204" pitchFamily="18" charset="0"/>
                        </a:rPr>
                        <m:t>=</m:t>
                      </m:r>
                      <m:f>
                        <m:fPr>
                          <m:ctrlPr>
                            <a:rPr sz="2800" i="1">
                              <a:solidFill>
                                <a:srgbClr val="000000"/>
                              </a:solidFill>
                              <a:latin typeface="Cambria Math" panose="02040503050406030204" pitchFamily="18" charset="0"/>
                            </a:rPr>
                          </m:ctrlPr>
                        </m:fPr>
                        <m:num>
                          <m:r>
                            <a:rPr sz="2800" i="1">
                              <a:solidFill>
                                <a:srgbClr val="000000"/>
                              </a:solidFill>
                              <a:latin typeface="Cambria Math" panose="02040503050406030204" pitchFamily="18" charset="0"/>
                            </a:rPr>
                            <m:t>𝑙</m:t>
                          </m:r>
                        </m:num>
                        <m:den>
                          <m:r>
                            <a:rPr sz="2800" i="1">
                              <a:solidFill>
                                <a:srgbClr val="000000"/>
                              </a:solidFill>
                              <a:latin typeface="Cambria Math" panose="02040503050406030204" pitchFamily="18" charset="0"/>
                            </a:rPr>
                            <m:t>𝜇</m:t>
                          </m:r>
                          <m:r>
                            <a:rPr sz="2800" i="1">
                              <a:solidFill>
                                <a:srgbClr val="000000"/>
                              </a:solidFill>
                              <a:latin typeface="Cambria Math" panose="02040503050406030204" pitchFamily="18" charset="0"/>
                            </a:rPr>
                            <m:t>𝐴</m:t>
                          </m:r>
                        </m:den>
                      </m:f>
                    </m:oMath>
                  </m:oMathPara>
                </a14:m>
                <a:endParaRPr sz="2800"/>
              </a:p>
            </p:txBody>
          </p:sp>
        </mc:Choice>
        <mc:Fallback>
          <p:sp>
            <p:nvSpPr>
              <p:cNvPr id="520" name="方程"/>
              <p:cNvSpPr txBox="1">
                <a:spLocks noRot="1" noChangeAspect="1" noMove="1" noResize="1" noEditPoints="1" noAdjustHandles="1" noChangeArrowheads="1" noChangeShapeType="1" noTextEdit="1"/>
              </p:cNvSpPr>
              <p:nvPr/>
            </p:nvSpPr>
            <p:spPr>
              <a:xfrm>
                <a:off x="5815858" y="4079786"/>
                <a:ext cx="1343276" cy="833527"/>
              </a:xfrm>
              <a:prstGeom prst="rect">
                <a:avLst/>
              </a:prstGeom>
              <a:blipFill>
                <a:blip r:embed="rId3"/>
                <a:stretch>
                  <a:fillRect r="-2727" b="-5109"/>
                </a:stretch>
              </a:blipFill>
              <a:ln w="12700">
                <a:miter lim="400000"/>
              </a:ln>
            </p:spPr>
            <p:txBody>
              <a:bodyPr/>
              <a:lstStyle/>
              <a:p>
                <a:r>
                  <a:rPr lang="zh-CN" altLang="en-US">
                    <a:noFill/>
                  </a:rPr>
                  <a:t> </a:t>
                </a:r>
              </a:p>
            </p:txBody>
          </p:sp>
        </mc:Fallback>
      </mc:AlternateContent>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CG5T1" descr="CG5T1"/>
          <p:cNvPicPr>
            <a:picLocks noChangeAspect="1"/>
          </p:cNvPicPr>
          <p:nvPr/>
        </p:nvPicPr>
        <p:blipFill>
          <a:blip r:embed="rId2">
            <a:extLst/>
          </a:blip>
          <a:srcRect b="9777"/>
          <a:stretch>
            <a:fillRect/>
          </a:stretch>
        </p:blipFill>
        <p:spPr>
          <a:xfrm>
            <a:off x="1876425" y="1577975"/>
            <a:ext cx="8713788" cy="3638005"/>
          </a:xfrm>
          <a:prstGeom prst="rect">
            <a:avLst/>
          </a:prstGeom>
          <a:ln w="12700">
            <a:miter lim="400000"/>
          </a:ln>
        </p:spPr>
      </p:pic>
      <p:sp>
        <p:nvSpPr>
          <p:cNvPr id="523" name="变磁通式结构…"/>
          <p:cNvSpPr txBox="1"/>
          <p:nvPr/>
        </p:nvSpPr>
        <p:spPr>
          <a:xfrm>
            <a:off x="3418755" y="5073649"/>
            <a:ext cx="6167290"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914400">
              <a:defRPr b="0">
                <a:latin typeface="Tahoma"/>
                <a:ea typeface="Tahoma"/>
                <a:cs typeface="Tahoma"/>
                <a:sym typeface="Tahoma"/>
              </a:defRPr>
            </a:pPr>
            <a:r>
              <a:t> </a:t>
            </a:r>
            <a:r>
              <a:rPr>
                <a:latin typeface="宋体"/>
                <a:ea typeface="宋体"/>
                <a:cs typeface="宋体"/>
                <a:sym typeface="宋体"/>
              </a:rPr>
              <a:t>变磁通式结构</a:t>
            </a:r>
          </a:p>
          <a:p>
            <a:pPr defTabSz="914400">
              <a:defRPr b="0">
                <a:latin typeface="Tahoma"/>
                <a:ea typeface="Tahoma"/>
                <a:cs typeface="Tahoma"/>
                <a:sym typeface="Tahoma"/>
              </a:defRPr>
            </a:pPr>
            <a:r>
              <a:t>(a)</a:t>
            </a:r>
            <a:r>
              <a:rPr>
                <a:latin typeface="宋体"/>
                <a:ea typeface="宋体"/>
                <a:cs typeface="宋体"/>
                <a:sym typeface="宋体"/>
              </a:rPr>
              <a:t>旋转型（变磁）       </a:t>
            </a:r>
            <a:r>
              <a:t>(b)</a:t>
            </a:r>
            <a:r>
              <a:rPr>
                <a:latin typeface="宋体"/>
                <a:ea typeface="宋体"/>
                <a:cs typeface="宋体"/>
                <a:sym typeface="宋体"/>
              </a:rPr>
              <a:t>平移型（变气隙）  </a:t>
            </a:r>
          </a:p>
        </p:txBody>
      </p:sp>
      <p:sp>
        <p:nvSpPr>
          <p:cNvPr id="524" name="其中永久磁铁1(俗称“磁钢”)与线圈4均固定，动铁心3(衔铁)的运动使气隙5和磁路磁阻变化，引起磁通变化而在线圈中产生感应电势，因此又称变磁阻式结构。…"/>
          <p:cNvSpPr txBox="1"/>
          <p:nvPr/>
        </p:nvSpPr>
        <p:spPr>
          <a:xfrm>
            <a:off x="696217" y="6192749"/>
            <a:ext cx="11973472"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Regular"/>
                <a:ea typeface="Songti SC Regular"/>
                <a:cs typeface="Songti SC Regular"/>
                <a:sym typeface="Songti SC Regular"/>
              </a:defRPr>
            </a:pPr>
            <a:r>
              <a:t>其中永久磁铁1(俗称“磁钢”)与线圈4均固定，动铁心3(衔铁)的运动使气隙5和磁路磁阻变化，引起磁通变化而在线圈中产生感应电势，因此又称</a:t>
            </a:r>
            <a:r>
              <a:rPr>
                <a:solidFill>
                  <a:srgbClr val="D60093"/>
                </a:solidFill>
              </a:rPr>
              <a:t>变磁阻式结构</a:t>
            </a:r>
            <a:r>
              <a:t>。</a:t>
            </a:r>
          </a:p>
          <a:p>
            <a:pPr algn="l" defTabSz="914400">
              <a:defRPr sz="2800" b="0">
                <a:latin typeface="Songti SC Regular"/>
                <a:ea typeface="Songti SC Regular"/>
                <a:cs typeface="Songti SC Regular"/>
                <a:sym typeface="Songti SC Regular"/>
              </a:defRPr>
            </a:pPr>
            <a:r>
              <a:t>按磁路性质又可分为开磁路和闭磁路两种。</a:t>
            </a:r>
          </a:p>
        </p:txBody>
      </p:sp>
      <p:sp>
        <p:nvSpPr>
          <p:cNvPr id="525" name="基本原理与结构"/>
          <p:cNvSpPr>
            <a:spLocks noGrp="1"/>
          </p:cNvSpPr>
          <p:nvPr>
            <p:ph type="title"/>
          </p:nvPr>
        </p:nvSpPr>
        <p:spPr>
          <a:prstGeom prst="rect">
            <a:avLst/>
          </a:prstGeom>
        </p:spPr>
        <p:txBody>
          <a:bodyPr/>
          <a:lstStyle/>
          <a:p>
            <a:r>
              <a:t>基本原理与结构</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0" name="成组"/>
          <p:cNvGrpSpPr/>
          <p:nvPr/>
        </p:nvGrpSpPr>
        <p:grpSpPr>
          <a:xfrm>
            <a:off x="3081820" y="1365631"/>
            <a:ext cx="7098037" cy="2508984"/>
            <a:chOff x="0" y="0"/>
            <a:chExt cx="7098036" cy="2508982"/>
          </a:xfrm>
        </p:grpSpPr>
        <p:pic>
          <p:nvPicPr>
            <p:cNvPr id="527" name="image.png" descr="image.png"/>
            <p:cNvPicPr>
              <a:picLocks noChangeAspect="1"/>
            </p:cNvPicPr>
            <p:nvPr/>
          </p:nvPicPr>
          <p:blipFill>
            <a:blip r:embed="rId2">
              <a:extLst/>
            </a:blip>
            <a:srcRect t="13219" r="48624" b="38024"/>
            <a:stretch>
              <a:fillRect/>
            </a:stretch>
          </p:blipFill>
          <p:spPr>
            <a:xfrm>
              <a:off x="1103659" y="0"/>
              <a:ext cx="4451055" cy="2105543"/>
            </a:xfrm>
            <a:prstGeom prst="rect">
              <a:avLst/>
            </a:prstGeom>
            <a:ln w="12700" cap="flat">
              <a:noFill/>
              <a:miter lim="400000"/>
            </a:ln>
            <a:effectLst/>
          </p:spPr>
        </p:pic>
        <p:sp>
          <p:nvSpPr>
            <p:cNvPr id="528" name="开磁路变磁通式转速传感器"/>
            <p:cNvSpPr/>
            <p:nvPr/>
          </p:nvSpPr>
          <p:spPr>
            <a:xfrm>
              <a:off x="1450379" y="2421722"/>
              <a:ext cx="4197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defRPr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开磁路变磁通式转速传感器</a:t>
              </a:r>
            </a:p>
          </p:txBody>
        </p:sp>
        <p:pic>
          <p:nvPicPr>
            <p:cNvPr id="529" name="image.png" descr="image.png"/>
            <p:cNvPicPr>
              <a:picLocks noChangeAspect="1"/>
            </p:cNvPicPr>
            <p:nvPr/>
          </p:nvPicPr>
          <p:blipFill>
            <a:blip r:embed="rId2">
              <a:extLst/>
            </a:blip>
            <a:srcRect l="10575" t="87735" b="845"/>
            <a:stretch>
              <a:fillRect/>
            </a:stretch>
          </p:blipFill>
          <p:spPr>
            <a:xfrm>
              <a:off x="0" y="2057159"/>
              <a:ext cx="7098037" cy="451824"/>
            </a:xfrm>
            <a:prstGeom prst="rect">
              <a:avLst/>
            </a:prstGeom>
            <a:ln w="12700" cap="flat">
              <a:noFill/>
              <a:miter lim="400000"/>
            </a:ln>
            <a:effectLst/>
          </p:spPr>
        </p:pic>
      </p:grpSp>
      <p:sp>
        <p:nvSpPr>
          <p:cNvPr id="531" name="测量齿轮2安装在被测转轴上与其一起旋转。当齿轮旋转时，齿的凹凸引起磁阻的变化，从而使磁通发生变化，因而在线圈3中感应出交变的电势，其频率等于齿轮的齿数Z和转速n的乘积，即"/>
          <p:cNvSpPr txBox="1"/>
          <p:nvPr/>
        </p:nvSpPr>
        <p:spPr>
          <a:xfrm>
            <a:off x="436512" y="4331604"/>
            <a:ext cx="1213177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1100"/>
              </a:spcBef>
              <a:defRPr sz="2800" b="0">
                <a:latin typeface="Songti SC Regular"/>
                <a:ea typeface="Songti SC Regular"/>
                <a:cs typeface="Songti SC Regular"/>
                <a:sym typeface="Songti SC Regular"/>
              </a:defRPr>
            </a:pPr>
            <a:r>
              <a:t>测量齿轮2安装在被测转轴上与其一起旋转。当齿轮旋转时，齿的凹凸引起磁阻的变化，从而使磁通发生变化，因而在线圈3中感应出交变的电势，其频率等于齿轮的齿数Z和转速n的乘积，即</a:t>
            </a:r>
          </a:p>
        </p:txBody>
      </p:sp>
      <p:pic>
        <p:nvPicPr>
          <p:cNvPr id="532" name="image.pdf" descr="image.pdf"/>
          <p:cNvPicPr>
            <a:picLocks noChangeAspect="1"/>
          </p:cNvPicPr>
          <p:nvPr/>
        </p:nvPicPr>
        <p:blipFill>
          <a:blip r:embed="rId3">
            <a:extLst/>
          </a:blip>
          <a:stretch>
            <a:fillRect/>
          </a:stretch>
        </p:blipFill>
        <p:spPr>
          <a:xfrm>
            <a:off x="5252225" y="6309877"/>
            <a:ext cx="1800226" cy="554038"/>
          </a:xfrm>
          <a:prstGeom prst="rect">
            <a:avLst/>
          </a:prstGeom>
          <a:ln w="12700">
            <a:miter lim="400000"/>
          </a:ln>
        </p:spPr>
      </p:pic>
      <p:sp>
        <p:nvSpPr>
          <p:cNvPr id="533" name="式中：Z为齿轮齿数；n为被测轴转速(v/min)；f为感应电动势频率(Hz)。这样当已知Z，测得f就知道n了。"/>
          <p:cNvSpPr txBox="1"/>
          <p:nvPr/>
        </p:nvSpPr>
        <p:spPr>
          <a:xfrm>
            <a:off x="539629" y="6977415"/>
            <a:ext cx="11925542" cy="952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100"/>
              </a:spcBef>
              <a:defRPr b="0">
                <a:latin typeface="楷体_GB2312"/>
                <a:ea typeface="楷体_GB2312"/>
                <a:cs typeface="楷体_GB2312"/>
                <a:sym typeface="楷体_GB2312"/>
              </a:defRPr>
            </a:pPr>
            <a:r>
              <a:t>式中：</a:t>
            </a:r>
            <a:r>
              <a:rPr i="1">
                <a:latin typeface="Times New Roman"/>
                <a:ea typeface="Times New Roman"/>
                <a:cs typeface="Times New Roman"/>
                <a:sym typeface="Times New Roman"/>
              </a:rPr>
              <a:t>Z</a:t>
            </a:r>
            <a:r>
              <a:t>为齿轮齿数；</a:t>
            </a:r>
            <a:r>
              <a:rPr i="1">
                <a:latin typeface="Times New Roman"/>
                <a:ea typeface="Times New Roman"/>
                <a:cs typeface="Times New Roman"/>
                <a:sym typeface="Times New Roman"/>
              </a:rPr>
              <a:t>n</a:t>
            </a:r>
            <a:r>
              <a:t>为被测轴转速(</a:t>
            </a:r>
            <a:r>
              <a:rPr>
                <a:latin typeface="Times New Roman"/>
                <a:ea typeface="Times New Roman"/>
                <a:cs typeface="Times New Roman"/>
                <a:sym typeface="Times New Roman"/>
              </a:rPr>
              <a:t>v/min</a:t>
            </a:r>
            <a:r>
              <a:t>)；</a:t>
            </a:r>
            <a:r>
              <a:rPr i="1">
                <a:latin typeface="Times New Roman"/>
                <a:ea typeface="Times New Roman"/>
                <a:cs typeface="Times New Roman"/>
                <a:sym typeface="Times New Roman"/>
              </a:rPr>
              <a:t>f</a:t>
            </a:r>
            <a:r>
              <a:t>为感应电动势频率(</a:t>
            </a:r>
            <a:r>
              <a:rPr>
                <a:latin typeface="Times New Roman"/>
                <a:ea typeface="Times New Roman"/>
                <a:cs typeface="Times New Roman"/>
                <a:sym typeface="Times New Roman"/>
              </a:rPr>
              <a:t>Hz</a:t>
            </a:r>
            <a:r>
              <a:t>)。这样当已知</a:t>
            </a:r>
            <a:r>
              <a:rPr i="1">
                <a:latin typeface="Times New Roman"/>
                <a:ea typeface="Times New Roman"/>
                <a:cs typeface="Times New Roman"/>
                <a:sym typeface="Times New Roman"/>
              </a:rPr>
              <a:t>Z</a:t>
            </a:r>
            <a:r>
              <a:t>，测得</a:t>
            </a:r>
            <a:r>
              <a:rPr i="1">
                <a:latin typeface="Times New Roman"/>
                <a:ea typeface="Times New Roman"/>
                <a:cs typeface="Times New Roman"/>
                <a:sym typeface="Times New Roman"/>
              </a:rPr>
              <a:t>f</a:t>
            </a:r>
            <a:r>
              <a:t>就知道</a:t>
            </a:r>
            <a:r>
              <a:rPr i="1">
                <a:latin typeface="Times New Roman"/>
                <a:ea typeface="Times New Roman"/>
                <a:cs typeface="Times New Roman"/>
                <a:sym typeface="Times New Roman"/>
              </a:rPr>
              <a:t>n</a:t>
            </a:r>
            <a:r>
              <a:t>了。</a:t>
            </a:r>
          </a:p>
        </p:txBody>
      </p:sp>
      <p:sp>
        <p:nvSpPr>
          <p:cNvPr id="534" name="基本原理与结构"/>
          <p:cNvSpPr>
            <a:spLocks noGrp="1"/>
          </p:cNvSpPr>
          <p:nvPr>
            <p:ph type="title"/>
          </p:nvPr>
        </p:nvSpPr>
        <p:spPr>
          <a:prstGeom prst="rect">
            <a:avLst/>
          </a:prstGeom>
        </p:spPr>
        <p:txBody>
          <a:bodyPr/>
          <a:lstStyle/>
          <a:p>
            <a:r>
              <a:t>基本原理与结构</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绪论"/>
          <p:cNvSpPr>
            <a:spLocks noGrp="1"/>
          </p:cNvSpPr>
          <p:nvPr>
            <p:ph type="title"/>
          </p:nvPr>
        </p:nvSpPr>
        <p:spPr>
          <a:prstGeom prst="rect">
            <a:avLst/>
          </a:prstGeom>
        </p:spPr>
        <p:txBody>
          <a:bodyPr/>
          <a:lstStyle/>
          <a:p>
            <a:r>
              <a:t>绪论</a:t>
            </a:r>
          </a:p>
        </p:txBody>
      </p:sp>
      <p:grpSp>
        <p:nvGrpSpPr>
          <p:cNvPr id="423" name="成组"/>
          <p:cNvGrpSpPr/>
          <p:nvPr/>
        </p:nvGrpSpPr>
        <p:grpSpPr>
          <a:xfrm>
            <a:off x="1748931" y="1875610"/>
            <a:ext cx="8454361" cy="1743967"/>
            <a:chOff x="0" y="0"/>
            <a:chExt cx="8454359" cy="1743966"/>
          </a:xfrm>
        </p:grpSpPr>
        <p:sp>
          <p:nvSpPr>
            <p:cNvPr id="414" name="矩形"/>
            <p:cNvSpPr/>
            <p:nvPr/>
          </p:nvSpPr>
          <p:spPr>
            <a:xfrm>
              <a:off x="0" y="0"/>
              <a:ext cx="8412073" cy="1743967"/>
            </a:xfrm>
            <a:prstGeom prst="rect">
              <a:avLst/>
            </a:prstGeom>
            <a:solidFill>
              <a:srgbClr val="FFCF01"/>
            </a:solidFill>
            <a:ln w="12700" cap="sq">
              <a:solidFill>
                <a:srgbClr val="FFFF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415" name="磁电作用"/>
            <p:cNvSpPr txBox="1"/>
            <p:nvPr/>
          </p:nvSpPr>
          <p:spPr>
            <a:xfrm>
              <a:off x="1847954" y="563474"/>
              <a:ext cx="1649231" cy="617018"/>
            </a:xfrm>
            <a:prstGeom prst="rect">
              <a:avLst/>
            </a:prstGeom>
            <a:solidFill>
              <a:srgbClr val="00B0F0"/>
            </a:solidFill>
            <a:ln w="12700" cap="sq">
              <a:solidFill>
                <a:srgbClr val="33CCCC"/>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2600" b="0">
                  <a:effectLst>
                    <a:outerShdw blurRad="12700" dist="25400" dir="2700000" rotWithShape="0">
                      <a:srgbClr val="FFFFFF"/>
                    </a:outerShdw>
                  </a:effectLst>
                  <a:latin typeface="黑体"/>
                  <a:ea typeface="黑体"/>
                  <a:cs typeface="黑体"/>
                  <a:sym typeface="黑体"/>
                </a:defRPr>
              </a:lvl1pPr>
            </a:lstStyle>
            <a:p>
              <a:pPr>
                <a:defRPr>
                  <a:latin typeface="Tahoma"/>
                  <a:ea typeface="Tahoma"/>
                  <a:cs typeface="Tahoma"/>
                  <a:sym typeface="Tahoma"/>
                </a:defRPr>
              </a:pPr>
              <a:r>
                <a:rPr>
                  <a:latin typeface="黑体"/>
                  <a:ea typeface="黑体"/>
                  <a:cs typeface="黑体"/>
                  <a:sym typeface="黑体"/>
                </a:rPr>
                <a:t>磁电作用</a:t>
              </a:r>
            </a:p>
          </p:txBody>
        </p:sp>
        <p:sp>
          <p:nvSpPr>
            <p:cNvPr id="416" name="线条"/>
            <p:cNvSpPr/>
            <p:nvPr/>
          </p:nvSpPr>
          <p:spPr>
            <a:xfrm>
              <a:off x="140626" y="871983"/>
              <a:ext cx="1690408" cy="1"/>
            </a:xfrm>
            <a:prstGeom prst="line">
              <a:avLst/>
            </a:prstGeom>
            <a:noFill/>
            <a:ln w="76200" cap="sq">
              <a:solidFill>
                <a:srgbClr val="FF0066"/>
              </a:solidFill>
              <a:prstDash val="solid"/>
              <a:miter lim="800000"/>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17" name="被测非电量"/>
            <p:cNvSpPr txBox="1"/>
            <p:nvPr/>
          </p:nvSpPr>
          <p:spPr>
            <a:xfrm>
              <a:off x="139178" y="453089"/>
              <a:ext cx="2154313" cy="601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300" b="0">
                  <a:effectLst>
                    <a:outerShdw blurRad="12700" dist="25400" dir="2700000" rotWithShape="0">
                      <a:srgbClr val="FFFFFF"/>
                    </a:outerShdw>
                  </a:effectLst>
                  <a:latin typeface="Tahoma"/>
                  <a:ea typeface="Tahoma"/>
                  <a:cs typeface="Tahoma"/>
                  <a:sym typeface="Tahoma"/>
                </a:defRPr>
              </a:pPr>
              <a:r>
                <a:t> </a:t>
              </a:r>
              <a:r>
                <a:rPr>
                  <a:latin typeface="华文中宋"/>
                  <a:ea typeface="华文中宋"/>
                  <a:cs typeface="华文中宋"/>
                  <a:sym typeface="华文中宋"/>
                </a:rPr>
                <a:t>被测非电量</a:t>
              </a:r>
            </a:p>
          </p:txBody>
        </p:sp>
        <p:sp>
          <p:nvSpPr>
            <p:cNvPr id="418" name="线条"/>
            <p:cNvSpPr/>
            <p:nvPr/>
          </p:nvSpPr>
          <p:spPr>
            <a:xfrm>
              <a:off x="3451169" y="874120"/>
              <a:ext cx="1628573" cy="1"/>
            </a:xfrm>
            <a:prstGeom prst="line">
              <a:avLst/>
            </a:prstGeom>
            <a:noFill/>
            <a:ln w="76200" cap="sq">
              <a:solidFill>
                <a:srgbClr val="FF0066"/>
              </a:solidFill>
              <a:prstDash val="solid"/>
              <a:miter lim="800000"/>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19" name="电信号"/>
            <p:cNvSpPr txBox="1"/>
            <p:nvPr/>
          </p:nvSpPr>
          <p:spPr>
            <a:xfrm>
              <a:off x="3820450" y="453089"/>
              <a:ext cx="1938454" cy="601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300" b="0">
                  <a:effectLst>
                    <a:outerShdw blurRad="12700" dist="25400" dir="2700000" rotWithShape="0">
                      <a:srgbClr val="FFFFFF"/>
                    </a:outerShdw>
                  </a:effectLst>
                  <a:latin typeface="华文中宋"/>
                  <a:ea typeface="华文中宋"/>
                  <a:cs typeface="华文中宋"/>
                  <a:sym typeface="华文中宋"/>
                </a:defRPr>
              </a:lvl1pPr>
            </a:lstStyle>
            <a:p>
              <a:r>
                <a:t>电信号</a:t>
              </a:r>
            </a:p>
          </p:txBody>
        </p:sp>
        <p:sp>
          <p:nvSpPr>
            <p:cNvPr id="420" name="测量电路"/>
            <p:cNvSpPr txBox="1"/>
            <p:nvPr/>
          </p:nvSpPr>
          <p:spPr>
            <a:xfrm>
              <a:off x="5097827" y="541482"/>
              <a:ext cx="1543633" cy="661002"/>
            </a:xfrm>
            <a:prstGeom prst="rect">
              <a:avLst/>
            </a:prstGeom>
            <a:solidFill>
              <a:srgbClr val="00B0F0"/>
            </a:solidFill>
            <a:ln w="12700" cap="sq">
              <a:solidFill>
                <a:srgbClr val="33CCCC"/>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2600" b="0">
                  <a:effectLst>
                    <a:outerShdw blurRad="12700" dist="25400" dir="2700000" rotWithShape="0">
                      <a:srgbClr val="FFFFFF"/>
                    </a:outerShdw>
                  </a:effectLst>
                  <a:latin typeface="黑体"/>
                  <a:ea typeface="黑体"/>
                  <a:cs typeface="黑体"/>
                  <a:sym typeface="黑体"/>
                </a:defRPr>
              </a:lvl1pPr>
            </a:lstStyle>
            <a:p>
              <a:r>
                <a:t>测量电路</a:t>
              </a:r>
            </a:p>
          </p:txBody>
        </p:sp>
        <p:sp>
          <p:nvSpPr>
            <p:cNvPr id="421" name="线条"/>
            <p:cNvSpPr/>
            <p:nvPr/>
          </p:nvSpPr>
          <p:spPr>
            <a:xfrm>
              <a:off x="6704837" y="871983"/>
              <a:ext cx="1305010" cy="1"/>
            </a:xfrm>
            <a:prstGeom prst="line">
              <a:avLst/>
            </a:prstGeom>
            <a:noFill/>
            <a:ln w="76200" cap="sq">
              <a:solidFill>
                <a:srgbClr val="FF0066"/>
              </a:solidFill>
              <a:prstDash val="solid"/>
              <a:miter lim="800000"/>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422" name="U、I"/>
            <p:cNvSpPr txBox="1"/>
            <p:nvPr/>
          </p:nvSpPr>
          <p:spPr>
            <a:xfrm>
              <a:off x="6915565" y="453089"/>
              <a:ext cx="1538795" cy="601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b="0">
                  <a:effectLst>
                    <a:outerShdw blurRad="12700" dist="25400" dir="2700000" rotWithShape="0">
                      <a:srgbClr val="FFFFFF"/>
                    </a:outerShdw>
                  </a:effectLst>
                  <a:latin typeface="华文中宋"/>
                  <a:ea typeface="华文中宋"/>
                  <a:cs typeface="华文中宋"/>
                  <a:sym typeface="华文中宋"/>
                </a:defRPr>
              </a:pPr>
              <a:r>
                <a:t>U、I</a:t>
              </a:r>
            </a:p>
          </p:txBody>
        </p:sp>
      </p:grpSp>
      <p:sp>
        <p:nvSpPr>
          <p:cNvPr id="424" name="磁电式传感器的定义…"/>
          <p:cNvSpPr txBox="1"/>
          <p:nvPr/>
        </p:nvSpPr>
        <p:spPr>
          <a:xfrm>
            <a:off x="1319088" y="4103003"/>
            <a:ext cx="10366624" cy="3730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a:spcBef>
                <a:spcPts val="900"/>
              </a:spcBef>
              <a:buClr>
                <a:srgbClr val="9900FF"/>
              </a:buClr>
              <a:buSzPct val="100000"/>
              <a:buChar char="◆"/>
              <a:defRPr sz="2800" b="0"/>
            </a:pPr>
            <a:r>
              <a:t>磁电式传感器的定义</a:t>
            </a:r>
          </a:p>
          <a:p>
            <a:pPr algn="l">
              <a:spcBef>
                <a:spcPts val="900"/>
              </a:spcBef>
              <a:defRPr sz="2800" b="0"/>
            </a:pPr>
            <a:r>
              <a:t>      通过磁电作用，被测非电量转换为电信号的传感器。</a:t>
            </a:r>
          </a:p>
          <a:p>
            <a:pPr algn="l">
              <a:spcBef>
                <a:spcPts val="900"/>
              </a:spcBef>
              <a:buClr>
                <a:srgbClr val="9900FF"/>
              </a:buClr>
              <a:buSzPct val="100000"/>
              <a:buChar char="◆"/>
              <a:defRPr sz="2800" b="0"/>
            </a:pPr>
            <a:r>
              <a:t>磁电式传感器的感测量</a:t>
            </a:r>
          </a:p>
          <a:p>
            <a:pPr algn="l">
              <a:spcBef>
                <a:spcPts val="900"/>
              </a:spcBef>
              <a:defRPr sz="2800" b="0"/>
            </a:pPr>
            <a:r>
              <a:t>      磁场、速度、位移、加速度、压力、电流等。</a:t>
            </a:r>
          </a:p>
          <a:p>
            <a:pPr algn="l">
              <a:spcBef>
                <a:spcPts val="900"/>
              </a:spcBef>
              <a:buClr>
                <a:srgbClr val="9900FF"/>
              </a:buClr>
              <a:buSzPct val="100000"/>
              <a:buChar char="◆"/>
              <a:defRPr sz="2800" b="0"/>
            </a:pPr>
            <a:r>
              <a:t>磁电式传感器的种类</a:t>
            </a:r>
          </a:p>
          <a:p>
            <a:pPr algn="l">
              <a:spcBef>
                <a:spcPts val="900"/>
              </a:spcBef>
              <a:defRPr sz="2800" b="0"/>
            </a:pPr>
            <a:r>
              <a:t>      根据工作原理：感应式、霍尔式和磁敏式等。</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424"/>
                                        </p:tgtEl>
                                        <p:attrNameLst>
                                          <p:attrName>style.visibility</p:attrName>
                                        </p:attrNameLst>
                                      </p:cBhvr>
                                      <p:to>
                                        <p:strVal val="visible"/>
                                      </p:to>
                                    </p:set>
                                    <p:animEffect transition="in" filter="blinds(horizontal)">
                                      <p:cBhvr>
                                        <p:cTn id="7" dur="5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1"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9" name="成组"/>
          <p:cNvGrpSpPr/>
          <p:nvPr/>
        </p:nvGrpSpPr>
        <p:grpSpPr>
          <a:xfrm>
            <a:off x="2370620" y="2216149"/>
            <a:ext cx="7098037" cy="3665747"/>
            <a:chOff x="0" y="469900"/>
            <a:chExt cx="7098036" cy="3665745"/>
          </a:xfrm>
        </p:grpSpPr>
        <p:pic>
          <p:nvPicPr>
            <p:cNvPr id="536" name="image.png" descr="image.png"/>
            <p:cNvPicPr>
              <a:picLocks noChangeAspect="1"/>
            </p:cNvPicPr>
            <p:nvPr/>
          </p:nvPicPr>
          <p:blipFill>
            <a:blip r:embed="rId2">
              <a:extLst/>
            </a:blip>
            <a:srcRect l="51320" b="11876"/>
            <a:stretch>
              <a:fillRect/>
            </a:stretch>
          </p:blipFill>
          <p:spPr>
            <a:xfrm>
              <a:off x="1515467" y="469900"/>
              <a:ext cx="3863964" cy="3486628"/>
            </a:xfrm>
            <a:prstGeom prst="rect">
              <a:avLst/>
            </a:prstGeom>
            <a:ln w="12700" cap="flat">
              <a:noFill/>
              <a:miter lim="400000"/>
            </a:ln>
            <a:effectLst/>
          </p:spPr>
        </p:pic>
        <p:sp>
          <p:nvSpPr>
            <p:cNvPr id="537" name="闭磁路"/>
            <p:cNvSpPr txBox="1"/>
            <p:nvPr/>
          </p:nvSpPr>
          <p:spPr>
            <a:xfrm>
              <a:off x="2901354" y="3625105"/>
              <a:ext cx="1295401" cy="51054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defRPr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闭磁路</a:t>
              </a:r>
            </a:p>
          </p:txBody>
        </p:sp>
        <p:pic>
          <p:nvPicPr>
            <p:cNvPr id="538" name="image.png" descr="image.png"/>
            <p:cNvPicPr>
              <a:picLocks noChangeAspect="1"/>
            </p:cNvPicPr>
            <p:nvPr/>
          </p:nvPicPr>
          <p:blipFill>
            <a:blip r:embed="rId2">
              <a:extLst/>
            </a:blip>
            <a:srcRect l="10575" t="87735" b="845"/>
            <a:stretch>
              <a:fillRect/>
            </a:stretch>
          </p:blipFill>
          <p:spPr>
            <a:xfrm>
              <a:off x="0" y="3262577"/>
              <a:ext cx="7098037" cy="451825"/>
            </a:xfrm>
            <a:prstGeom prst="rect">
              <a:avLst/>
            </a:prstGeom>
            <a:ln w="12700" cap="flat">
              <a:noFill/>
              <a:miter lim="400000"/>
            </a:ln>
            <a:effectLst/>
          </p:spPr>
        </p:pic>
      </p:grpSp>
      <p:sp>
        <p:nvSpPr>
          <p:cNvPr id="540" name="基本原理与结构"/>
          <p:cNvSpPr>
            <a:spLocks noGrp="1"/>
          </p:cNvSpPr>
          <p:nvPr>
            <p:ph type="title"/>
          </p:nvPr>
        </p:nvSpPr>
        <p:spPr>
          <a:prstGeom prst="rect">
            <a:avLst/>
          </a:prstGeom>
        </p:spPr>
        <p:txBody>
          <a:bodyPr/>
          <a:lstStyle/>
          <a:p>
            <a:r>
              <a:t>基本原理与结构</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相同点：…"/>
          <p:cNvSpPr txBox="1"/>
          <p:nvPr/>
        </p:nvSpPr>
        <p:spPr>
          <a:xfrm>
            <a:off x="679640" y="3084788"/>
            <a:ext cx="12195771" cy="4739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lnSpc>
                <a:spcPct val="130000"/>
              </a:lnSpc>
              <a:defRPr sz="2800">
                <a:solidFill>
                  <a:srgbClr val="FF0000"/>
                </a:solidFill>
                <a:latin typeface="微软雅黑"/>
                <a:ea typeface="微软雅黑"/>
                <a:cs typeface="微软雅黑"/>
                <a:sym typeface="微软雅黑"/>
              </a:defRPr>
            </a:pPr>
            <a:r>
              <a:t>相同点：</a:t>
            </a:r>
          </a:p>
          <a:p>
            <a:pPr algn="l" defTabSz="914400">
              <a:lnSpc>
                <a:spcPct val="130000"/>
              </a:lnSpc>
              <a:defRPr sz="2800" b="0">
                <a:latin typeface="微软雅黑"/>
                <a:ea typeface="微软雅黑"/>
                <a:cs typeface="微软雅黑"/>
                <a:sym typeface="微软雅黑"/>
              </a:defRPr>
            </a:pPr>
            <a:r>
              <a:t>      检测元件可通过测量感应电势的频率得到被测轴的转速。</a:t>
            </a:r>
          </a:p>
          <a:p>
            <a:pPr algn="l" defTabSz="914400">
              <a:lnSpc>
                <a:spcPct val="130000"/>
              </a:lnSpc>
              <a:defRPr sz="2800">
                <a:solidFill>
                  <a:srgbClr val="FF0000"/>
                </a:solidFill>
                <a:latin typeface="微软雅黑"/>
                <a:ea typeface="微软雅黑"/>
                <a:cs typeface="微软雅黑"/>
                <a:sym typeface="微软雅黑"/>
              </a:defRPr>
            </a:pPr>
            <a:r>
              <a:t>区别：</a:t>
            </a:r>
          </a:p>
          <a:p>
            <a:pPr algn="l" defTabSz="914400">
              <a:lnSpc>
                <a:spcPct val="130000"/>
              </a:lnSpc>
              <a:defRPr sz="2800" b="0">
                <a:latin typeface="微软雅黑"/>
                <a:ea typeface="微软雅黑"/>
                <a:cs typeface="微软雅黑"/>
                <a:sym typeface="微软雅黑"/>
              </a:defRPr>
            </a:pPr>
            <a:r>
              <a:t>     开磁路结构简单，体积小，但输出信号微弱，一般需要配放大整形电路来工作。闭磁路也存在气隙，但除气隙外由</a:t>
            </a:r>
            <a:r>
              <a:rPr>
                <a:solidFill>
                  <a:srgbClr val="3F88BF"/>
                </a:solidFill>
                <a:hlinkClick r:id="rId2"/>
              </a:rPr>
              <a:t>导磁材料</a:t>
            </a:r>
            <a:r>
              <a:t>将磁路封闭起来，其输出信号较强，但结构要复杂些。</a:t>
            </a:r>
          </a:p>
          <a:p>
            <a:pPr algn="l" defTabSz="457200">
              <a:defRPr sz="1400" b="0">
                <a:solidFill>
                  <a:srgbClr val="333333"/>
                </a:solidFill>
                <a:latin typeface="PingFang SC Regular"/>
                <a:ea typeface="PingFang SC Regular"/>
                <a:cs typeface="PingFang SC Regular"/>
                <a:sym typeface="PingFang SC Regular"/>
              </a:defRPr>
            </a:pPr>
            <a:endParaRPr/>
          </a:p>
        </p:txBody>
      </p:sp>
      <p:sp>
        <p:nvSpPr>
          <p:cNvPr id="543" name="开磁路和闭磁路的区别"/>
          <p:cNvSpPr txBox="1"/>
          <p:nvPr/>
        </p:nvSpPr>
        <p:spPr>
          <a:xfrm>
            <a:off x="1794842" y="1957619"/>
            <a:ext cx="7713316" cy="71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a:defRPr sz="3500" b="0">
                <a:solidFill>
                  <a:schemeClr val="accent1">
                    <a:hueOff val="114395"/>
                    <a:lumOff val="-24975"/>
                  </a:schemeClr>
                </a:solidFill>
                <a:latin typeface="宋体"/>
                <a:ea typeface="宋体"/>
                <a:cs typeface="宋体"/>
                <a:sym typeface="宋体"/>
              </a:defRPr>
            </a:lvl1pPr>
          </a:lstStyle>
          <a:p>
            <a:pPr>
              <a:defRPr>
                <a:latin typeface="Helvetica Neue"/>
                <a:ea typeface="Helvetica Neue"/>
                <a:cs typeface="Helvetica Neue"/>
                <a:sym typeface="Helvetica Neue"/>
              </a:defRPr>
            </a:pPr>
            <a:r>
              <a:rPr>
                <a:latin typeface="宋体"/>
                <a:ea typeface="宋体"/>
                <a:cs typeface="宋体"/>
                <a:sym typeface="宋体"/>
              </a:rPr>
              <a:t>开磁路和闭磁路的区别</a:t>
            </a:r>
          </a:p>
        </p:txBody>
      </p:sp>
      <p:sp>
        <p:nvSpPr>
          <p:cNvPr id="544" name="基本原理与结构"/>
          <p:cNvSpPr>
            <a:spLocks noGrp="1"/>
          </p:cNvSpPr>
          <p:nvPr>
            <p:ph type="title"/>
          </p:nvPr>
        </p:nvSpPr>
        <p:spPr>
          <a:prstGeom prst="rect">
            <a:avLst/>
          </a:prstGeom>
        </p:spPr>
        <p:txBody>
          <a:bodyPr/>
          <a:lstStyle/>
          <a:p>
            <a:r>
              <a:t>基本原理与结构</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542">
                                            <p:txEl>
                                              <p:pRg st="3" end="3"/>
                                            </p:txEl>
                                          </p:spTgt>
                                        </p:tgtEl>
                                        <p:attrNameLst>
                                          <p:attrName>style.visibility</p:attrName>
                                        </p:attrNameLst>
                                      </p:cBhvr>
                                      <p:to>
                                        <p:strVal val="visible"/>
                                      </p:to>
                                    </p:set>
                                    <p:anim calcmode="lin" valueType="num">
                                      <p:cBhvr>
                                        <p:cTn id="7" dur="1000" fill="hold"/>
                                        <p:tgtEl>
                                          <p:spTgt spid="542">
                                            <p:txEl>
                                              <p:pRg st="3" end="3"/>
                                            </p:txEl>
                                          </p:spTgt>
                                        </p:tgtEl>
                                        <p:attrNameLst>
                                          <p:attrName>ppt_x</p:attrName>
                                        </p:attrNameLst>
                                      </p:cBhvr>
                                      <p:tavLst>
                                        <p:tav tm="0">
                                          <p:val>
                                            <p:strVal val="#ppt_x"/>
                                          </p:val>
                                        </p:tav>
                                        <p:tav tm="100000">
                                          <p:val>
                                            <p:strVal val="#ppt_x"/>
                                          </p:val>
                                        </p:tav>
                                      </p:tavLst>
                                    </p:anim>
                                    <p:anim calcmode="lin" valueType="num">
                                      <p:cBhvr>
                                        <p:cTn id="8" dur="1000" fill="hold"/>
                                        <p:tgtEl>
                                          <p:spTgt spid="542">
                                            <p:txEl>
                                              <p:pRg st="3" end="3"/>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1" nodeType="afterEffect">
                                  <p:stCondLst>
                                    <p:cond delay="0"/>
                                  </p:stCondLst>
                                  <p:iterate>
                                    <p:tmAbs val="0"/>
                                  </p:iterate>
                                  <p:childTnLst>
                                    <p:set>
                                      <p:cBhvr>
                                        <p:cTn id="11" fill="hold"/>
                                        <p:tgtEl>
                                          <p:spTgt spid="542">
                                            <p:txEl>
                                              <p:pRg st="4" end="4"/>
                                            </p:txEl>
                                          </p:spTgt>
                                        </p:tgtEl>
                                        <p:attrNameLst>
                                          <p:attrName>style.visibility</p:attrName>
                                        </p:attrNameLst>
                                      </p:cBhvr>
                                      <p:to>
                                        <p:strVal val="visible"/>
                                      </p:to>
                                    </p:set>
                                    <p:anim calcmode="lin" valueType="num">
                                      <p:cBhvr>
                                        <p:cTn id="12" dur="1000" fill="hold"/>
                                        <p:tgtEl>
                                          <p:spTgt spid="542">
                                            <p:txEl>
                                              <p:pRg st="4" end="4"/>
                                            </p:txEl>
                                          </p:spTgt>
                                        </p:tgtEl>
                                        <p:attrNameLst>
                                          <p:attrName>ppt_x</p:attrName>
                                        </p:attrNameLst>
                                      </p:cBhvr>
                                      <p:tavLst>
                                        <p:tav tm="0">
                                          <p:val>
                                            <p:strVal val="#ppt_x"/>
                                          </p:val>
                                        </p:tav>
                                        <p:tav tm="100000">
                                          <p:val>
                                            <p:strVal val="#ppt_x"/>
                                          </p:val>
                                        </p:tav>
                                      </p:tavLst>
                                    </p:anim>
                                    <p:anim calcmode="lin" valueType="num">
                                      <p:cBhvr>
                                        <p:cTn id="13" dur="1000" fill="hold"/>
                                        <p:tgtEl>
                                          <p:spTgt spid="542">
                                            <p:txEl>
                                              <p:pRg st="4" end="4"/>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1" nodeType="afterEffect">
                                  <p:stCondLst>
                                    <p:cond delay="0"/>
                                  </p:stCondLst>
                                  <p:iterate>
                                    <p:tmAbs val="0"/>
                                  </p:iterate>
                                  <p:childTnLst>
                                    <p:set>
                                      <p:cBhvr>
                                        <p:cTn id="16" fill="hold"/>
                                        <p:tgtEl>
                                          <p:spTgt spid="542">
                                            <p:txEl>
                                              <p:pRg st="5" end="5"/>
                                            </p:txEl>
                                          </p:spTgt>
                                        </p:tgtEl>
                                        <p:attrNameLst>
                                          <p:attrName>style.visibility</p:attrName>
                                        </p:attrNameLst>
                                      </p:cBhvr>
                                      <p:to>
                                        <p:strVal val="visible"/>
                                      </p:to>
                                    </p:set>
                                    <p:anim calcmode="lin" valueType="num">
                                      <p:cBhvr>
                                        <p:cTn id="17" dur="1000" fill="hold"/>
                                        <p:tgtEl>
                                          <p:spTgt spid="542">
                                            <p:txEl>
                                              <p:pRg st="5" end="5"/>
                                            </p:txEl>
                                          </p:spTgt>
                                        </p:tgtEl>
                                        <p:attrNameLst>
                                          <p:attrName>ppt_x</p:attrName>
                                        </p:attrNameLst>
                                      </p:cBhvr>
                                      <p:tavLst>
                                        <p:tav tm="0">
                                          <p:val>
                                            <p:strVal val="#ppt_x"/>
                                          </p:val>
                                        </p:tav>
                                        <p:tav tm="100000">
                                          <p:val>
                                            <p:strVal val="#ppt_x"/>
                                          </p:val>
                                        </p:tav>
                                      </p:tavLst>
                                    </p:anim>
                                    <p:anim calcmode="lin" valueType="num">
                                      <p:cBhvr>
                                        <p:cTn id="18" dur="1000" fill="hold"/>
                                        <p:tgtEl>
                                          <p:spTgt spid="54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二）恒定磁通磁电式传感器"/>
          <p:cNvSpPr txBox="1"/>
          <p:nvPr/>
        </p:nvSpPr>
        <p:spPr>
          <a:xfrm>
            <a:off x="3509962" y="1252537"/>
            <a:ext cx="6408738" cy="62484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a:latin typeface="宋体"/>
                <a:ea typeface="宋体"/>
                <a:cs typeface="宋体"/>
                <a:sym typeface="宋体"/>
              </a:defRPr>
            </a:lvl1pPr>
          </a:lstStyle>
          <a:p>
            <a:r>
              <a:t>（二）恒定磁通磁电式传感器</a:t>
            </a:r>
          </a:p>
        </p:txBody>
      </p:sp>
      <p:sp>
        <p:nvSpPr>
          <p:cNvPr id="547" name="恒磁通式磁电感应传感器结构中，工作气隙中的磁通恒定，感应电动势是由于永久磁铁与线圈之间有相对运动——线圈切割磁力线而产生。这类结构有动圈式和动铁式两种。"/>
          <p:cNvSpPr txBox="1"/>
          <p:nvPr/>
        </p:nvSpPr>
        <p:spPr>
          <a:xfrm>
            <a:off x="495721" y="2444276"/>
            <a:ext cx="12013358"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Songti SC Regular"/>
                <a:ea typeface="Songti SC Regular"/>
                <a:cs typeface="Songti SC Regular"/>
                <a:sym typeface="Songti SC Regular"/>
              </a:defRPr>
            </a:pPr>
            <a:r>
              <a:t>恒磁通式磁电感应传感器结构中，工作气隙中的磁通恒定，感应电动势是由于永久磁铁与线圈之间有相对运动——线圈切割磁力线而产生。这类结构有动圈式和动铁式两种。</a:t>
            </a:r>
          </a:p>
        </p:txBody>
      </p:sp>
      <p:grpSp>
        <p:nvGrpSpPr>
          <p:cNvPr id="551" name="成组"/>
          <p:cNvGrpSpPr/>
          <p:nvPr/>
        </p:nvGrpSpPr>
        <p:grpSpPr>
          <a:xfrm>
            <a:off x="2186574" y="4372615"/>
            <a:ext cx="8631651" cy="4063335"/>
            <a:chOff x="0" y="0"/>
            <a:chExt cx="8631649" cy="4063333"/>
          </a:xfrm>
        </p:grpSpPr>
        <p:pic>
          <p:nvPicPr>
            <p:cNvPr id="548" name="7-2" descr="7-2"/>
            <p:cNvPicPr>
              <a:picLocks noChangeAspect="1"/>
            </p:cNvPicPr>
            <p:nvPr/>
          </p:nvPicPr>
          <p:blipFill>
            <a:blip r:embed="rId2">
              <a:extLst/>
            </a:blip>
            <a:srcRect b="19294"/>
            <a:stretch>
              <a:fillRect/>
            </a:stretch>
          </p:blipFill>
          <p:spPr>
            <a:xfrm>
              <a:off x="270962" y="0"/>
              <a:ext cx="8360688" cy="3956997"/>
            </a:xfrm>
            <a:prstGeom prst="rect">
              <a:avLst/>
            </a:prstGeom>
            <a:ln w="12700" cap="flat">
              <a:noFill/>
              <a:miter lim="400000"/>
            </a:ln>
            <a:effectLst/>
          </p:spPr>
        </p:pic>
        <p:sp>
          <p:nvSpPr>
            <p:cNvPr id="549" name="动圈式"/>
            <p:cNvSpPr txBox="1"/>
            <p:nvPr/>
          </p:nvSpPr>
          <p:spPr>
            <a:xfrm>
              <a:off x="0" y="3506744"/>
              <a:ext cx="3607331" cy="55659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defRPr sz="2000">
                  <a:latin typeface="楷体_GB2312"/>
                  <a:ea typeface="楷体_GB2312"/>
                  <a:cs typeface="楷体_GB2312"/>
                  <a:sym typeface="楷体_GB2312"/>
                </a:defRPr>
              </a:lvl1pPr>
            </a:lstStyle>
            <a:p>
              <a:r>
                <a:t>动圈式</a:t>
              </a:r>
            </a:p>
          </p:txBody>
        </p:sp>
        <p:sp>
          <p:nvSpPr>
            <p:cNvPr id="550" name="动铁式"/>
            <p:cNvSpPr txBox="1"/>
            <p:nvPr/>
          </p:nvSpPr>
          <p:spPr>
            <a:xfrm>
              <a:off x="4721181" y="3444137"/>
              <a:ext cx="2218642" cy="619197"/>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defRPr sz="2000">
                  <a:latin typeface="楷体_GB2312"/>
                  <a:ea typeface="楷体_GB2312"/>
                  <a:cs typeface="楷体_GB2312"/>
                  <a:sym typeface="楷体_GB2312"/>
                </a:defRPr>
              </a:lvl1pPr>
            </a:lstStyle>
            <a:p>
              <a:r>
                <a:t>动铁式</a:t>
              </a:r>
            </a:p>
          </p:txBody>
        </p:sp>
      </p:grpSp>
      <p:sp>
        <p:nvSpPr>
          <p:cNvPr id="552" name="基本原理与结构"/>
          <p:cNvSpPr>
            <a:spLocks noGrp="1"/>
          </p:cNvSpPr>
          <p:nvPr>
            <p:ph type="title"/>
          </p:nvPr>
        </p:nvSpPr>
        <p:spPr>
          <a:prstGeom prst="rect">
            <a:avLst/>
          </a:prstGeom>
        </p:spPr>
        <p:txBody>
          <a:bodyPr/>
          <a:lstStyle/>
          <a:p>
            <a:r>
              <a:t>基本原理与结构</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1" animBg="1" advAuto="0"/>
      <p:bldP spid="547" grpId="2" animBg="1" advAuto="0"/>
      <p:bldP spid="551" grpId="3"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恒磁通式磁电传感器的结构原理图"/>
          <p:cNvSpPr txBox="1"/>
          <p:nvPr/>
        </p:nvSpPr>
        <p:spPr>
          <a:xfrm>
            <a:off x="3082131" y="1379458"/>
            <a:ext cx="6840538" cy="662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3200" b="0">
                <a:latin typeface="宋体"/>
                <a:ea typeface="宋体"/>
                <a:cs typeface="宋体"/>
                <a:sym typeface="宋体"/>
              </a:defRPr>
            </a:lvl1pPr>
          </a:lstStyle>
          <a:p>
            <a:pPr>
              <a:defRPr b="1">
                <a:latin typeface="仿宋_GB2312"/>
                <a:ea typeface="仿宋_GB2312"/>
                <a:cs typeface="仿宋_GB2312"/>
                <a:sym typeface="仿宋_GB2312"/>
              </a:defRPr>
            </a:pPr>
            <a:r>
              <a:rPr b="0">
                <a:latin typeface="宋体"/>
                <a:ea typeface="宋体"/>
                <a:cs typeface="宋体"/>
                <a:sym typeface="宋体"/>
              </a:rPr>
              <a:t>恒磁通式磁电传感器的结构原理图</a:t>
            </a:r>
          </a:p>
        </p:txBody>
      </p:sp>
      <p:sp>
        <p:nvSpPr>
          <p:cNvPr id="555" name="（a）动圈式                                                             （b）动铁式"/>
          <p:cNvSpPr txBox="1"/>
          <p:nvPr/>
        </p:nvSpPr>
        <p:spPr>
          <a:xfrm>
            <a:off x="2394203" y="7499443"/>
            <a:ext cx="8216393"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l" defTabSz="914400">
              <a:defRPr b="0">
                <a:latin typeface="华文细黑"/>
                <a:ea typeface="华文细黑"/>
                <a:cs typeface="华文细黑"/>
                <a:sym typeface="华文细黑"/>
              </a:defRPr>
            </a:pPr>
            <a:r>
              <a:t>（a）动圈式                                                             （b）动铁式</a:t>
            </a:r>
          </a:p>
        </p:txBody>
      </p:sp>
      <p:grpSp>
        <p:nvGrpSpPr>
          <p:cNvPr id="558" name="成组"/>
          <p:cNvGrpSpPr/>
          <p:nvPr/>
        </p:nvGrpSpPr>
        <p:grpSpPr>
          <a:xfrm>
            <a:off x="476276" y="2842865"/>
            <a:ext cx="7575299" cy="3670807"/>
            <a:chOff x="0" y="0"/>
            <a:chExt cx="7575297" cy="3670806"/>
          </a:xfrm>
        </p:grpSpPr>
        <p:pic>
          <p:nvPicPr>
            <p:cNvPr id="556" name="dh35" descr="dh35"/>
            <p:cNvPicPr>
              <a:picLocks noChangeAspect="1"/>
            </p:cNvPicPr>
            <p:nvPr/>
          </p:nvPicPr>
          <p:blipFill>
            <a:blip r:embed="rId2">
              <a:extLst/>
            </a:blip>
            <a:stretch>
              <a:fillRect/>
            </a:stretch>
          </p:blipFill>
          <p:spPr>
            <a:xfrm>
              <a:off x="0" y="0"/>
              <a:ext cx="3670807" cy="3670807"/>
            </a:xfrm>
            <a:prstGeom prst="rect">
              <a:avLst/>
            </a:prstGeom>
            <a:ln w="12700" cap="flat">
              <a:noFill/>
              <a:miter lim="400000"/>
            </a:ln>
            <a:effectLst/>
          </p:spPr>
        </p:pic>
        <p:pic>
          <p:nvPicPr>
            <p:cNvPr id="557" name="timg-2.gif" descr="timg-2.gif"/>
            <p:cNvPicPr>
              <a:picLocks/>
            </p:cNvPicPr>
            <p:nvPr/>
          </p:nvPicPr>
          <p:blipFill>
            <a:blip r:embed="rId3">
              <a:extLst/>
            </a:blip>
            <a:stretch>
              <a:fillRect/>
            </a:stretch>
          </p:blipFill>
          <p:spPr>
            <a:xfrm>
              <a:off x="3901751" y="164348"/>
              <a:ext cx="3673547" cy="2958875"/>
            </a:xfrm>
            <a:prstGeom prst="rect">
              <a:avLst/>
            </a:prstGeom>
            <a:ln w="12700" cap="flat">
              <a:noFill/>
              <a:miter lim="400000"/>
            </a:ln>
            <a:effectLst/>
          </p:spPr>
        </p:pic>
      </p:grpSp>
      <p:pic>
        <p:nvPicPr>
          <p:cNvPr id="559" name="timg.gif" descr="timg.gif"/>
          <p:cNvPicPr>
            <a:picLocks/>
          </p:cNvPicPr>
          <p:nvPr/>
        </p:nvPicPr>
        <p:blipFill>
          <a:blip r:embed="rId4">
            <a:extLst/>
          </a:blip>
          <a:stretch>
            <a:fillRect/>
          </a:stretch>
        </p:blipFill>
        <p:spPr>
          <a:xfrm>
            <a:off x="8235950" y="2656370"/>
            <a:ext cx="3371160" cy="4564245"/>
          </a:xfrm>
          <a:prstGeom prst="rect">
            <a:avLst/>
          </a:prstGeom>
          <a:ln w="12700">
            <a:miter lim="400000"/>
          </a:ln>
        </p:spPr>
      </p:pic>
      <p:sp>
        <p:nvSpPr>
          <p:cNvPr id="560" name="角速度型"/>
          <p:cNvSpPr txBox="1"/>
          <p:nvPr/>
        </p:nvSpPr>
        <p:spPr>
          <a:xfrm>
            <a:off x="5260181" y="5975350"/>
            <a:ext cx="13335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角速度型</a:t>
            </a:r>
          </a:p>
        </p:txBody>
      </p:sp>
      <p:sp>
        <p:nvSpPr>
          <p:cNvPr id="561" name="基本原理与结构"/>
          <p:cNvSpPr>
            <a:spLocks noGrp="1"/>
          </p:cNvSpPr>
          <p:nvPr>
            <p:ph type="title"/>
          </p:nvPr>
        </p:nvSpPr>
        <p:spPr>
          <a:prstGeom prst="rect">
            <a:avLst/>
          </a:prstGeom>
        </p:spPr>
        <p:txBody>
          <a:bodyPr/>
          <a:lstStyle/>
          <a:p>
            <a:r>
              <a:t>基本原理与结构</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永久磁铁与线圈之间的相对运动速度切割磁力线从而产生感应电势。"/>
          <p:cNvSpPr txBox="1"/>
          <p:nvPr/>
        </p:nvSpPr>
        <p:spPr>
          <a:xfrm>
            <a:off x="1168400" y="1962000"/>
            <a:ext cx="11350584"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lnSpc>
                <a:spcPct val="120000"/>
              </a:lnSpc>
              <a:defRPr sz="2800" b="0">
                <a:latin typeface="Songti SC Regular"/>
                <a:ea typeface="Songti SC Regular"/>
                <a:cs typeface="Songti SC Regular"/>
                <a:sym typeface="Songti SC Regular"/>
              </a:defRPr>
            </a:lvl1pPr>
          </a:lstStyle>
          <a:p>
            <a:r>
              <a:t>永久磁铁与线圈之间的相对运动速度切割磁力线从而产生感应电势。</a:t>
            </a:r>
          </a:p>
        </p:txBody>
      </p:sp>
      <p:grpSp>
        <p:nvGrpSpPr>
          <p:cNvPr id="566" name="成组"/>
          <p:cNvGrpSpPr/>
          <p:nvPr/>
        </p:nvGrpSpPr>
        <p:grpSpPr>
          <a:xfrm>
            <a:off x="4240212" y="2763007"/>
            <a:ext cx="2886531" cy="755550"/>
            <a:chOff x="0" y="0"/>
            <a:chExt cx="2886529" cy="755548"/>
          </a:xfrm>
        </p:grpSpPr>
        <p:sp>
          <p:nvSpPr>
            <p:cNvPr id="564" name="矩形"/>
            <p:cNvSpPr/>
            <p:nvPr/>
          </p:nvSpPr>
          <p:spPr>
            <a:xfrm>
              <a:off x="0" y="0"/>
              <a:ext cx="2886530" cy="755549"/>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65" name="image.pdf" descr="image.pdf"/>
            <p:cNvPicPr>
              <a:picLocks noChangeAspect="1"/>
            </p:cNvPicPr>
            <p:nvPr/>
          </p:nvPicPr>
          <p:blipFill>
            <a:blip r:embed="rId2">
              <a:extLst/>
            </a:blip>
            <a:stretch>
              <a:fillRect/>
            </a:stretch>
          </p:blipFill>
          <p:spPr>
            <a:xfrm>
              <a:off x="0" y="0"/>
              <a:ext cx="2886530" cy="755549"/>
            </a:xfrm>
            <a:prstGeom prst="rect">
              <a:avLst/>
            </a:prstGeom>
            <a:ln w="12700" cap="flat">
              <a:noFill/>
              <a:miter lim="400000"/>
            </a:ln>
            <a:effectLst/>
          </p:spPr>
        </p:pic>
      </p:grpSp>
      <p:sp>
        <p:nvSpPr>
          <p:cNvPr id="567" name="式中：B为气隙磁通密度(T)；  l为气隙磁场中有效匝数为N的线圈总长度(m)为l＝laN(la为每匝线圈的平均长度)；  v为线圈与磁铁沿轴线方向的相对运动速度(ms-1)。"/>
          <p:cNvSpPr txBox="1"/>
          <p:nvPr/>
        </p:nvSpPr>
        <p:spPr>
          <a:xfrm>
            <a:off x="1168399" y="3876053"/>
            <a:ext cx="11350586" cy="97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b="0">
                <a:latin typeface="Times New Roman"/>
                <a:ea typeface="Times New Roman"/>
                <a:cs typeface="Times New Roman"/>
                <a:sym typeface="Times New Roman"/>
              </a:defRPr>
            </a:pPr>
            <a:r>
              <a:t>式中：</a:t>
            </a:r>
            <a:r>
              <a:rPr i="1"/>
              <a:t>B</a:t>
            </a:r>
            <a:r>
              <a:t>为气隙磁通密度(T)；  </a:t>
            </a:r>
            <a:r>
              <a:rPr i="1"/>
              <a:t>l</a:t>
            </a:r>
            <a:r>
              <a:t>为气隙磁场中有效匝数为N的线圈总长度(m)为</a:t>
            </a:r>
            <a:r>
              <a:rPr i="1"/>
              <a:t>l</a:t>
            </a:r>
            <a:r>
              <a:t>＝</a:t>
            </a:r>
            <a:r>
              <a:rPr i="1"/>
              <a:t>l</a:t>
            </a:r>
            <a:r>
              <a:rPr i="1" baseline="-25000"/>
              <a:t>a</a:t>
            </a:r>
            <a:r>
              <a:rPr i="1"/>
              <a:t>N</a:t>
            </a:r>
            <a:r>
              <a:t>(</a:t>
            </a:r>
            <a:r>
              <a:rPr i="1"/>
              <a:t>l</a:t>
            </a:r>
            <a:r>
              <a:rPr i="1" baseline="-25000"/>
              <a:t>a</a:t>
            </a:r>
            <a:r>
              <a:t>为每匝线圈的平均长度)；  </a:t>
            </a:r>
            <a:r>
              <a:rPr i="1"/>
              <a:t>v</a:t>
            </a:r>
            <a:r>
              <a:t>为线圈与磁铁沿轴线方向的相对运动速度(ms</a:t>
            </a:r>
            <a:r>
              <a:rPr baseline="30000"/>
              <a:t>-1</a:t>
            </a:r>
            <a:r>
              <a:t>)。</a:t>
            </a:r>
          </a:p>
        </p:txBody>
      </p:sp>
      <p:sp>
        <p:nvSpPr>
          <p:cNvPr id="568" name="当传感器结构参数确定后，B和l均为恒定值，e与v成正比，根据感应电动势e的大小就可以知道被测速度的大小。"/>
          <p:cNvSpPr txBox="1"/>
          <p:nvPr/>
        </p:nvSpPr>
        <p:spPr>
          <a:xfrm>
            <a:off x="1168400" y="5261630"/>
            <a:ext cx="1135058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Regular"/>
                <a:ea typeface="Songti SC Regular"/>
                <a:cs typeface="Songti SC Regular"/>
                <a:sym typeface="Songti SC Regular"/>
              </a:defRPr>
            </a:pPr>
            <a:r>
              <a:t>当传感器结构参数确定后，B和l均为恒定值，e与v成正比，根据感应电动势e的大小就可以知道被测速度的大小。</a:t>
            </a:r>
          </a:p>
        </p:txBody>
      </p:sp>
      <p:sp>
        <p:nvSpPr>
          <p:cNvPr id="569" name="传感器的灵敏度为"/>
          <p:cNvSpPr txBox="1"/>
          <p:nvPr/>
        </p:nvSpPr>
        <p:spPr>
          <a:xfrm>
            <a:off x="2109266" y="7300721"/>
            <a:ext cx="2959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l" defTabSz="914400">
              <a:spcBef>
                <a:spcPts val="500"/>
              </a:spcBef>
              <a:buClr>
                <a:srgbClr val="3333CC"/>
              </a:buClr>
              <a:buFont typeface="Wingdings"/>
              <a:defRPr sz="2800" b="0">
                <a:solidFill>
                  <a:schemeClr val="accent5">
                    <a:hueOff val="-82419"/>
                    <a:satOff val="-9513"/>
                    <a:lumOff val="-16343"/>
                  </a:schemeClr>
                </a:solidFill>
                <a:latin typeface="微软雅黑"/>
                <a:ea typeface="微软雅黑"/>
                <a:cs typeface="微软雅黑"/>
                <a:sym typeface="微软雅黑"/>
              </a:defRPr>
            </a:lvl1pPr>
          </a:lstStyle>
          <a:p>
            <a:pPr>
              <a:defRPr>
                <a:latin typeface="Times New Roman"/>
                <a:ea typeface="Times New Roman"/>
                <a:cs typeface="Times New Roman"/>
                <a:sym typeface="Times New Roman"/>
              </a:defRPr>
            </a:pPr>
            <a:r>
              <a:rPr>
                <a:latin typeface="微软雅黑"/>
                <a:ea typeface="微软雅黑"/>
                <a:cs typeface="微软雅黑"/>
                <a:sym typeface="微软雅黑"/>
              </a:rPr>
              <a:t>传感器的灵敏度为</a:t>
            </a:r>
          </a:p>
        </p:txBody>
      </p:sp>
      <p:grpSp>
        <p:nvGrpSpPr>
          <p:cNvPr id="572" name="成组"/>
          <p:cNvGrpSpPr/>
          <p:nvPr/>
        </p:nvGrpSpPr>
        <p:grpSpPr>
          <a:xfrm>
            <a:off x="5268849" y="6861723"/>
            <a:ext cx="3152455" cy="1487596"/>
            <a:chOff x="0" y="0"/>
            <a:chExt cx="3152454" cy="1487594"/>
          </a:xfrm>
        </p:grpSpPr>
        <p:sp>
          <p:nvSpPr>
            <p:cNvPr id="570" name="矩形"/>
            <p:cNvSpPr/>
            <p:nvPr/>
          </p:nvSpPr>
          <p:spPr>
            <a:xfrm>
              <a:off x="0" y="0"/>
              <a:ext cx="3152455" cy="1487595"/>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71" name="image.pdf" descr="image.pdf"/>
            <p:cNvPicPr>
              <a:picLocks noChangeAspect="1"/>
            </p:cNvPicPr>
            <p:nvPr/>
          </p:nvPicPr>
          <p:blipFill>
            <a:blip r:embed="rId3">
              <a:extLst/>
            </a:blip>
            <a:stretch>
              <a:fillRect/>
            </a:stretch>
          </p:blipFill>
          <p:spPr>
            <a:xfrm>
              <a:off x="0" y="0"/>
              <a:ext cx="3152455" cy="1487595"/>
            </a:xfrm>
            <a:prstGeom prst="rect">
              <a:avLst/>
            </a:prstGeom>
            <a:ln w="12700" cap="flat">
              <a:noFill/>
              <a:miter lim="400000"/>
            </a:ln>
            <a:effectLst/>
          </p:spPr>
        </p:pic>
      </p:grpSp>
      <p:sp>
        <p:nvSpPr>
          <p:cNvPr id="573" name="基本原理与结构"/>
          <p:cNvSpPr>
            <a:spLocks noGrp="1"/>
          </p:cNvSpPr>
          <p:nvPr>
            <p:ph type="title"/>
          </p:nvPr>
        </p:nvSpPr>
        <p:spPr>
          <a:prstGeom prst="rect">
            <a:avLst/>
          </a:prstGeom>
        </p:spPr>
        <p:txBody>
          <a:bodyPr/>
          <a:lstStyle/>
          <a:p>
            <a:r>
              <a:t>基本原理与结构</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为提高灵敏度，应选用具有磁能积较大的永久磁铁和尽量小的气隙长度，以提高气隙磁通密度B；增加la和N也能提高灵敏度，但它们受到体积和重量、内电阻及工作频率等因素的限制。…"/>
          <p:cNvSpPr txBox="1"/>
          <p:nvPr/>
        </p:nvSpPr>
        <p:spPr>
          <a:xfrm>
            <a:off x="721766" y="2842864"/>
            <a:ext cx="11935198" cy="3251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723900" algn="l" defTabSz="914400">
              <a:spcBef>
                <a:spcPts val="500"/>
              </a:spcBef>
              <a:buClr>
                <a:srgbClr val="3333CC"/>
              </a:buClr>
              <a:buFont typeface="Wingdings"/>
              <a:defRPr sz="2800" b="0">
                <a:latin typeface="Songti SC Regular"/>
                <a:ea typeface="Songti SC Regular"/>
                <a:cs typeface="Songti SC Regular"/>
                <a:sym typeface="Songti SC Regular"/>
              </a:defRPr>
            </a:pPr>
            <a:r>
              <a:t>为提高灵敏度，应选用具有磁能积较大的永久磁铁和尽量小的气隙长度，以提高气隙磁通密度B；增加</a:t>
            </a:r>
            <a:r>
              <a:rPr i="1">
                <a:latin typeface="Times New Roman"/>
                <a:ea typeface="Times New Roman"/>
                <a:cs typeface="Times New Roman"/>
                <a:sym typeface="Times New Roman"/>
              </a:rPr>
              <a:t>l</a:t>
            </a:r>
            <a:r>
              <a:rPr i="1" baseline="-22285">
                <a:latin typeface="Times New Roman"/>
                <a:ea typeface="Times New Roman"/>
                <a:cs typeface="Times New Roman"/>
                <a:sym typeface="Times New Roman"/>
              </a:rPr>
              <a:t>a</a:t>
            </a:r>
            <a:r>
              <a:t>和N也能提高灵敏度，但它们受到体积和重量、内电阻及工作频率等因素的限制。</a:t>
            </a:r>
          </a:p>
          <a:p>
            <a:pPr indent="723900" algn="l" defTabSz="914400">
              <a:spcBef>
                <a:spcPts val="500"/>
              </a:spcBef>
              <a:buClr>
                <a:srgbClr val="3333CC"/>
              </a:buClr>
              <a:buFont typeface="Wingdings"/>
              <a:defRPr sz="2800" b="0">
                <a:latin typeface="Songti SC Regular"/>
                <a:ea typeface="Songti SC Regular"/>
                <a:cs typeface="Songti SC Regular"/>
                <a:sym typeface="Songti SC Regular"/>
              </a:defRPr>
            </a:pPr>
            <a:r>
              <a:t>为了保证传感器输出的线性度，要保证线圈始终在均匀磁场内运动。设计者的任务是选择合理的结构形式、材料和结构尺寸，以满足传感器基本性能要求。  </a:t>
            </a:r>
          </a:p>
        </p:txBody>
      </p:sp>
      <p:sp>
        <p:nvSpPr>
          <p:cNvPr id="576" name="传感器的灵敏度为"/>
          <p:cNvSpPr txBox="1"/>
          <p:nvPr/>
        </p:nvSpPr>
        <p:spPr>
          <a:xfrm>
            <a:off x="2391917" y="1609328"/>
            <a:ext cx="2959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l" defTabSz="914400">
              <a:spcBef>
                <a:spcPts val="500"/>
              </a:spcBef>
              <a:buClr>
                <a:srgbClr val="3333CC"/>
              </a:buClr>
              <a:buFont typeface="Wingdings"/>
              <a:defRPr sz="2800" b="0">
                <a:solidFill>
                  <a:schemeClr val="accent5">
                    <a:hueOff val="-82419"/>
                    <a:satOff val="-9513"/>
                    <a:lumOff val="-16343"/>
                  </a:schemeClr>
                </a:solidFill>
                <a:latin typeface="微软雅黑"/>
                <a:ea typeface="微软雅黑"/>
                <a:cs typeface="微软雅黑"/>
                <a:sym typeface="微软雅黑"/>
              </a:defRPr>
            </a:lvl1pPr>
          </a:lstStyle>
          <a:p>
            <a:pPr>
              <a:defRPr>
                <a:latin typeface="Times New Roman"/>
                <a:ea typeface="Times New Roman"/>
                <a:cs typeface="Times New Roman"/>
                <a:sym typeface="Times New Roman"/>
              </a:defRPr>
            </a:pPr>
            <a:r>
              <a:rPr>
                <a:latin typeface="微软雅黑"/>
                <a:ea typeface="微软雅黑"/>
                <a:cs typeface="微软雅黑"/>
                <a:sym typeface="微软雅黑"/>
              </a:rPr>
              <a:t>传感器的灵敏度为</a:t>
            </a:r>
          </a:p>
        </p:txBody>
      </p:sp>
      <p:grpSp>
        <p:nvGrpSpPr>
          <p:cNvPr id="579" name="成组"/>
          <p:cNvGrpSpPr/>
          <p:nvPr/>
        </p:nvGrpSpPr>
        <p:grpSpPr>
          <a:xfrm>
            <a:off x="5551499" y="1170330"/>
            <a:ext cx="3152456" cy="1487596"/>
            <a:chOff x="0" y="0"/>
            <a:chExt cx="3152454" cy="1487594"/>
          </a:xfrm>
        </p:grpSpPr>
        <p:sp>
          <p:nvSpPr>
            <p:cNvPr id="577" name="矩形"/>
            <p:cNvSpPr/>
            <p:nvPr/>
          </p:nvSpPr>
          <p:spPr>
            <a:xfrm>
              <a:off x="0" y="0"/>
              <a:ext cx="3152455" cy="1487595"/>
            </a:xfrm>
            <a:prstGeom prst="rect">
              <a:avLst/>
            </a:prstGeom>
            <a:solidFill>
              <a:srgbClr val="FFFF99"/>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578" name="image.pdf" descr="image.pdf"/>
            <p:cNvPicPr>
              <a:picLocks noChangeAspect="1"/>
            </p:cNvPicPr>
            <p:nvPr/>
          </p:nvPicPr>
          <p:blipFill>
            <a:blip r:embed="rId2">
              <a:extLst/>
            </a:blip>
            <a:stretch>
              <a:fillRect/>
            </a:stretch>
          </p:blipFill>
          <p:spPr>
            <a:xfrm>
              <a:off x="0" y="0"/>
              <a:ext cx="3152455" cy="1487595"/>
            </a:xfrm>
            <a:prstGeom prst="rect">
              <a:avLst/>
            </a:prstGeom>
            <a:ln w="12700" cap="flat">
              <a:noFill/>
              <a:miter lim="400000"/>
            </a:ln>
            <a:effectLst/>
          </p:spPr>
        </p:pic>
      </p:grpSp>
      <p:sp>
        <p:nvSpPr>
          <p:cNvPr id="580" name="基本原理与结构"/>
          <p:cNvSpPr>
            <a:spLocks noGrp="1"/>
          </p:cNvSpPr>
          <p:nvPr>
            <p:ph type="title"/>
          </p:nvPr>
        </p:nvSpPr>
        <p:spPr>
          <a:prstGeom prst="rect">
            <a:avLst/>
          </a:prstGeom>
        </p:spPr>
        <p:txBody>
          <a:bodyPr/>
          <a:lstStyle/>
          <a:p>
            <a:r>
              <a:t>基本原理与结构</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
        <p:nvSpPr>
          <p:cNvPr id="583" name="当测量电路接入磁电传感器电路时，磁电传感器的输出电流I0为"/>
          <p:cNvSpPr txBox="1"/>
          <p:nvPr/>
        </p:nvSpPr>
        <p:spPr>
          <a:xfrm>
            <a:off x="827107" y="2463514"/>
            <a:ext cx="11350585"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latin typeface="Songti SC Regular"/>
                <a:ea typeface="Songti SC Regular"/>
                <a:cs typeface="Songti SC Regular"/>
                <a:sym typeface="Songti SC Regular"/>
              </a:defRPr>
            </a:pPr>
            <a:r>
              <a:t>当测量电路接入磁电传感器电路时，磁电传感器的输出电流</a:t>
            </a:r>
            <a:r>
              <a:rPr i="1">
                <a:latin typeface="Times New Roman"/>
                <a:ea typeface="Times New Roman"/>
                <a:cs typeface="Times New Roman"/>
                <a:sym typeface="Times New Roman"/>
              </a:rPr>
              <a:t>I</a:t>
            </a:r>
            <a:r>
              <a:rPr baseline="-18214">
                <a:latin typeface="Times New Roman"/>
                <a:ea typeface="Times New Roman"/>
                <a:cs typeface="Times New Roman"/>
                <a:sym typeface="Times New Roman"/>
              </a:rPr>
              <a:t>0</a:t>
            </a:r>
            <a:r>
              <a:t>为 </a:t>
            </a:r>
          </a:p>
        </p:txBody>
      </p:sp>
      <p:grpSp>
        <p:nvGrpSpPr>
          <p:cNvPr id="589" name="成组"/>
          <p:cNvGrpSpPr/>
          <p:nvPr/>
        </p:nvGrpSpPr>
        <p:grpSpPr>
          <a:xfrm>
            <a:off x="1858987" y="3350752"/>
            <a:ext cx="4549726" cy="1298600"/>
            <a:chOff x="0" y="0"/>
            <a:chExt cx="4549725" cy="1298598"/>
          </a:xfrm>
        </p:grpSpPr>
        <p:pic>
          <p:nvPicPr>
            <p:cNvPr id="584" name="image.pdf" descr="image.pdf"/>
            <p:cNvPicPr>
              <a:picLocks noChangeAspect="1"/>
            </p:cNvPicPr>
            <p:nvPr/>
          </p:nvPicPr>
          <p:blipFill>
            <a:blip r:embed="rId2">
              <a:extLst/>
            </a:blip>
            <a:stretch>
              <a:fillRect/>
            </a:stretch>
          </p:blipFill>
          <p:spPr>
            <a:xfrm>
              <a:off x="-1" y="212960"/>
              <a:ext cx="497792" cy="770827"/>
            </a:xfrm>
            <a:prstGeom prst="rect">
              <a:avLst/>
            </a:prstGeom>
            <a:ln w="12700" cap="flat">
              <a:noFill/>
              <a:miter lim="400000"/>
            </a:ln>
            <a:effectLst/>
          </p:spPr>
        </p:pic>
        <p:sp>
          <p:nvSpPr>
            <p:cNvPr id="585" name="="/>
            <p:cNvSpPr txBox="1"/>
            <p:nvPr/>
          </p:nvSpPr>
          <p:spPr>
            <a:xfrm>
              <a:off x="582162" y="365798"/>
              <a:ext cx="315602" cy="4327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800" b="0">
                  <a:latin typeface="Tahoma"/>
                  <a:ea typeface="Tahoma"/>
                  <a:cs typeface="Tahoma"/>
                  <a:sym typeface="Tahoma"/>
                </a:defRPr>
              </a:lvl1pPr>
            </a:lstStyle>
            <a:p>
              <a:r>
                <a:t>=</a:t>
              </a:r>
            </a:p>
          </p:txBody>
        </p:sp>
        <p:pic>
          <p:nvPicPr>
            <p:cNvPr id="586" name="image.pdf" descr="image.pdf"/>
            <p:cNvPicPr>
              <a:picLocks noChangeAspect="1"/>
            </p:cNvPicPr>
            <p:nvPr/>
          </p:nvPicPr>
          <p:blipFill>
            <a:blip r:embed="rId3">
              <a:extLst/>
            </a:blip>
            <a:stretch>
              <a:fillRect/>
            </a:stretch>
          </p:blipFill>
          <p:spPr>
            <a:xfrm>
              <a:off x="1155887" y="-1"/>
              <a:ext cx="1214949" cy="1245360"/>
            </a:xfrm>
            <a:prstGeom prst="rect">
              <a:avLst/>
            </a:prstGeom>
            <a:ln w="12700" cap="flat">
              <a:noFill/>
              <a:miter lim="400000"/>
            </a:ln>
            <a:effectLst/>
          </p:spPr>
        </p:pic>
        <p:sp>
          <p:nvSpPr>
            <p:cNvPr id="587" name="="/>
            <p:cNvSpPr txBox="1"/>
            <p:nvPr/>
          </p:nvSpPr>
          <p:spPr>
            <a:xfrm>
              <a:off x="2623949" y="391261"/>
              <a:ext cx="315602" cy="4327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800" b="0">
                  <a:latin typeface="Tahoma"/>
                  <a:ea typeface="Tahoma"/>
                  <a:cs typeface="Tahoma"/>
                  <a:sym typeface="Tahoma"/>
                </a:defRPr>
              </a:lvl1pPr>
            </a:lstStyle>
            <a:p>
              <a:r>
                <a:t>=</a:t>
              </a:r>
            </a:p>
          </p:txBody>
        </p:sp>
        <p:pic>
          <p:nvPicPr>
            <p:cNvPr id="588" name="image.pdf" descr="image.pdf"/>
            <p:cNvPicPr>
              <a:picLocks noChangeAspect="1"/>
            </p:cNvPicPr>
            <p:nvPr/>
          </p:nvPicPr>
          <p:blipFill>
            <a:blip r:embed="rId4">
              <a:extLst/>
            </a:blip>
            <a:stretch>
              <a:fillRect/>
            </a:stretch>
          </p:blipFill>
          <p:spPr>
            <a:xfrm>
              <a:off x="3024713" y="2314"/>
              <a:ext cx="1525013" cy="1296285"/>
            </a:xfrm>
            <a:prstGeom prst="rect">
              <a:avLst/>
            </a:prstGeom>
            <a:ln w="12700" cap="flat">
              <a:noFill/>
              <a:miter lim="400000"/>
            </a:ln>
            <a:effectLst/>
          </p:spPr>
        </p:pic>
      </p:grpSp>
      <p:sp>
        <p:nvSpPr>
          <p:cNvPr id="590" name="式中：Rf为测量电路输入电阻；R为线圈等效电阻。"/>
          <p:cNvSpPr txBox="1"/>
          <p:nvPr/>
        </p:nvSpPr>
        <p:spPr>
          <a:xfrm>
            <a:off x="827107" y="4601049"/>
            <a:ext cx="7610882" cy="516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b="0">
                <a:latin typeface="Times New Roman"/>
                <a:ea typeface="Times New Roman"/>
                <a:cs typeface="Times New Roman"/>
                <a:sym typeface="Times New Roman"/>
              </a:defRPr>
            </a:pPr>
            <a:r>
              <a:t>式中：</a:t>
            </a:r>
            <a:r>
              <a:rPr i="1"/>
              <a:t>R</a:t>
            </a:r>
            <a:r>
              <a:rPr i="1" baseline="-20250"/>
              <a:t>f</a:t>
            </a:r>
            <a:r>
              <a:t>为测量电路输入电阻；</a:t>
            </a:r>
            <a:r>
              <a:rPr i="1"/>
              <a:t>R</a:t>
            </a:r>
            <a:r>
              <a:t>为线圈等效电阻。 </a:t>
            </a:r>
          </a:p>
        </p:txBody>
      </p:sp>
      <p:grpSp>
        <p:nvGrpSpPr>
          <p:cNvPr id="593" name="成组"/>
          <p:cNvGrpSpPr/>
          <p:nvPr/>
        </p:nvGrpSpPr>
        <p:grpSpPr>
          <a:xfrm>
            <a:off x="8103225" y="3128816"/>
            <a:ext cx="4659107" cy="4031176"/>
            <a:chOff x="0" y="0"/>
            <a:chExt cx="4659106" cy="4031174"/>
          </a:xfrm>
        </p:grpSpPr>
        <p:pic>
          <p:nvPicPr>
            <p:cNvPr id="591" name="image.pdf" descr="image.pdf"/>
            <p:cNvPicPr>
              <a:picLocks noChangeAspect="1"/>
            </p:cNvPicPr>
            <p:nvPr/>
          </p:nvPicPr>
          <p:blipFill>
            <a:blip r:embed="rId5">
              <a:extLst/>
            </a:blip>
            <a:srcRect l="8474" r="24630"/>
            <a:stretch>
              <a:fillRect/>
            </a:stretch>
          </p:blipFill>
          <p:spPr>
            <a:xfrm>
              <a:off x="0" y="0"/>
              <a:ext cx="4375511" cy="4031175"/>
            </a:xfrm>
            <a:prstGeom prst="rect">
              <a:avLst/>
            </a:prstGeom>
            <a:ln w="12700" cap="flat">
              <a:noFill/>
              <a:miter lim="400000"/>
            </a:ln>
            <a:effectLst/>
          </p:spPr>
        </p:pic>
        <p:sp>
          <p:nvSpPr>
            <p:cNvPr id="592" name="RL"/>
            <p:cNvSpPr txBox="1"/>
            <p:nvPr/>
          </p:nvSpPr>
          <p:spPr>
            <a:xfrm>
              <a:off x="4204242" y="2648759"/>
              <a:ext cx="454865" cy="4610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R</a:t>
              </a:r>
              <a:r>
                <a:rPr baseline="-5999"/>
                <a:t>L</a:t>
              </a:r>
            </a:p>
          </p:txBody>
        </p:sp>
      </p:grpSp>
      <p:sp>
        <p:nvSpPr>
          <p:cNvPr id="594" name="传感器的电流灵敏度为"/>
          <p:cNvSpPr txBox="1"/>
          <p:nvPr/>
        </p:nvSpPr>
        <p:spPr>
          <a:xfrm>
            <a:off x="827107" y="5748061"/>
            <a:ext cx="375893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2800" b="0">
                <a:solidFill>
                  <a:schemeClr val="accent5">
                    <a:hueOff val="-82419"/>
                    <a:satOff val="-9513"/>
                    <a:lumOff val="-16343"/>
                  </a:schemeClr>
                </a:solidFill>
                <a:latin typeface="隶书"/>
                <a:ea typeface="隶书"/>
                <a:cs typeface="隶书"/>
                <a:sym typeface="隶书"/>
              </a:defRPr>
            </a:lvl1pPr>
          </a:lstStyle>
          <a:p>
            <a:r>
              <a:t>传感器的电流灵敏度为 </a:t>
            </a:r>
          </a:p>
        </p:txBody>
      </p:sp>
      <p:pic>
        <p:nvPicPr>
          <p:cNvPr id="595" name="image.pdf" descr="image.pdf"/>
          <p:cNvPicPr>
            <a:picLocks noChangeAspect="1"/>
          </p:cNvPicPr>
          <p:nvPr/>
        </p:nvPicPr>
        <p:blipFill>
          <a:blip r:embed="rId6">
            <a:extLst/>
          </a:blip>
          <a:stretch>
            <a:fillRect/>
          </a:stretch>
        </p:blipFill>
        <p:spPr>
          <a:xfrm>
            <a:off x="2946613" y="6515675"/>
            <a:ext cx="2501901" cy="102235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583"/>
                                        </p:tgtEl>
                                        <p:attrNameLst>
                                          <p:attrName>style.visibility</p:attrName>
                                        </p:attrNameLst>
                                      </p:cBhvr>
                                      <p:to>
                                        <p:strVal val="visible"/>
                                      </p:to>
                                    </p:set>
                                    <p:animEffect transition="in" filter="blinds(horizontal)">
                                      <p:cBhvr>
                                        <p:cTn id="7" dur="500"/>
                                        <p:tgtEl>
                                          <p:spTgt spid="5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2" nodeType="clickEffect">
                                  <p:stCondLst>
                                    <p:cond delay="0"/>
                                  </p:stCondLst>
                                  <p:iterate>
                                    <p:tmAbs val="0"/>
                                  </p:iterate>
                                  <p:childTnLst>
                                    <p:set>
                                      <p:cBhvr>
                                        <p:cTn id="11" fill="hold"/>
                                        <p:tgtEl>
                                          <p:spTgt spid="589"/>
                                        </p:tgtEl>
                                        <p:attrNameLst>
                                          <p:attrName>style.visibility</p:attrName>
                                        </p:attrNameLst>
                                      </p:cBhvr>
                                      <p:to>
                                        <p:strVal val="visible"/>
                                      </p:to>
                                    </p:set>
                                    <p:animEffect transition="in" filter="blinds(horizontal)">
                                      <p:cBhvr>
                                        <p:cTn id="12" dur="500"/>
                                        <p:tgtEl>
                                          <p:spTgt spid="589"/>
                                        </p:tgtEl>
                                      </p:cBhvr>
                                    </p:animEffect>
                                  </p:childTnLst>
                                </p:cTn>
                              </p:par>
                            </p:childTnLst>
                          </p:cTn>
                        </p:par>
                        <p:par>
                          <p:cTn id="13" fill="hold">
                            <p:stCondLst>
                              <p:cond delay="500"/>
                            </p:stCondLst>
                            <p:childTnLst>
                              <p:par>
                                <p:cTn id="14" presetID="3" presetClass="entr" presetSubtype="10" fill="hold" grpId="3" nodeType="afterEffect">
                                  <p:stCondLst>
                                    <p:cond delay="0"/>
                                  </p:stCondLst>
                                  <p:iterate>
                                    <p:tmAbs val="0"/>
                                  </p:iterate>
                                  <p:childTnLst>
                                    <p:set>
                                      <p:cBhvr>
                                        <p:cTn id="15" fill="hold"/>
                                        <p:tgtEl>
                                          <p:spTgt spid="590"/>
                                        </p:tgtEl>
                                        <p:attrNameLst>
                                          <p:attrName>style.visibility</p:attrName>
                                        </p:attrNameLst>
                                      </p:cBhvr>
                                      <p:to>
                                        <p:strVal val="visible"/>
                                      </p:to>
                                    </p:set>
                                    <p:animEffect transition="in" filter="blinds(horizontal)">
                                      <p:cBhvr>
                                        <p:cTn id="16" dur="500"/>
                                        <p:tgtEl>
                                          <p:spTgt spid="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 grpId="1" animBg="1" advAuto="0"/>
      <p:bldP spid="589" grpId="2" animBg="1" advAuto="0"/>
      <p:bldP spid="590" grpId="3"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B值大，灵敏度也大，因此要选用B值大的永磁材料；线圈的平均长度大也有助于提高灵敏度，但这是有条件的，要考虑两种情况："/>
          <p:cNvSpPr txBox="1"/>
          <p:nvPr/>
        </p:nvSpPr>
        <p:spPr>
          <a:xfrm>
            <a:off x="725388" y="4186720"/>
            <a:ext cx="11768337"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400"/>
              </a:spcBef>
              <a:defRPr sz="2800" b="0" i="1">
                <a:latin typeface="隶书"/>
                <a:ea typeface="隶书"/>
                <a:cs typeface="隶书"/>
                <a:sym typeface="隶书"/>
              </a:defRPr>
            </a:pPr>
            <a:r>
              <a:t>B</a:t>
            </a:r>
            <a:r>
              <a:rPr i="0"/>
              <a:t>值大，灵敏度也大，因此要选用</a:t>
            </a:r>
            <a:r>
              <a:t>B</a:t>
            </a:r>
            <a:r>
              <a:rPr i="0"/>
              <a:t>值大的永磁材料；线圈的平均长度大也有助于提高灵敏度，但这是有条件的，要考虑两种情况：</a:t>
            </a:r>
          </a:p>
        </p:txBody>
      </p:sp>
      <p:sp>
        <p:nvSpPr>
          <p:cNvPr id="598" name="而传感器的输出电压和电压灵敏度分别为"/>
          <p:cNvSpPr txBox="1"/>
          <p:nvPr/>
        </p:nvSpPr>
        <p:spPr>
          <a:xfrm>
            <a:off x="990600" y="1830112"/>
            <a:ext cx="660373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2800" b="0">
                <a:latin typeface="隶书"/>
                <a:ea typeface="隶书"/>
                <a:cs typeface="隶书"/>
                <a:sym typeface="隶书"/>
              </a:defRPr>
            </a:lvl1pPr>
          </a:lstStyle>
          <a:p>
            <a:r>
              <a:t>而传感器的输出电压和电压灵敏度分别为 </a:t>
            </a:r>
          </a:p>
        </p:txBody>
      </p:sp>
      <p:pic>
        <p:nvPicPr>
          <p:cNvPr id="599" name="image.pdf" descr="image.pdf"/>
          <p:cNvPicPr>
            <a:picLocks noChangeAspect="1"/>
          </p:cNvPicPr>
          <p:nvPr/>
        </p:nvPicPr>
        <p:blipFill>
          <a:blip r:embed="rId2">
            <a:extLst/>
          </a:blip>
          <a:stretch>
            <a:fillRect/>
          </a:stretch>
        </p:blipFill>
        <p:spPr>
          <a:xfrm>
            <a:off x="1869263" y="2839074"/>
            <a:ext cx="3723959" cy="1179742"/>
          </a:xfrm>
          <a:prstGeom prst="rect">
            <a:avLst/>
          </a:prstGeom>
          <a:ln w="12700">
            <a:miter lim="400000"/>
          </a:ln>
        </p:spPr>
      </p:pic>
      <p:pic>
        <p:nvPicPr>
          <p:cNvPr id="600" name="image.pdf" descr="image.pdf"/>
          <p:cNvPicPr>
            <a:picLocks noChangeAspect="1"/>
          </p:cNvPicPr>
          <p:nvPr/>
        </p:nvPicPr>
        <p:blipFill>
          <a:blip r:embed="rId3">
            <a:extLst/>
          </a:blip>
          <a:stretch>
            <a:fillRect/>
          </a:stretch>
        </p:blipFill>
        <p:spPr>
          <a:xfrm>
            <a:off x="6158706" y="2828756"/>
            <a:ext cx="3329318" cy="1200379"/>
          </a:xfrm>
          <a:prstGeom prst="rect">
            <a:avLst/>
          </a:prstGeom>
          <a:ln w="12700">
            <a:miter lim="400000"/>
          </a:ln>
        </p:spPr>
      </p:pic>
      <p:sp>
        <p:nvSpPr>
          <p:cNvPr id="601" name="线圈的发热问题"/>
          <p:cNvSpPr txBox="1"/>
          <p:nvPr/>
        </p:nvSpPr>
        <p:spPr>
          <a:xfrm>
            <a:off x="825500" y="6237567"/>
            <a:ext cx="3124200" cy="609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buSzPct val="100000"/>
              <a:buChar char="•"/>
              <a:defRPr sz="2800" b="0" u="sng">
                <a:solidFill>
                  <a:srgbClr val="0000FF"/>
                </a:solidFill>
                <a:latin typeface="隶书"/>
                <a:ea typeface="隶书"/>
                <a:cs typeface="隶书"/>
                <a:sym typeface="隶书"/>
              </a:defRPr>
            </a:lvl1pPr>
          </a:lstStyle>
          <a:p>
            <a:r>
              <a:t>线圈的发热问题</a:t>
            </a:r>
          </a:p>
        </p:txBody>
      </p:sp>
      <p:sp>
        <p:nvSpPr>
          <p:cNvPr id="602" name="线圈电阻与指示器电阻匹配问题"/>
          <p:cNvSpPr txBox="1"/>
          <p:nvPr/>
        </p:nvSpPr>
        <p:spPr>
          <a:xfrm>
            <a:off x="825500" y="5461906"/>
            <a:ext cx="5207035" cy="609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buSzPct val="100000"/>
              <a:buChar char="•"/>
              <a:defRPr sz="2800" b="0" u="sng">
                <a:solidFill>
                  <a:srgbClr val="0000FF"/>
                </a:solidFill>
                <a:latin typeface="隶书"/>
                <a:ea typeface="隶书"/>
                <a:cs typeface="隶书"/>
                <a:sym typeface="隶书"/>
              </a:defRPr>
            </a:lvl1pPr>
          </a:lstStyle>
          <a:p>
            <a:r>
              <a:t>线圈电阻与指示器电阻匹配问题</a:t>
            </a:r>
          </a:p>
        </p:txBody>
      </p:sp>
      <p:sp>
        <p:nvSpPr>
          <p:cNvPr id="603" name="当传感器的工作温度发生变化或受到外界磁场干扰、受到机械振动或冲击时，其灵敏度将发生变化，从而产生测量误差，其相对误差为"/>
          <p:cNvSpPr txBox="1"/>
          <p:nvPr/>
        </p:nvSpPr>
        <p:spPr>
          <a:xfrm>
            <a:off x="725388" y="7061488"/>
            <a:ext cx="11768336" cy="110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2800" b="0">
                <a:latin typeface="隶书"/>
                <a:ea typeface="隶书"/>
                <a:cs typeface="隶书"/>
                <a:sym typeface="隶书"/>
              </a:defRPr>
            </a:lvl1pPr>
          </a:lstStyle>
          <a:p>
            <a:r>
              <a:t>当传感器的工作温度发生变化或受到外界磁场干扰、受到机械振动或冲击时，其灵敏度将发生变化，从而产生测量误差，其相对误差为</a:t>
            </a:r>
          </a:p>
        </p:txBody>
      </p:sp>
      <p:pic>
        <p:nvPicPr>
          <p:cNvPr id="604" name="image.pdf" descr="image.pdf"/>
          <p:cNvPicPr>
            <a:picLocks noChangeAspect="1"/>
          </p:cNvPicPr>
          <p:nvPr/>
        </p:nvPicPr>
        <p:blipFill>
          <a:blip r:embed="rId4">
            <a:extLst/>
          </a:blip>
          <a:stretch>
            <a:fillRect/>
          </a:stretch>
        </p:blipFill>
        <p:spPr>
          <a:xfrm>
            <a:off x="1632761" y="8383096"/>
            <a:ext cx="3592513" cy="1000126"/>
          </a:xfrm>
          <a:prstGeom prst="rect">
            <a:avLst/>
          </a:prstGeom>
          <a:ln w="12700">
            <a:miter lim="400000"/>
          </a:ln>
        </p:spPr>
      </p:pic>
      <p:sp>
        <p:nvSpPr>
          <p:cNvPr id="605"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598"/>
                                        </p:tgtEl>
                                        <p:attrNameLst>
                                          <p:attrName>style.visibility</p:attrName>
                                        </p:attrNameLst>
                                      </p:cBhvr>
                                      <p:to>
                                        <p:strVal val="visible"/>
                                      </p:to>
                                    </p:set>
                                    <p:animEffect transition="in" filter="blinds(horizontal)">
                                      <p:cBhvr>
                                        <p:cTn id="7" dur="500"/>
                                        <p:tgtEl>
                                          <p:spTgt spid="598"/>
                                        </p:tgtEl>
                                      </p:cBhvr>
                                    </p:animEffect>
                                  </p:childTnLst>
                                </p:cTn>
                              </p:par>
                            </p:childTnLst>
                          </p:cTn>
                        </p:par>
                        <p:par>
                          <p:cTn id="8" fill="hold">
                            <p:stCondLst>
                              <p:cond delay="500"/>
                            </p:stCondLst>
                            <p:childTnLst>
                              <p:par>
                                <p:cTn id="9" presetID="3" presetClass="entr" presetSubtype="10" fill="hold" grpId="2" nodeType="afterEffect">
                                  <p:stCondLst>
                                    <p:cond delay="0"/>
                                  </p:stCondLst>
                                  <p:iterate>
                                    <p:tmAbs val="0"/>
                                  </p:iterate>
                                  <p:childTnLst>
                                    <p:set>
                                      <p:cBhvr>
                                        <p:cTn id="10" fill="hold"/>
                                        <p:tgtEl>
                                          <p:spTgt spid="599"/>
                                        </p:tgtEl>
                                        <p:attrNameLst>
                                          <p:attrName>style.visibility</p:attrName>
                                        </p:attrNameLst>
                                      </p:cBhvr>
                                      <p:to>
                                        <p:strVal val="visible"/>
                                      </p:to>
                                    </p:set>
                                    <p:animEffect transition="in" filter="blinds(horizontal)">
                                      <p:cBhvr>
                                        <p:cTn id="11" dur="500"/>
                                        <p:tgtEl>
                                          <p:spTgt spid="599"/>
                                        </p:tgtEl>
                                      </p:cBhvr>
                                    </p:animEffect>
                                  </p:childTnLst>
                                </p:cTn>
                              </p:par>
                            </p:childTnLst>
                          </p:cTn>
                        </p:par>
                        <p:par>
                          <p:cTn id="12" fill="hold">
                            <p:stCondLst>
                              <p:cond delay="1000"/>
                            </p:stCondLst>
                            <p:childTnLst>
                              <p:par>
                                <p:cTn id="13" presetID="3" presetClass="entr" presetSubtype="10" fill="hold" grpId="3" nodeType="afterEffect">
                                  <p:stCondLst>
                                    <p:cond delay="0"/>
                                  </p:stCondLst>
                                  <p:iterate>
                                    <p:tmAbs val="0"/>
                                  </p:iterate>
                                  <p:childTnLst>
                                    <p:set>
                                      <p:cBhvr>
                                        <p:cTn id="14" fill="hold"/>
                                        <p:tgtEl>
                                          <p:spTgt spid="600"/>
                                        </p:tgtEl>
                                        <p:attrNameLst>
                                          <p:attrName>style.visibility</p:attrName>
                                        </p:attrNameLst>
                                      </p:cBhvr>
                                      <p:to>
                                        <p:strVal val="visible"/>
                                      </p:to>
                                    </p:set>
                                    <p:animEffect transition="in" filter="blinds(horizontal)">
                                      <p:cBhvr>
                                        <p:cTn id="15" dur="500"/>
                                        <p:tgtEl>
                                          <p:spTgt spid="60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4" nodeType="clickEffect">
                                  <p:stCondLst>
                                    <p:cond delay="0"/>
                                  </p:stCondLst>
                                  <p:iterate>
                                    <p:tmAbs val="0"/>
                                  </p:iterate>
                                  <p:childTnLst>
                                    <p:set>
                                      <p:cBhvr>
                                        <p:cTn id="19" fill="hold"/>
                                        <p:tgtEl>
                                          <p:spTgt spid="603"/>
                                        </p:tgtEl>
                                        <p:attrNameLst>
                                          <p:attrName>style.visibility</p:attrName>
                                        </p:attrNameLst>
                                      </p:cBhvr>
                                      <p:to>
                                        <p:strVal val="visible"/>
                                      </p:to>
                                    </p:set>
                                    <p:animEffect transition="in" filter="blinds(horizontal)">
                                      <p:cBhvr>
                                        <p:cTn id="20" dur="500"/>
                                        <p:tgtEl>
                                          <p:spTgt spid="603"/>
                                        </p:tgtEl>
                                      </p:cBhvr>
                                    </p:animEffect>
                                  </p:childTnLst>
                                </p:cTn>
                              </p:par>
                            </p:childTnLst>
                          </p:cTn>
                        </p:par>
                        <p:par>
                          <p:cTn id="21" fill="hold">
                            <p:stCondLst>
                              <p:cond delay="500"/>
                            </p:stCondLst>
                            <p:childTnLst>
                              <p:par>
                                <p:cTn id="22" presetID="3" presetClass="entr" presetSubtype="10" fill="hold" grpId="5" nodeType="afterEffect">
                                  <p:stCondLst>
                                    <p:cond delay="0"/>
                                  </p:stCondLst>
                                  <p:iterate>
                                    <p:tmAbs val="0"/>
                                  </p:iterate>
                                  <p:childTnLst>
                                    <p:set>
                                      <p:cBhvr>
                                        <p:cTn id="23" fill="hold"/>
                                        <p:tgtEl>
                                          <p:spTgt spid="604"/>
                                        </p:tgtEl>
                                        <p:attrNameLst>
                                          <p:attrName>style.visibility</p:attrName>
                                        </p:attrNameLst>
                                      </p:cBhvr>
                                      <p:to>
                                        <p:strVal val="visible"/>
                                      </p:to>
                                    </p:set>
                                    <p:animEffect transition="in" filter="blinds(horizontal)">
                                      <p:cBhvr>
                                        <p:cTn id="24" dur="5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1" animBg="1" advAuto="0"/>
      <p:bldP spid="599" grpId="2" animBg="1" advAuto="0"/>
      <p:bldP spid="600" grpId="3" animBg="1" advAuto="0"/>
      <p:bldP spid="603" grpId="4" animBg="1" advAuto="0"/>
      <p:bldP spid="604" grpId="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一）非线性误差"/>
          <p:cNvSpPr txBox="1"/>
          <p:nvPr/>
        </p:nvSpPr>
        <p:spPr>
          <a:xfrm>
            <a:off x="800100" y="2146300"/>
            <a:ext cx="2593340" cy="599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2800">
                <a:solidFill>
                  <a:srgbClr val="C00000"/>
                </a:solidFill>
                <a:latin typeface="隶书"/>
                <a:ea typeface="隶书"/>
                <a:cs typeface="隶书"/>
                <a:sym typeface="隶书"/>
              </a:defRPr>
            </a:lvl1pPr>
          </a:lstStyle>
          <a:p>
            <a:r>
              <a:t>一）非线性误差</a:t>
            </a:r>
          </a:p>
        </p:txBody>
      </p:sp>
      <p:sp>
        <p:nvSpPr>
          <p:cNvPr id="608" name="磁电式传感器产生非线性误差的主要原因是: 由于传感器线圈内有电流I流过时, 将产生一定的交变磁通ΦI, 此交变磁通叠加在永久磁铁所产生的工作磁通上, 导致恒定的气隙磁通变化。"/>
          <p:cNvSpPr txBox="1"/>
          <p:nvPr/>
        </p:nvSpPr>
        <p:spPr>
          <a:xfrm>
            <a:off x="736600" y="3200400"/>
            <a:ext cx="4800600" cy="3690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spcBef>
                <a:spcPts val="400"/>
              </a:spcBef>
              <a:defRPr sz="2800" b="0">
                <a:latin typeface="Songti SC Regular"/>
                <a:ea typeface="Songti SC Regular"/>
                <a:cs typeface="Songti SC Regular"/>
                <a:sym typeface="Songti SC Regular"/>
              </a:defRPr>
            </a:pPr>
            <a:r>
              <a:t>   磁电式传感器产生非线性误差的主要原因是: 由于传感器线圈内有电流I流过时, 将产生一定的交变磁通Φ</a:t>
            </a:r>
            <a:r>
              <a:rPr baseline="-18214"/>
              <a:t>I</a:t>
            </a:r>
            <a:r>
              <a:t>, 此交变磁通叠加在永久磁铁所产生的工作磁通上, 导致恒定的气隙磁通变化。</a:t>
            </a:r>
          </a:p>
        </p:txBody>
      </p:sp>
      <p:pic>
        <p:nvPicPr>
          <p:cNvPr id="609" name="image.pdf" descr="image.pdf"/>
          <p:cNvPicPr>
            <a:picLocks noChangeAspect="1"/>
          </p:cNvPicPr>
          <p:nvPr/>
        </p:nvPicPr>
        <p:blipFill>
          <a:blip r:embed="rId2">
            <a:extLst/>
          </a:blip>
          <a:srcRect l="10948" r="10218"/>
          <a:stretch>
            <a:fillRect/>
          </a:stretch>
        </p:blipFill>
        <p:spPr>
          <a:xfrm>
            <a:off x="6350000" y="2559050"/>
            <a:ext cx="4864333" cy="4747402"/>
          </a:xfrm>
          <a:prstGeom prst="rect">
            <a:avLst/>
          </a:prstGeom>
          <a:ln w="12700">
            <a:miter lim="400000"/>
          </a:ln>
        </p:spPr>
      </p:pic>
      <p:sp>
        <p:nvSpPr>
          <p:cNvPr id="610"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这种影响分为两种情况："/>
          <p:cNvSpPr txBox="1"/>
          <p:nvPr/>
        </p:nvSpPr>
        <p:spPr>
          <a:xfrm>
            <a:off x="742746" y="1925161"/>
            <a:ext cx="4015741"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2800" b="0">
                <a:latin typeface="隶书"/>
                <a:ea typeface="隶书"/>
                <a:cs typeface="隶书"/>
                <a:sym typeface="隶书"/>
              </a:defRPr>
            </a:lvl1pPr>
          </a:lstStyle>
          <a:p>
            <a:r>
              <a:t>这种影响分为两种情况：</a:t>
            </a:r>
          </a:p>
        </p:txBody>
      </p:sp>
      <p:sp>
        <p:nvSpPr>
          <p:cNvPr id="613" name="1、当传感器线圈相对于永久磁铁磁场的运动速度增大时, 将产生较大的感生电势E和较大的电流I，由此而产生的附加磁场方向与原工作磁场方向相反，减弱了工作磁场的作用, 从而使得传感器的灵敏度随着被测速度的增大而降低。"/>
          <p:cNvSpPr txBox="1"/>
          <p:nvPr/>
        </p:nvSpPr>
        <p:spPr>
          <a:xfrm>
            <a:off x="1368251" y="2870200"/>
            <a:ext cx="10268298" cy="2123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隶书"/>
                <a:ea typeface="隶书"/>
                <a:cs typeface="隶书"/>
                <a:sym typeface="隶书"/>
              </a:defRPr>
            </a:pPr>
            <a:r>
              <a:t>1、当传感器线圈相对于永久磁铁磁场的运动速度增大时, 将产生较大的感生电势E和较大的电流I，由此而产生的附加磁场方向与原工作磁场方向相反，减弱了工作磁场的作用, 从而使得传感器的灵敏度随着被测速度的增大而降低。</a:t>
            </a:r>
          </a:p>
        </p:txBody>
      </p:sp>
      <p:sp>
        <p:nvSpPr>
          <p:cNvPr id="614" name="2、当线圈的运动速度与图示方向相反时, 感生电势E、 线圈感应电流反向，所产生的附加磁场方向与工作磁场同向，从而增大了传感器的灵敏度。"/>
          <p:cNvSpPr txBox="1"/>
          <p:nvPr/>
        </p:nvSpPr>
        <p:spPr>
          <a:xfrm>
            <a:off x="1345947" y="5156755"/>
            <a:ext cx="10544929"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defTabSz="914400">
              <a:defRPr sz="2800" b="0">
                <a:latin typeface="隶书"/>
                <a:ea typeface="隶书"/>
                <a:cs typeface="隶书"/>
                <a:sym typeface="隶书"/>
              </a:defRPr>
            </a:lvl1pPr>
          </a:lstStyle>
          <a:p>
            <a:r>
              <a:t>2、当线圈的运动速度与图示方向相反时, 感生电势E、 线圈感应电流反向，所产生的附加磁场方向与工作磁场同向，从而增大了传感器的灵敏度。</a:t>
            </a:r>
          </a:p>
        </p:txBody>
      </p:sp>
      <p:sp>
        <p:nvSpPr>
          <p:cNvPr id="615" name="其结果是线圈运动速度方向不同时, 传感器的灵敏度具有不同的数值。传感器本身灵敏度越高, 线圈中电流越大，这种非线性越严重。"/>
          <p:cNvSpPr txBox="1"/>
          <p:nvPr/>
        </p:nvSpPr>
        <p:spPr>
          <a:xfrm>
            <a:off x="720973" y="7080122"/>
            <a:ext cx="11794877"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latin typeface="隶书"/>
                <a:ea typeface="隶书"/>
                <a:cs typeface="隶书"/>
                <a:sym typeface="隶书"/>
              </a:defRPr>
            </a:lvl1pPr>
          </a:lstStyle>
          <a:p>
            <a:r>
              <a:t>其结果是线圈运动速度方向不同时, 传感器的灵敏度具有不同的数值。传感器本身灵敏度越高, 线圈中电流越大，这种非线性越严重。</a:t>
            </a:r>
          </a:p>
        </p:txBody>
      </p:sp>
      <p:sp>
        <p:nvSpPr>
          <p:cNvPr id="616"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磁电式传感器是将被测量转换为磁场变化，引起电动势输出变化。"/>
          <p:cNvSpPr txBox="1"/>
          <p:nvPr/>
        </p:nvSpPr>
        <p:spPr>
          <a:xfrm>
            <a:off x="950577" y="2273300"/>
            <a:ext cx="1052549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defRPr sz="2800">
                <a:latin typeface="楷体_GB2312"/>
                <a:ea typeface="楷体_GB2312"/>
                <a:cs typeface="楷体_GB2312"/>
                <a:sym typeface="楷体_GB2312"/>
              </a:defRPr>
            </a:pPr>
            <a:r>
              <a:t> </a:t>
            </a:r>
            <a:r>
              <a:rPr>
                <a:solidFill>
                  <a:srgbClr val="FF0000"/>
                </a:solidFill>
              </a:rPr>
              <a:t>磁电式</a:t>
            </a:r>
            <a:r>
              <a:t>传感器是将被测量转换为</a:t>
            </a:r>
            <a:r>
              <a:rPr>
                <a:solidFill>
                  <a:srgbClr val="CC0099"/>
                </a:solidFill>
              </a:rPr>
              <a:t>磁场变化</a:t>
            </a:r>
            <a:r>
              <a:t>，引起电动势输出变化。</a:t>
            </a:r>
          </a:p>
        </p:txBody>
      </p:sp>
      <p:sp>
        <p:nvSpPr>
          <p:cNvPr id="427" name="磁电感应式速度传感器"/>
          <p:cNvSpPr txBox="1"/>
          <p:nvPr/>
        </p:nvSpPr>
        <p:spPr>
          <a:xfrm>
            <a:off x="1612106" y="5889625"/>
            <a:ext cx="2160588" cy="929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defRPr>
                <a:latin typeface="华文新魏"/>
                <a:ea typeface="华文新魏"/>
                <a:cs typeface="华文新魏"/>
                <a:sym typeface="华文新魏"/>
              </a:defRPr>
            </a:lvl1pPr>
          </a:lstStyle>
          <a:p>
            <a:pPr>
              <a:defRPr>
                <a:latin typeface="Tahoma"/>
                <a:ea typeface="Tahoma"/>
                <a:cs typeface="Tahoma"/>
                <a:sym typeface="Tahoma"/>
              </a:defRPr>
            </a:pPr>
            <a:r>
              <a:rPr>
                <a:latin typeface="华文新魏"/>
                <a:ea typeface="华文新魏"/>
                <a:cs typeface="华文新魏"/>
                <a:sym typeface="华文新魏"/>
              </a:rPr>
              <a:t>磁电感应式速度传感器</a:t>
            </a:r>
          </a:p>
        </p:txBody>
      </p:sp>
      <p:sp>
        <p:nvSpPr>
          <p:cNvPr id="428" name="霍尔开关"/>
          <p:cNvSpPr txBox="1"/>
          <p:nvPr/>
        </p:nvSpPr>
        <p:spPr>
          <a:xfrm>
            <a:off x="5391794" y="5922962"/>
            <a:ext cx="1643063"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914400">
              <a:defRPr>
                <a:latin typeface="华文新魏"/>
                <a:ea typeface="华文新魏"/>
                <a:cs typeface="华文新魏"/>
                <a:sym typeface="华文新魏"/>
              </a:defRPr>
            </a:lvl1pPr>
          </a:lstStyle>
          <a:p>
            <a:r>
              <a:rPr dirty="0" err="1"/>
              <a:t>霍尔开关</a:t>
            </a:r>
            <a:endParaRPr dirty="0"/>
          </a:p>
        </p:txBody>
      </p:sp>
      <p:pic>
        <p:nvPicPr>
          <p:cNvPr id="429" name="HE8" descr="HE8"/>
          <p:cNvPicPr>
            <a:picLocks noChangeAspect="1"/>
          </p:cNvPicPr>
          <p:nvPr/>
        </p:nvPicPr>
        <p:blipFill>
          <a:blip r:embed="rId2">
            <a:extLst/>
          </a:blip>
          <a:stretch>
            <a:fillRect/>
          </a:stretch>
        </p:blipFill>
        <p:spPr>
          <a:xfrm>
            <a:off x="5226070" y="3641198"/>
            <a:ext cx="2552659" cy="1862751"/>
          </a:xfrm>
          <a:prstGeom prst="rect">
            <a:avLst/>
          </a:prstGeom>
          <a:ln w="12700">
            <a:miter lim="400000"/>
          </a:ln>
        </p:spPr>
      </p:pic>
      <p:pic>
        <p:nvPicPr>
          <p:cNvPr id="430" name="u=1073272659,1729119699&amp;fm=0&amp;gp=24" descr="u=1073272659,1729119699&amp;fm=0&amp;gp=24">
            <a:hlinkClick r:id="rId3"/>
          </p:cNvPr>
          <p:cNvPicPr>
            <a:picLocks noChangeAspect="1"/>
          </p:cNvPicPr>
          <p:nvPr/>
        </p:nvPicPr>
        <p:blipFill>
          <a:blip r:embed="rId4">
            <a:extLst/>
          </a:blip>
          <a:stretch>
            <a:fillRect/>
          </a:stretch>
        </p:blipFill>
        <p:spPr>
          <a:xfrm>
            <a:off x="1346233" y="3507933"/>
            <a:ext cx="2784442" cy="2129280"/>
          </a:xfrm>
          <a:prstGeom prst="rect">
            <a:avLst/>
          </a:prstGeom>
          <a:ln w="12700">
            <a:miter lim="400000"/>
          </a:ln>
        </p:spPr>
      </p:pic>
      <p:grpSp>
        <p:nvGrpSpPr>
          <p:cNvPr id="433" name="成组"/>
          <p:cNvGrpSpPr/>
          <p:nvPr/>
        </p:nvGrpSpPr>
        <p:grpSpPr>
          <a:xfrm>
            <a:off x="8666170" y="3814145"/>
            <a:ext cx="1947511" cy="2619358"/>
            <a:chOff x="0" y="0"/>
            <a:chExt cx="1947510" cy="2619357"/>
          </a:xfrm>
        </p:grpSpPr>
        <p:pic>
          <p:nvPicPr>
            <p:cNvPr id="431" name="u=3427823938,3854715899&amp;fm=0&amp;gp=0" descr="u=3427823938,3854715899&amp;fm=0&amp;gp=0">
              <a:hlinkClick r:id="rId5"/>
            </p:cNvPr>
            <p:cNvPicPr>
              <a:picLocks noChangeAspect="1"/>
            </p:cNvPicPr>
            <p:nvPr/>
          </p:nvPicPr>
          <p:blipFill>
            <a:blip r:embed="rId6">
              <a:extLst/>
            </a:blip>
            <a:stretch>
              <a:fillRect/>
            </a:stretch>
          </p:blipFill>
          <p:spPr>
            <a:xfrm>
              <a:off x="0" y="0"/>
              <a:ext cx="1947511" cy="1862751"/>
            </a:xfrm>
            <a:prstGeom prst="rect">
              <a:avLst/>
            </a:prstGeom>
            <a:ln w="12700" cap="flat">
              <a:noFill/>
              <a:miter lim="400000"/>
            </a:ln>
            <a:effectLst/>
          </p:spPr>
        </p:pic>
        <p:sp>
          <p:nvSpPr>
            <p:cNvPr id="432" name="角度传感器"/>
            <p:cNvSpPr txBox="1"/>
            <p:nvPr/>
          </p:nvSpPr>
          <p:spPr>
            <a:xfrm>
              <a:off x="52379" y="2108817"/>
              <a:ext cx="1643064"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defRPr>
                  <a:latin typeface="华文新魏"/>
                  <a:ea typeface="华文新魏"/>
                  <a:cs typeface="华文新魏"/>
                  <a:sym typeface="华文新魏"/>
                </a:defRPr>
              </a:lvl1pPr>
            </a:lstStyle>
            <a:p>
              <a:r>
                <a:t>角度传感器</a:t>
              </a:r>
            </a:p>
          </p:txBody>
        </p:sp>
      </p:grpSp>
      <p:sp>
        <p:nvSpPr>
          <p:cNvPr id="434" name="绪论"/>
          <p:cNvSpPr>
            <a:spLocks noGrp="1"/>
          </p:cNvSpPr>
          <p:nvPr>
            <p:ph type="title"/>
          </p:nvPr>
        </p:nvSpPr>
        <p:spPr>
          <a:prstGeom prst="rect">
            <a:avLst/>
          </a:prstGeom>
        </p:spPr>
        <p:txBody>
          <a:bodyPr/>
          <a:lstStyle/>
          <a:p>
            <a:r>
              <a:t>绪论</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427"/>
                                        </p:tgtEl>
                                        <p:attrNameLst>
                                          <p:attrName>style.visibility</p:attrName>
                                        </p:attrNameLst>
                                      </p:cBhvr>
                                      <p:to>
                                        <p:strVal val="visible"/>
                                      </p:to>
                                    </p:set>
                                    <p:anim calcmode="lin" valueType="num">
                                      <p:cBhvr>
                                        <p:cTn id="7" dur="500" fill="hold"/>
                                        <p:tgtEl>
                                          <p:spTgt spid="427"/>
                                        </p:tgtEl>
                                        <p:attrNameLst>
                                          <p:attrName>ppt_x</p:attrName>
                                        </p:attrNameLst>
                                      </p:cBhvr>
                                      <p:tavLst>
                                        <p:tav tm="0">
                                          <p:val>
                                            <p:strVal val="#ppt_x"/>
                                          </p:val>
                                        </p:tav>
                                        <p:tav tm="100000">
                                          <p:val>
                                            <p:strVal val="#ppt_x"/>
                                          </p:val>
                                        </p:tav>
                                      </p:tavLst>
                                    </p:anim>
                                    <p:anim calcmode="lin" valueType="num">
                                      <p:cBhvr>
                                        <p:cTn id="8" dur="500" fill="hold"/>
                                        <p:tgtEl>
                                          <p:spTgt spid="4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430"/>
                                        </p:tgtEl>
                                        <p:attrNameLst>
                                          <p:attrName>style.visibility</p:attrName>
                                        </p:attrNameLst>
                                      </p:cBhvr>
                                      <p:to>
                                        <p:strVal val="visible"/>
                                      </p:to>
                                    </p:set>
                                    <p:anim calcmode="lin" valueType="num">
                                      <p:cBhvr>
                                        <p:cTn id="12" dur="500" fill="hold"/>
                                        <p:tgtEl>
                                          <p:spTgt spid="430"/>
                                        </p:tgtEl>
                                        <p:attrNameLst>
                                          <p:attrName>ppt_x</p:attrName>
                                        </p:attrNameLst>
                                      </p:cBhvr>
                                      <p:tavLst>
                                        <p:tav tm="0">
                                          <p:val>
                                            <p:strVal val="#ppt_x"/>
                                          </p:val>
                                        </p:tav>
                                        <p:tav tm="100000">
                                          <p:val>
                                            <p:strVal val="#ppt_x"/>
                                          </p:val>
                                        </p:tav>
                                      </p:tavLst>
                                    </p:anim>
                                    <p:anim calcmode="lin" valueType="num">
                                      <p:cBhvr>
                                        <p:cTn id="13" dur="500" fill="hold"/>
                                        <p:tgtEl>
                                          <p:spTgt spid="43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3" nodeType="afterEffect">
                                  <p:stCondLst>
                                    <p:cond delay="0"/>
                                  </p:stCondLst>
                                  <p:iterate>
                                    <p:tmAbs val="0"/>
                                  </p:iterate>
                                  <p:childTnLst>
                                    <p:set>
                                      <p:cBhvr>
                                        <p:cTn id="16" fill="hold"/>
                                        <p:tgtEl>
                                          <p:spTgt spid="429"/>
                                        </p:tgtEl>
                                        <p:attrNameLst>
                                          <p:attrName>style.visibility</p:attrName>
                                        </p:attrNameLst>
                                      </p:cBhvr>
                                      <p:to>
                                        <p:strVal val="visible"/>
                                      </p:to>
                                    </p:set>
                                    <p:anim calcmode="lin" valueType="num">
                                      <p:cBhvr>
                                        <p:cTn id="17" dur="500" fill="hold"/>
                                        <p:tgtEl>
                                          <p:spTgt spid="429"/>
                                        </p:tgtEl>
                                        <p:attrNameLst>
                                          <p:attrName>ppt_x</p:attrName>
                                        </p:attrNameLst>
                                      </p:cBhvr>
                                      <p:tavLst>
                                        <p:tav tm="0">
                                          <p:val>
                                            <p:strVal val="#ppt_x"/>
                                          </p:val>
                                        </p:tav>
                                        <p:tav tm="100000">
                                          <p:val>
                                            <p:strVal val="#ppt_x"/>
                                          </p:val>
                                        </p:tav>
                                      </p:tavLst>
                                    </p:anim>
                                    <p:anim calcmode="lin" valueType="num">
                                      <p:cBhvr>
                                        <p:cTn id="18" dur="500" fill="hold"/>
                                        <p:tgtEl>
                                          <p:spTgt spid="42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4" nodeType="afterEffect">
                                  <p:stCondLst>
                                    <p:cond delay="0"/>
                                  </p:stCondLst>
                                  <p:iterate>
                                    <p:tmAbs val="0"/>
                                  </p:iterate>
                                  <p:childTnLst>
                                    <p:set>
                                      <p:cBhvr>
                                        <p:cTn id="21" fill="hold"/>
                                        <p:tgtEl>
                                          <p:spTgt spid="428"/>
                                        </p:tgtEl>
                                        <p:attrNameLst>
                                          <p:attrName>style.visibility</p:attrName>
                                        </p:attrNameLst>
                                      </p:cBhvr>
                                      <p:to>
                                        <p:strVal val="visible"/>
                                      </p:to>
                                    </p:set>
                                    <p:anim calcmode="lin" valueType="num">
                                      <p:cBhvr>
                                        <p:cTn id="22" dur="500" fill="hold"/>
                                        <p:tgtEl>
                                          <p:spTgt spid="428"/>
                                        </p:tgtEl>
                                        <p:attrNameLst>
                                          <p:attrName>ppt_x</p:attrName>
                                        </p:attrNameLst>
                                      </p:cBhvr>
                                      <p:tavLst>
                                        <p:tav tm="0">
                                          <p:val>
                                            <p:strVal val="#ppt_x"/>
                                          </p:val>
                                        </p:tav>
                                        <p:tav tm="100000">
                                          <p:val>
                                            <p:strVal val="#ppt_x"/>
                                          </p:val>
                                        </p:tav>
                                      </p:tavLst>
                                    </p:anim>
                                    <p:anim calcmode="lin" valueType="num">
                                      <p:cBhvr>
                                        <p:cTn id="23" dur="500" fill="hold"/>
                                        <p:tgtEl>
                                          <p:spTgt spid="4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1" animBg="1" advAuto="0"/>
      <p:bldP spid="428" grpId="4" animBg="1" advAuto="0"/>
      <p:bldP spid="429" grpId="3" animBg="1" advAuto="0"/>
      <p:bldP spid="430" grpId="2"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8" name="调整大小 T511" descr="调整大小 T511"/>
          <p:cNvPicPr>
            <a:picLocks noChangeAspect="1"/>
          </p:cNvPicPr>
          <p:nvPr/>
        </p:nvPicPr>
        <p:blipFill>
          <a:blip r:embed="rId2">
            <a:extLst/>
          </a:blip>
          <a:srcRect l="4425" r="5310"/>
          <a:stretch>
            <a:fillRect/>
          </a:stretch>
        </p:blipFill>
        <p:spPr>
          <a:xfrm>
            <a:off x="6747301" y="2416737"/>
            <a:ext cx="5226468" cy="4406630"/>
          </a:xfrm>
          <a:prstGeom prst="rect">
            <a:avLst/>
          </a:prstGeom>
          <a:ln w="12700">
            <a:miter lim="400000"/>
          </a:ln>
        </p:spPr>
      </p:pic>
      <p:sp>
        <p:nvSpPr>
          <p:cNvPr id="619" name="为补偿上述附加磁场干扰, 可在传感器中加入补偿线圈，如图所示。补偿线圈通以经放大K倍的电流, 适当选择补偿线圈参数, 可使其产生的交变磁通与传感线圈本身所产生的交变磁通互相抵消, 从而达到补偿的目的。"/>
          <p:cNvSpPr txBox="1"/>
          <p:nvPr/>
        </p:nvSpPr>
        <p:spPr>
          <a:xfrm>
            <a:off x="690205" y="2921800"/>
            <a:ext cx="5658793" cy="364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隶书"/>
                <a:ea typeface="隶书"/>
                <a:cs typeface="隶书"/>
                <a:sym typeface="隶书"/>
              </a:defRPr>
            </a:pPr>
            <a:r>
              <a:t>    为补偿上述附加磁场干扰, 可在传感器中加入补偿线圈，如图所示。补偿线圈通以经放大K倍的电流, 适当选择补偿线圈参数, 可使其产生的交变磁通与传感线圈本身所产生的交变磁通互相抵消, 从而达到补偿的目的。</a:t>
            </a:r>
          </a:p>
        </p:txBody>
      </p:sp>
      <p:sp>
        <p:nvSpPr>
          <p:cNvPr id="620"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二）温度误差"/>
          <p:cNvSpPr txBox="1"/>
          <p:nvPr/>
        </p:nvSpPr>
        <p:spPr>
          <a:xfrm>
            <a:off x="871171" y="2174875"/>
            <a:ext cx="2743201" cy="599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2800">
                <a:solidFill>
                  <a:srgbClr val="C00000"/>
                </a:solidFill>
                <a:latin typeface="隶书"/>
                <a:ea typeface="隶书"/>
                <a:cs typeface="隶书"/>
                <a:sym typeface="隶书"/>
              </a:defRPr>
            </a:lvl1pPr>
          </a:lstStyle>
          <a:p>
            <a:r>
              <a:t>二）温度误差</a:t>
            </a:r>
          </a:p>
        </p:txBody>
      </p:sp>
      <p:sp>
        <p:nvSpPr>
          <p:cNvPr id="623" name="当温度变化时，γ式中右边三项都不为零，对铜线而言每摄氏度变化量为dl/l ≈0.167×10-4，dR/R≈0.43×10-2，dB/B每摄氏度的变化量取决于永久磁铁的磁性材料。对铝镍钴永久磁合金，dB/B≈-0.02×10-2，这样可得近似值："/>
          <p:cNvSpPr txBox="1"/>
          <p:nvPr/>
        </p:nvSpPr>
        <p:spPr>
          <a:xfrm>
            <a:off x="814313" y="3078572"/>
            <a:ext cx="11842317" cy="1655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000"/>
              </a:spcBef>
              <a:defRPr sz="2800" b="0">
                <a:latin typeface="Times New Roman"/>
                <a:ea typeface="Times New Roman"/>
                <a:cs typeface="Times New Roman"/>
                <a:sym typeface="Times New Roman"/>
              </a:defRPr>
            </a:pPr>
            <a:r>
              <a:t>当温度变化时，γ式中右边三项都不为零，对铜线而言每摄氏度变化量为</a:t>
            </a:r>
            <a:r>
              <a:rPr i="1"/>
              <a:t>dl/l </a:t>
            </a:r>
            <a:r>
              <a:t>≈0.167×10</a:t>
            </a:r>
            <a:r>
              <a:rPr baseline="30714"/>
              <a:t>-4</a:t>
            </a:r>
            <a:r>
              <a:t>，dR/R≈0.43×10</a:t>
            </a:r>
            <a:r>
              <a:rPr baseline="30714"/>
              <a:t>-2</a:t>
            </a:r>
            <a:r>
              <a:t>，dB/B每摄氏度的变化量取决于永久磁铁的磁性材料。对铝镍钴永久磁合金，dB/B≈-0.02×10</a:t>
            </a:r>
            <a:r>
              <a:rPr baseline="30714"/>
              <a:t>-2</a:t>
            </a:r>
            <a:r>
              <a:t>，这样可得近似值：</a:t>
            </a:r>
          </a:p>
        </p:txBody>
      </p:sp>
      <p:pic>
        <p:nvPicPr>
          <p:cNvPr id="624" name="image.pdf" descr="image.pdf"/>
          <p:cNvPicPr>
            <a:picLocks noChangeAspect="1"/>
          </p:cNvPicPr>
          <p:nvPr/>
        </p:nvPicPr>
        <p:blipFill>
          <a:blip r:embed="rId2">
            <a:extLst/>
          </a:blip>
          <a:stretch>
            <a:fillRect/>
          </a:stretch>
        </p:blipFill>
        <p:spPr>
          <a:xfrm>
            <a:off x="4775200" y="5073208"/>
            <a:ext cx="3732622" cy="777630"/>
          </a:xfrm>
          <a:prstGeom prst="rect">
            <a:avLst/>
          </a:prstGeom>
          <a:ln w="12700">
            <a:miter lim="400000"/>
          </a:ln>
        </p:spPr>
      </p:pic>
      <p:sp>
        <p:nvSpPr>
          <p:cNvPr id="625" name="这一数值是很可观的，所以需要进行温度补偿。补偿通常采用热磁分流器。"/>
          <p:cNvSpPr txBox="1"/>
          <p:nvPr/>
        </p:nvSpPr>
        <p:spPr>
          <a:xfrm>
            <a:off x="906760" y="6189662"/>
            <a:ext cx="11657423" cy="110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latin typeface="Songti SC Regular"/>
                <a:ea typeface="Songti SC Regular"/>
                <a:cs typeface="Songti SC Regular"/>
                <a:sym typeface="Songti SC Regular"/>
              </a:defRPr>
            </a:pPr>
            <a:r>
              <a:t>这一数值是很可观的，所以需要进行温度补偿。补偿通常采用</a:t>
            </a:r>
            <a:r>
              <a:rPr>
                <a:solidFill>
                  <a:schemeClr val="accent5">
                    <a:hueOff val="-82419"/>
                    <a:satOff val="-9513"/>
                    <a:lumOff val="-16343"/>
                  </a:schemeClr>
                </a:solidFill>
              </a:rPr>
              <a:t>热磁分流器</a:t>
            </a:r>
            <a:r>
              <a:t>。</a:t>
            </a:r>
          </a:p>
        </p:txBody>
      </p:sp>
      <p:sp>
        <p:nvSpPr>
          <p:cNvPr id="626"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pic>
        <p:nvPicPr>
          <p:cNvPr id="627" name="image.pdf" descr="image.pdf"/>
          <p:cNvPicPr>
            <a:picLocks noChangeAspect="1"/>
          </p:cNvPicPr>
          <p:nvPr/>
        </p:nvPicPr>
        <p:blipFill>
          <a:blip r:embed="rId3">
            <a:extLst/>
          </a:blip>
          <a:stretch>
            <a:fillRect/>
          </a:stretch>
        </p:blipFill>
        <p:spPr>
          <a:xfrm>
            <a:off x="4591861" y="1531919"/>
            <a:ext cx="3592513" cy="100012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624"/>
                                        </p:tgtEl>
                                        <p:attrNameLst>
                                          <p:attrName>style.visibility</p:attrName>
                                        </p:attrNameLst>
                                      </p:cBhvr>
                                      <p:to>
                                        <p:strVal val="visible"/>
                                      </p:to>
                                    </p:set>
                                    <p:animEffect transition="in" filter="blinds(horizontal)">
                                      <p:cBhvr>
                                        <p:cTn id="7" dur="500"/>
                                        <p:tgtEl>
                                          <p:spTgt spid="6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2" nodeType="clickEffect">
                                  <p:stCondLst>
                                    <p:cond delay="0"/>
                                  </p:stCondLst>
                                  <p:iterate>
                                    <p:tmAbs val="0"/>
                                  </p:iterate>
                                  <p:childTnLst>
                                    <p:set>
                                      <p:cBhvr>
                                        <p:cTn id="11" fill="hold"/>
                                        <p:tgtEl>
                                          <p:spTgt spid="625"/>
                                        </p:tgtEl>
                                        <p:attrNameLst>
                                          <p:attrName>style.visibility</p:attrName>
                                        </p:attrNameLst>
                                      </p:cBhvr>
                                      <p:to>
                                        <p:strVal val="visible"/>
                                      </p:to>
                                    </p:set>
                                    <p:animEffect transition="in" filter="blinds(horizontal)">
                                      <p:cBhvr>
                                        <p:cTn id="12" dur="500"/>
                                        <p:tgtEl>
                                          <p:spTgt spid="625"/>
                                        </p:tgtEl>
                                      </p:cBhvr>
                                    </p:animEffect>
                                  </p:childTnLst>
                                </p:cTn>
                              </p:par>
                            </p:childTnLst>
                          </p:cTn>
                        </p:par>
                        <p:par>
                          <p:cTn id="13" fill="hold">
                            <p:stCondLst>
                              <p:cond delay="500"/>
                            </p:stCondLst>
                            <p:childTnLst>
                              <p:par>
                                <p:cTn id="14" presetID="3" presetClass="entr" presetSubtype="10" fill="hold" grpId="3" nodeType="afterEffect">
                                  <p:stCondLst>
                                    <p:cond delay="0"/>
                                  </p:stCondLst>
                                  <p:iterate>
                                    <p:tmAbs val="0"/>
                                  </p:iterate>
                                  <p:childTnLst>
                                    <p:set>
                                      <p:cBhvr>
                                        <p:cTn id="15" fill="hold"/>
                                        <p:tgtEl>
                                          <p:spTgt spid="627"/>
                                        </p:tgtEl>
                                        <p:attrNameLst>
                                          <p:attrName>style.visibility</p:attrName>
                                        </p:attrNameLst>
                                      </p:cBhvr>
                                      <p:to>
                                        <p:strVal val="visible"/>
                                      </p:to>
                                    </p:set>
                                    <p:animEffect transition="in" filter="blinds(horizontal)">
                                      <p:cBhvr>
                                        <p:cTn id="16" dur="500"/>
                                        <p:tgtEl>
                                          <p:spTgt spid="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1" animBg="1" advAuto="0"/>
      <p:bldP spid="625" grpId="2" animBg="1" advAuto="0"/>
      <p:bldP spid="627" grpId="3"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由具有很大负温度系数的特殊磁性材料做成。温度正常时将空气气隙磁通分路掉一小部分；而当温度过高时，它的磁导率显著下降，分流掉的磁通显著降低，从而保持空气气隙的工作磁通不随温度变化，维持传感器灵敏度为常数。补偿精度可达（2.5~3.0）×10-5/℃。"/>
          <p:cNvSpPr txBox="1"/>
          <p:nvPr/>
        </p:nvSpPr>
        <p:spPr>
          <a:xfrm>
            <a:off x="716408" y="2743200"/>
            <a:ext cx="11846422"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1400"/>
              </a:spcBef>
              <a:defRPr sz="2800" b="0">
                <a:latin typeface="Times New Roman"/>
                <a:ea typeface="Times New Roman"/>
                <a:cs typeface="Times New Roman"/>
                <a:sym typeface="Times New Roman"/>
              </a:defRPr>
            </a:pPr>
            <a:r>
              <a:rPr>
                <a:latin typeface="宋体"/>
                <a:ea typeface="宋体"/>
                <a:cs typeface="宋体"/>
                <a:sym typeface="宋体"/>
              </a:rPr>
              <a:t>由具有很大负温度系数的特殊磁性材料做成。温度正常时将空气气隙磁通分路掉一小部分；而当温度过高时，它的磁导率显著下降，分流掉的磁通显著降低，从而保持空气气隙的工作磁通不随温度变化，维持传感器灵敏度为常数。补偿精度可达（</a:t>
            </a:r>
            <a:r>
              <a:t>2.5~3.0</a:t>
            </a:r>
            <a:r>
              <a:rPr>
                <a:latin typeface="宋体"/>
                <a:ea typeface="宋体"/>
                <a:cs typeface="宋体"/>
                <a:sym typeface="宋体"/>
              </a:rPr>
              <a:t>）</a:t>
            </a:r>
            <a:r>
              <a:t>×10</a:t>
            </a:r>
            <a:r>
              <a:rPr baseline="30285"/>
              <a:t>-5</a:t>
            </a:r>
            <a:r>
              <a:t>/℃</a:t>
            </a:r>
            <a:r>
              <a:rPr>
                <a:latin typeface="宋体"/>
                <a:ea typeface="宋体"/>
                <a:cs typeface="宋体"/>
                <a:sym typeface="宋体"/>
              </a:rPr>
              <a:t>。</a:t>
            </a:r>
          </a:p>
        </p:txBody>
      </p:sp>
      <p:grpSp>
        <p:nvGrpSpPr>
          <p:cNvPr id="632" name="热磁分流器"/>
          <p:cNvGrpSpPr/>
          <p:nvPr/>
        </p:nvGrpSpPr>
        <p:grpSpPr>
          <a:xfrm>
            <a:off x="716408" y="1714499"/>
            <a:ext cx="2044701" cy="762001"/>
            <a:chOff x="0" y="0"/>
            <a:chExt cx="2044700" cy="762000"/>
          </a:xfrm>
        </p:grpSpPr>
        <p:sp>
          <p:nvSpPr>
            <p:cNvPr id="631" name="热磁分流器"/>
            <p:cNvSpPr txBox="1"/>
            <p:nvPr/>
          </p:nvSpPr>
          <p:spPr>
            <a:xfrm>
              <a:off x="38100" y="38100"/>
              <a:ext cx="1968500" cy="68580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just" defTabSz="914400">
                <a:spcBef>
                  <a:spcPts val="1000"/>
                </a:spcBef>
                <a:defRPr sz="2800">
                  <a:solidFill>
                    <a:schemeClr val="accent1">
                      <a:hueOff val="114395"/>
                      <a:lumOff val="-24975"/>
                    </a:schemeClr>
                  </a:solidFill>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热磁分流器</a:t>
              </a:r>
            </a:p>
          </p:txBody>
        </p:sp>
        <p:pic>
          <p:nvPicPr>
            <p:cNvPr id="630" name="热磁分流器 热磁分流器" descr="热磁分流器 热磁分流器"/>
            <p:cNvPicPr>
              <a:picLocks/>
            </p:cNvPicPr>
            <p:nvPr/>
          </p:nvPicPr>
          <p:blipFill>
            <a:blip r:embed="rId2">
              <a:extLst/>
            </a:blip>
            <a:stretch>
              <a:fillRect/>
            </a:stretch>
          </p:blipFill>
          <p:spPr>
            <a:xfrm>
              <a:off x="0" y="0"/>
              <a:ext cx="2044700" cy="762000"/>
            </a:xfrm>
            <a:prstGeom prst="rect">
              <a:avLst/>
            </a:prstGeom>
            <a:effectLst/>
          </p:spPr>
        </p:pic>
      </p:grpSp>
      <p:sp>
        <p:nvSpPr>
          <p:cNvPr id="633"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三）永久磁铁的稳定性"/>
          <p:cNvSpPr txBox="1"/>
          <p:nvPr/>
        </p:nvSpPr>
        <p:spPr>
          <a:xfrm>
            <a:off x="1041531" y="2340159"/>
            <a:ext cx="375893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l" defTabSz="914400">
              <a:defRPr sz="2800">
                <a:solidFill>
                  <a:srgbClr val="C00000"/>
                </a:solidFill>
                <a:latin typeface="方正姚体"/>
                <a:ea typeface="方正姚体"/>
                <a:cs typeface="方正姚体"/>
                <a:sym typeface="方正姚体"/>
              </a:defRPr>
            </a:pPr>
            <a:r>
              <a:t> </a:t>
            </a:r>
            <a:r>
              <a:rPr>
                <a:latin typeface="隶书"/>
                <a:ea typeface="隶书"/>
                <a:cs typeface="隶书"/>
                <a:sym typeface="隶书"/>
              </a:rPr>
              <a:t>三）永久磁铁的稳定性</a:t>
            </a:r>
          </a:p>
        </p:txBody>
      </p:sp>
      <p:sp>
        <p:nvSpPr>
          <p:cNvPr id="636" name="时间稳定性…"/>
          <p:cNvSpPr txBox="1"/>
          <p:nvPr/>
        </p:nvSpPr>
        <p:spPr>
          <a:xfrm>
            <a:off x="1344612" y="3264129"/>
            <a:ext cx="2663826" cy="1361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457200" indent="-457200" algn="l" defTabSz="914400">
              <a:lnSpc>
                <a:spcPct val="150000"/>
              </a:lnSpc>
              <a:buClr>
                <a:srgbClr val="CC0099"/>
              </a:buClr>
              <a:buSzPct val="100000"/>
              <a:buChar char="➢"/>
              <a:defRPr sz="2800" b="0">
                <a:solidFill>
                  <a:srgbClr val="0000FF"/>
                </a:solidFill>
                <a:latin typeface="Tahoma"/>
                <a:ea typeface="Tahoma"/>
                <a:cs typeface="Tahoma"/>
                <a:sym typeface="Tahoma"/>
              </a:defRPr>
            </a:pPr>
            <a:r>
              <a:rPr>
                <a:latin typeface="宋体"/>
                <a:ea typeface="宋体"/>
                <a:cs typeface="宋体"/>
                <a:sym typeface="宋体"/>
              </a:rPr>
              <a:t>时间稳定性</a:t>
            </a:r>
          </a:p>
          <a:p>
            <a:pPr marL="457200" indent="-457200" algn="l" defTabSz="914400">
              <a:lnSpc>
                <a:spcPct val="150000"/>
              </a:lnSpc>
              <a:buClr>
                <a:srgbClr val="CC0099"/>
              </a:buClr>
              <a:buSzPct val="100000"/>
              <a:buChar char="➢"/>
              <a:defRPr sz="2800" b="0">
                <a:solidFill>
                  <a:srgbClr val="0000FF"/>
                </a:solidFill>
                <a:latin typeface="Tahoma"/>
                <a:ea typeface="Tahoma"/>
                <a:cs typeface="Tahoma"/>
                <a:sym typeface="Tahoma"/>
              </a:defRPr>
            </a:pPr>
            <a:r>
              <a:rPr>
                <a:latin typeface="宋体"/>
                <a:ea typeface="宋体"/>
                <a:cs typeface="宋体"/>
                <a:sym typeface="宋体"/>
              </a:rPr>
              <a:t>温度稳定性</a:t>
            </a:r>
          </a:p>
        </p:txBody>
      </p:sp>
      <p:sp>
        <p:nvSpPr>
          <p:cNvPr id="637" name="外磁场作用下的稳定性…"/>
          <p:cNvSpPr txBox="1"/>
          <p:nvPr/>
        </p:nvSpPr>
        <p:spPr>
          <a:xfrm>
            <a:off x="4295775" y="3264129"/>
            <a:ext cx="4570413" cy="1361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457200" indent="-457200" algn="l" defTabSz="914400">
              <a:lnSpc>
                <a:spcPct val="150000"/>
              </a:lnSpc>
              <a:buClr>
                <a:srgbClr val="CC0099"/>
              </a:buClr>
              <a:buSzPct val="100000"/>
              <a:buChar char="➢"/>
              <a:defRPr sz="2800" b="0">
                <a:solidFill>
                  <a:srgbClr val="0000FF"/>
                </a:solidFill>
                <a:latin typeface="Tahoma"/>
                <a:ea typeface="Tahoma"/>
                <a:cs typeface="Tahoma"/>
                <a:sym typeface="Tahoma"/>
              </a:defRPr>
            </a:pPr>
            <a:r>
              <a:rPr>
                <a:latin typeface="宋体"/>
                <a:ea typeface="宋体"/>
                <a:cs typeface="宋体"/>
                <a:sym typeface="宋体"/>
              </a:rPr>
              <a:t>外磁场作用下的稳定性</a:t>
            </a:r>
          </a:p>
          <a:p>
            <a:pPr marL="457200" indent="-457200" algn="l" defTabSz="914400">
              <a:lnSpc>
                <a:spcPct val="150000"/>
              </a:lnSpc>
              <a:buClr>
                <a:srgbClr val="CC0099"/>
              </a:buClr>
              <a:buSzPct val="100000"/>
              <a:buChar char="➢"/>
              <a:defRPr sz="2800" b="0">
                <a:solidFill>
                  <a:srgbClr val="0000FF"/>
                </a:solidFill>
                <a:latin typeface="Tahoma"/>
                <a:ea typeface="Tahoma"/>
                <a:cs typeface="Tahoma"/>
                <a:sym typeface="Tahoma"/>
              </a:defRPr>
            </a:pPr>
            <a:r>
              <a:rPr>
                <a:latin typeface="宋体"/>
                <a:ea typeface="宋体"/>
                <a:cs typeface="宋体"/>
                <a:sym typeface="宋体"/>
              </a:rPr>
              <a:t>机械振动作用下的稳定性</a:t>
            </a:r>
          </a:p>
        </p:txBody>
      </p:sp>
      <p:sp>
        <p:nvSpPr>
          <p:cNvPr id="638"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635"/>
                                        </p:tgtEl>
                                        <p:attrNameLst>
                                          <p:attrName>style.visibility</p:attrName>
                                        </p:attrNameLst>
                                      </p:cBhvr>
                                      <p:to>
                                        <p:strVal val="visible"/>
                                      </p:to>
                                    </p:set>
                                    <p:anim calcmode="lin" valueType="num">
                                      <p:cBhvr>
                                        <p:cTn id="7" dur="1000" fill="hold"/>
                                        <p:tgtEl>
                                          <p:spTgt spid="635"/>
                                        </p:tgtEl>
                                        <p:attrNameLst>
                                          <p:attrName>ppt_x</p:attrName>
                                        </p:attrNameLst>
                                      </p:cBhvr>
                                      <p:tavLst>
                                        <p:tav tm="0">
                                          <p:val>
                                            <p:strVal val="#ppt_x"/>
                                          </p:val>
                                        </p:tav>
                                        <p:tav tm="100000">
                                          <p:val>
                                            <p:strVal val="#ppt_x"/>
                                          </p:val>
                                        </p:tav>
                                      </p:tavLst>
                                    </p:anim>
                                    <p:anim calcmode="lin" valueType="num">
                                      <p:cBhvr>
                                        <p:cTn id="8" dur="1000" fill="hold"/>
                                        <p:tgtEl>
                                          <p:spTgt spid="6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636"/>
                                        </p:tgtEl>
                                        <p:attrNameLst>
                                          <p:attrName>style.visibility</p:attrName>
                                        </p:attrNameLst>
                                      </p:cBhvr>
                                      <p:to>
                                        <p:strVal val="visible"/>
                                      </p:to>
                                    </p:set>
                                    <p:anim calcmode="lin" valueType="num">
                                      <p:cBhvr>
                                        <p:cTn id="13" dur="1000" fill="hold"/>
                                        <p:tgtEl>
                                          <p:spTgt spid="636"/>
                                        </p:tgtEl>
                                        <p:attrNameLst>
                                          <p:attrName>ppt_x</p:attrName>
                                        </p:attrNameLst>
                                      </p:cBhvr>
                                      <p:tavLst>
                                        <p:tav tm="0">
                                          <p:val>
                                            <p:strVal val="#ppt_x"/>
                                          </p:val>
                                        </p:tav>
                                        <p:tav tm="100000">
                                          <p:val>
                                            <p:strVal val="#ppt_x"/>
                                          </p:val>
                                        </p:tav>
                                      </p:tavLst>
                                    </p:anim>
                                    <p:anim calcmode="lin" valueType="num">
                                      <p:cBhvr>
                                        <p:cTn id="14" dur="1000" fill="hold"/>
                                        <p:tgtEl>
                                          <p:spTgt spid="6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3" nodeType="clickEffect">
                                  <p:stCondLst>
                                    <p:cond delay="0"/>
                                  </p:stCondLst>
                                  <p:iterate>
                                    <p:tmAbs val="0"/>
                                  </p:iterate>
                                  <p:childTnLst>
                                    <p:set>
                                      <p:cBhvr>
                                        <p:cTn id="18" fill="hold"/>
                                        <p:tgtEl>
                                          <p:spTgt spid="637"/>
                                        </p:tgtEl>
                                        <p:attrNameLst>
                                          <p:attrName>style.visibility</p:attrName>
                                        </p:attrNameLst>
                                      </p:cBhvr>
                                      <p:to>
                                        <p:strVal val="visible"/>
                                      </p:to>
                                    </p:set>
                                    <p:anim calcmode="lin" valueType="num">
                                      <p:cBhvr>
                                        <p:cTn id="19" dur="1000" fill="hold"/>
                                        <p:tgtEl>
                                          <p:spTgt spid="637"/>
                                        </p:tgtEl>
                                        <p:attrNameLst>
                                          <p:attrName>ppt_x</p:attrName>
                                        </p:attrNameLst>
                                      </p:cBhvr>
                                      <p:tavLst>
                                        <p:tav tm="0">
                                          <p:val>
                                            <p:strVal val="#ppt_x"/>
                                          </p:val>
                                        </p:tav>
                                        <p:tav tm="100000">
                                          <p:val>
                                            <p:strVal val="#ppt_x"/>
                                          </p:val>
                                        </p:tav>
                                      </p:tavLst>
                                    </p:anim>
                                    <p:anim calcmode="lin" valueType="num">
                                      <p:cBhvr>
                                        <p:cTn id="20" dur="1000" fill="hold"/>
                                        <p:tgtEl>
                                          <p:spTgt spid="6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1" animBg="1" advAuto="0"/>
      <p:bldP spid="636" grpId="2" animBg="1" advAuto="0"/>
      <p:bldP spid="637" grpId="3"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四）测量电路"/>
          <p:cNvSpPr txBox="1"/>
          <p:nvPr/>
        </p:nvSpPr>
        <p:spPr>
          <a:xfrm>
            <a:off x="761993" y="1905000"/>
            <a:ext cx="234669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2800">
                <a:solidFill>
                  <a:srgbClr val="C00000"/>
                </a:solidFill>
                <a:latin typeface="隶书"/>
                <a:ea typeface="隶书"/>
                <a:cs typeface="隶书"/>
                <a:sym typeface="隶书"/>
              </a:defRPr>
            </a:lvl1pPr>
          </a:lstStyle>
          <a:p>
            <a:r>
              <a:t> 四）测量电路</a:t>
            </a:r>
          </a:p>
        </p:txBody>
      </p:sp>
      <p:sp>
        <p:nvSpPr>
          <p:cNvPr id="641" name="磁电式传感器直接输出感应电动势，且传感器通常具有较高的灵敏度，不需要高增益放大器。但磁电式传感器是速度传感器，若要获取被测位移或加速度信号，则需要配用积分或微分电路。"/>
          <p:cNvSpPr txBox="1"/>
          <p:nvPr/>
        </p:nvSpPr>
        <p:spPr>
          <a:xfrm>
            <a:off x="600769" y="5871473"/>
            <a:ext cx="11803262"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Regular"/>
                <a:ea typeface="Songti SC Regular"/>
                <a:cs typeface="Songti SC Regular"/>
                <a:sym typeface="Songti SC Regular"/>
              </a:defRPr>
            </a:pPr>
            <a:r>
              <a:t>    磁电式传感器直接输出感应电动势，且传感器通常具有较高的灵敏度，不需要高增益放大器。</a:t>
            </a:r>
            <a:r>
              <a:rPr>
                <a:solidFill>
                  <a:schemeClr val="accent5">
                    <a:hueOff val="-82419"/>
                    <a:satOff val="-9513"/>
                    <a:lumOff val="-16343"/>
                  </a:schemeClr>
                </a:solidFill>
              </a:rPr>
              <a:t>但磁电式传感器是速度传感器，若要获取被测位移或加速度信号，则需要配用积分或微分电路。</a:t>
            </a:r>
          </a:p>
        </p:txBody>
      </p:sp>
      <p:sp>
        <p:nvSpPr>
          <p:cNvPr id="642" name="测量电路及误差分析"/>
          <p:cNvSpPr>
            <a:spLocks noGrp="1"/>
          </p:cNvSpPr>
          <p:nvPr>
            <p:ph type="title"/>
          </p:nvPr>
        </p:nvSpPr>
        <p:spPr>
          <a:prstGeom prst="rect">
            <a:avLst/>
          </a:prstGeom>
        </p:spPr>
        <p:txBody>
          <a:bodyPr/>
          <a:lstStyle>
            <a:lvl1pPr defTabSz="490727">
              <a:defRPr sz="3780"/>
            </a:lvl1pPr>
          </a:lstStyle>
          <a:p>
            <a:r>
              <a:t>测量电路及误差分析</a:t>
            </a:r>
          </a:p>
        </p:txBody>
      </p:sp>
      <p:grpSp>
        <p:nvGrpSpPr>
          <p:cNvPr id="647" name="成组"/>
          <p:cNvGrpSpPr/>
          <p:nvPr/>
        </p:nvGrpSpPr>
        <p:grpSpPr>
          <a:xfrm>
            <a:off x="949325" y="1934623"/>
            <a:ext cx="11781061" cy="3218597"/>
            <a:chOff x="0" y="0"/>
            <a:chExt cx="11781060" cy="3218595"/>
          </a:xfrm>
        </p:grpSpPr>
        <p:pic>
          <p:nvPicPr>
            <p:cNvPr id="643" name="image.pdf" descr="image.pdf"/>
            <p:cNvPicPr>
              <a:picLocks noChangeAspect="1"/>
            </p:cNvPicPr>
            <p:nvPr/>
          </p:nvPicPr>
          <p:blipFill>
            <a:blip r:embed="rId2">
              <a:extLst/>
            </a:blip>
            <a:srcRect/>
            <a:stretch>
              <a:fillRect/>
            </a:stretch>
          </p:blipFill>
          <p:spPr>
            <a:xfrm>
              <a:off x="0" y="0"/>
              <a:ext cx="11576964" cy="3218596"/>
            </a:xfrm>
            <a:prstGeom prst="rect">
              <a:avLst/>
            </a:prstGeom>
            <a:ln w="12700" cap="flat">
              <a:noFill/>
              <a:miter lim="400000"/>
            </a:ln>
            <a:effectLst/>
          </p:spPr>
        </p:pic>
        <p:sp>
          <p:nvSpPr>
            <p:cNvPr id="644" name="磁电式传感器"/>
            <p:cNvSpPr txBox="1"/>
            <p:nvPr/>
          </p:nvSpPr>
          <p:spPr>
            <a:xfrm>
              <a:off x="161925" y="1177527"/>
              <a:ext cx="1229172" cy="8636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200"/>
              </a:lvl1pPr>
            </a:lstStyle>
            <a:p>
              <a:r>
                <a:t>磁电式传感器</a:t>
              </a:r>
            </a:p>
          </p:txBody>
        </p:sp>
        <p:sp>
          <p:nvSpPr>
            <p:cNvPr id="645" name="量程选择"/>
            <p:cNvSpPr txBox="1"/>
            <p:nvPr/>
          </p:nvSpPr>
          <p:spPr>
            <a:xfrm>
              <a:off x="2093689" y="1368027"/>
              <a:ext cx="1229172" cy="4826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200"/>
              </a:lvl1pPr>
            </a:lstStyle>
            <a:p>
              <a:r>
                <a:t>量程选择</a:t>
              </a:r>
            </a:p>
          </p:txBody>
        </p:sp>
        <p:sp>
          <p:nvSpPr>
            <p:cNvPr id="646" name="显示或记录"/>
            <p:cNvSpPr txBox="1"/>
            <p:nvPr/>
          </p:nvSpPr>
          <p:spPr>
            <a:xfrm>
              <a:off x="10551889" y="1013572"/>
              <a:ext cx="1229172" cy="10160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500"/>
              </a:lvl1pPr>
            </a:lstStyle>
            <a:p>
              <a:r>
                <a:t>显示或记录</a:t>
              </a:r>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磁电式转速传感器"/>
          <p:cNvSpPr txBox="1"/>
          <p:nvPr/>
        </p:nvSpPr>
        <p:spPr>
          <a:xfrm>
            <a:off x="4868322" y="1180825"/>
            <a:ext cx="326815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just" defTabSz="914400">
              <a:defRPr sz="3000">
                <a:solidFill>
                  <a:srgbClr val="0000FF"/>
                </a:solidFill>
                <a:latin typeface="楷体_GB2312"/>
                <a:ea typeface="楷体_GB2312"/>
                <a:cs typeface="楷体_GB2312"/>
                <a:sym typeface="楷体_GB2312"/>
              </a:defRPr>
            </a:lvl1pPr>
          </a:lstStyle>
          <a:p>
            <a:r>
              <a:t> 磁电式转速传感器</a:t>
            </a:r>
          </a:p>
        </p:txBody>
      </p:sp>
      <p:sp>
        <p:nvSpPr>
          <p:cNvPr id="650" name="使探头对准测速齿轮的中部，调节探头与齿顶的距离为1mm。…"/>
          <p:cNvSpPr txBox="1"/>
          <p:nvPr/>
        </p:nvSpPr>
        <p:spPr>
          <a:xfrm>
            <a:off x="741513" y="2011260"/>
            <a:ext cx="1042670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defRPr sz="2800" b="0">
                <a:latin typeface="Songti SC Regular"/>
                <a:ea typeface="Songti SC Regular"/>
                <a:cs typeface="Songti SC Regular"/>
                <a:sym typeface="Songti SC Regular"/>
              </a:defRPr>
            </a:pPr>
            <a:r>
              <a:t>使探头对准测速齿轮的中部，调节探头与齿顶的距离为1mm。</a:t>
            </a:r>
          </a:p>
          <a:p>
            <a:pPr algn="l" defTabSz="914400">
              <a:defRPr sz="2800" b="0">
                <a:latin typeface="Songti SC Regular"/>
                <a:ea typeface="Songti SC Regular"/>
                <a:cs typeface="Songti SC Regular"/>
                <a:sym typeface="Songti SC Regular"/>
              </a:defRPr>
            </a:pPr>
            <a:r>
              <a:t>测得的传感器输出信号脉冲的频率就可以计算出测速齿轮的转速。</a:t>
            </a:r>
          </a:p>
        </p:txBody>
      </p:sp>
      <p:sp>
        <p:nvSpPr>
          <p:cNvPr id="651" name="转速的单位是转/分钟，所以要再乘60，才是转速数据，即 nz= 60×f/N…"/>
          <p:cNvSpPr txBox="1"/>
          <p:nvPr/>
        </p:nvSpPr>
        <p:spPr>
          <a:xfrm>
            <a:off x="538313" y="4920684"/>
            <a:ext cx="6286972" cy="29898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28600" indent="-228600" algn="just" defTabSz="914400">
              <a:spcBef>
                <a:spcPts val="2000"/>
              </a:spcBef>
              <a:buClr>
                <a:schemeClr val="accent3">
                  <a:hueOff val="362282"/>
                  <a:satOff val="31803"/>
                  <a:lumOff val="-18242"/>
                </a:schemeClr>
              </a:buClr>
              <a:buSzPct val="100000"/>
              <a:buChar char="•"/>
              <a:defRPr sz="2800" b="0">
                <a:latin typeface="华文楷体"/>
                <a:ea typeface="华文楷体"/>
                <a:cs typeface="华文楷体"/>
                <a:sym typeface="华文楷体"/>
              </a:defRPr>
            </a:pPr>
            <a:r>
              <a:t>转速的单位是转/分钟，所以要再乘60，才是转速数据，即 n</a:t>
            </a:r>
            <a:r>
              <a:rPr baseline="-18214"/>
              <a:t>z</a:t>
            </a:r>
            <a:r>
              <a:t>= 60×f/N</a:t>
            </a:r>
          </a:p>
          <a:p>
            <a:pPr marL="228600" indent="-228600" algn="just" defTabSz="914400">
              <a:spcBef>
                <a:spcPts val="2000"/>
              </a:spcBef>
              <a:buClr>
                <a:schemeClr val="accent3">
                  <a:hueOff val="362282"/>
                  <a:satOff val="31803"/>
                  <a:lumOff val="-18242"/>
                </a:schemeClr>
              </a:buClr>
              <a:buSzPct val="100000"/>
              <a:buChar char="•"/>
              <a:defRPr sz="2800" b="0">
                <a:latin typeface="华文楷体"/>
                <a:ea typeface="华文楷体"/>
                <a:cs typeface="华文楷体"/>
                <a:sym typeface="华文楷体"/>
              </a:defRPr>
            </a:pPr>
            <a:r>
              <a:t>使用60齿的发讯齿轮时就可以得到一个简单的转速公式 n=f，可用频率计测量转速。这就是在工业中转速测量中齿轮多为60齿的原因。</a:t>
            </a:r>
          </a:p>
        </p:txBody>
      </p:sp>
      <p:grpSp>
        <p:nvGrpSpPr>
          <p:cNvPr id="661" name="成组"/>
          <p:cNvGrpSpPr/>
          <p:nvPr/>
        </p:nvGrpSpPr>
        <p:grpSpPr>
          <a:xfrm>
            <a:off x="7071697" y="4193964"/>
            <a:ext cx="5899913" cy="4443275"/>
            <a:chOff x="0" y="0"/>
            <a:chExt cx="5899911" cy="4443273"/>
          </a:xfrm>
        </p:grpSpPr>
        <p:grpSp>
          <p:nvGrpSpPr>
            <p:cNvPr id="659" name="成组"/>
            <p:cNvGrpSpPr/>
            <p:nvPr/>
          </p:nvGrpSpPr>
          <p:grpSpPr>
            <a:xfrm>
              <a:off x="0" y="0"/>
              <a:ext cx="5899913" cy="4432795"/>
              <a:chOff x="0" y="0"/>
              <a:chExt cx="5899912" cy="4432794"/>
            </a:xfrm>
          </p:grpSpPr>
          <p:pic>
            <p:nvPicPr>
              <p:cNvPr id="652" name="image.png" descr="image.png"/>
              <p:cNvPicPr>
                <a:picLocks noChangeAspect="1"/>
              </p:cNvPicPr>
              <p:nvPr/>
            </p:nvPicPr>
            <p:blipFill>
              <a:blip r:embed="rId2">
                <a:extLst/>
              </a:blip>
              <a:stretch>
                <a:fillRect/>
              </a:stretch>
            </p:blipFill>
            <p:spPr>
              <a:xfrm>
                <a:off x="0" y="1917733"/>
                <a:ext cx="5899912" cy="2515062"/>
              </a:xfrm>
              <a:prstGeom prst="rect">
                <a:avLst/>
              </a:prstGeom>
              <a:ln w="12700" cap="flat">
                <a:noFill/>
                <a:miter lim="400000"/>
              </a:ln>
              <a:effectLst/>
            </p:spPr>
          </p:pic>
          <p:grpSp>
            <p:nvGrpSpPr>
              <p:cNvPr id="657" name="成组"/>
              <p:cNvGrpSpPr/>
              <p:nvPr/>
            </p:nvGrpSpPr>
            <p:grpSpPr>
              <a:xfrm>
                <a:off x="899681" y="0"/>
                <a:ext cx="5000232" cy="1873721"/>
                <a:chOff x="0" y="0"/>
                <a:chExt cx="5000230" cy="1873720"/>
              </a:xfrm>
            </p:grpSpPr>
            <p:pic>
              <p:nvPicPr>
                <p:cNvPr id="653" name="磁电测速原理" descr="磁电测速原理"/>
                <p:cNvPicPr>
                  <a:picLocks noChangeAspect="1"/>
                </p:cNvPicPr>
                <p:nvPr/>
              </p:nvPicPr>
              <p:blipFill>
                <a:blip r:embed="rId3">
                  <a:extLst/>
                </a:blip>
                <a:stretch>
                  <a:fillRect/>
                </a:stretch>
              </p:blipFill>
              <p:spPr>
                <a:xfrm>
                  <a:off x="0" y="0"/>
                  <a:ext cx="5000231" cy="1873721"/>
                </a:xfrm>
                <a:prstGeom prst="rect">
                  <a:avLst/>
                </a:prstGeom>
                <a:ln w="12700" cap="flat">
                  <a:noFill/>
                  <a:miter lim="400000"/>
                </a:ln>
                <a:effectLst/>
              </p:spPr>
            </p:pic>
            <p:grpSp>
              <p:nvGrpSpPr>
                <p:cNvPr id="656" name="成组"/>
                <p:cNvGrpSpPr/>
                <p:nvPr/>
              </p:nvGrpSpPr>
              <p:grpSpPr>
                <a:xfrm>
                  <a:off x="2267197" y="94314"/>
                  <a:ext cx="719746" cy="132042"/>
                  <a:chOff x="0" y="0"/>
                  <a:chExt cx="719745" cy="132040"/>
                </a:xfrm>
              </p:grpSpPr>
              <p:sp>
                <p:nvSpPr>
                  <p:cNvPr id="654" name="线条"/>
                  <p:cNvSpPr/>
                  <p:nvPr/>
                </p:nvSpPr>
                <p:spPr>
                  <a:xfrm>
                    <a:off x="0" y="-1"/>
                    <a:ext cx="416695" cy="132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945" y="0"/>
                        </a:lnTo>
                        <a:lnTo>
                          <a:pt x="2945" y="21600"/>
                        </a:lnTo>
                        <a:lnTo>
                          <a:pt x="6873" y="21600"/>
                        </a:lnTo>
                        <a:lnTo>
                          <a:pt x="6873" y="0"/>
                        </a:lnTo>
                        <a:lnTo>
                          <a:pt x="10800" y="0"/>
                        </a:lnTo>
                        <a:lnTo>
                          <a:pt x="10800" y="21600"/>
                        </a:lnTo>
                        <a:lnTo>
                          <a:pt x="14727" y="21600"/>
                        </a:lnTo>
                        <a:lnTo>
                          <a:pt x="14727" y="0"/>
                        </a:lnTo>
                        <a:lnTo>
                          <a:pt x="18655" y="0"/>
                        </a:lnTo>
                        <a:lnTo>
                          <a:pt x="18655" y="21600"/>
                        </a:lnTo>
                        <a:lnTo>
                          <a:pt x="21600" y="21600"/>
                        </a:lnTo>
                      </a:path>
                    </a:pathLst>
                  </a:cu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655" name="线条"/>
                  <p:cNvSpPr/>
                  <p:nvPr/>
                </p:nvSpPr>
                <p:spPr>
                  <a:xfrm>
                    <a:off x="303050" y="-1"/>
                    <a:ext cx="416696" cy="132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945" y="0"/>
                        </a:lnTo>
                        <a:lnTo>
                          <a:pt x="2945" y="21600"/>
                        </a:lnTo>
                        <a:lnTo>
                          <a:pt x="6873" y="21600"/>
                        </a:lnTo>
                        <a:lnTo>
                          <a:pt x="6873" y="0"/>
                        </a:lnTo>
                        <a:lnTo>
                          <a:pt x="10800" y="0"/>
                        </a:lnTo>
                        <a:lnTo>
                          <a:pt x="10800" y="21600"/>
                        </a:lnTo>
                        <a:lnTo>
                          <a:pt x="14727" y="21600"/>
                        </a:lnTo>
                        <a:lnTo>
                          <a:pt x="14727" y="0"/>
                        </a:lnTo>
                        <a:lnTo>
                          <a:pt x="18655" y="0"/>
                        </a:lnTo>
                        <a:lnTo>
                          <a:pt x="18655" y="21600"/>
                        </a:lnTo>
                        <a:lnTo>
                          <a:pt x="21600" y="21600"/>
                        </a:lnTo>
                      </a:path>
                    </a:pathLst>
                  </a:cu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grpSp>
          <p:sp>
            <p:nvSpPr>
              <p:cNvPr id="658" name="线条"/>
              <p:cNvSpPr/>
              <p:nvPr/>
            </p:nvSpPr>
            <p:spPr>
              <a:xfrm flipH="1">
                <a:off x="1049628" y="1330886"/>
                <a:ext cx="907680" cy="771286"/>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660" name="磁电转速传感器的工作方式"/>
            <p:cNvSpPr txBox="1"/>
            <p:nvPr/>
          </p:nvSpPr>
          <p:spPr>
            <a:xfrm>
              <a:off x="51981" y="4107932"/>
              <a:ext cx="3264845" cy="3353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defTabSz="914400">
                <a:defRPr sz="1400">
                  <a:latin typeface="Times New Roman"/>
                  <a:ea typeface="Times New Roman"/>
                  <a:cs typeface="Times New Roman"/>
                  <a:sym typeface="Times New Roman"/>
                </a:defRPr>
              </a:pPr>
              <a:r>
                <a:t> </a:t>
              </a:r>
              <a:r>
                <a:rPr b="0">
                  <a:latin typeface="宋体"/>
                  <a:ea typeface="宋体"/>
                  <a:cs typeface="宋体"/>
                  <a:sym typeface="宋体"/>
                </a:rPr>
                <a:t>磁电转速传感器的工作方式</a:t>
              </a:r>
            </a:p>
          </p:txBody>
        </p:sp>
      </p:grpSp>
      <p:sp>
        <p:nvSpPr>
          <p:cNvPr id="662" name="常用传感器"/>
          <p:cNvSpPr>
            <a:spLocks noGrp="1"/>
          </p:cNvSpPr>
          <p:nvPr>
            <p:ph type="title"/>
          </p:nvPr>
        </p:nvSpPr>
        <p:spPr>
          <a:prstGeom prst="rect">
            <a:avLst/>
          </a:prstGeom>
        </p:spPr>
        <p:txBody>
          <a:bodyPr/>
          <a:lstStyle/>
          <a:p>
            <a:r>
              <a:t>常用传感器</a:t>
            </a:r>
          </a:p>
        </p:txBody>
      </p:sp>
      <p:sp>
        <p:nvSpPr>
          <p:cNvPr id="663" name="设齿轮齿数为N，脉冲频率为f， 转速为：n = f/N"/>
          <p:cNvSpPr txBox="1"/>
          <p:nvPr/>
        </p:nvSpPr>
        <p:spPr>
          <a:xfrm>
            <a:off x="741513" y="3605672"/>
            <a:ext cx="7901586"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defRPr sz="2800" b="0">
                <a:latin typeface="Songti SC Regular"/>
                <a:ea typeface="Songti SC Regular"/>
                <a:cs typeface="Songti SC Regular"/>
                <a:sym typeface="Songti SC Regular"/>
              </a:defRPr>
            </a:pPr>
            <a:r>
              <a:t>设齿轮齿数为N，脉冲频率为f， 转速为：</a:t>
            </a:r>
            <a:r>
              <a:rPr>
                <a:latin typeface="Songti SC Bold"/>
                <a:ea typeface="Songti SC Bold"/>
                <a:cs typeface="Songti SC Bold"/>
                <a:sym typeface="Songti SC Bold"/>
              </a:rPr>
              <a:t>n = f/N</a:t>
            </a:r>
            <a:r>
              <a:t>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常用传感器"/>
          <p:cNvSpPr>
            <a:spLocks noGrp="1"/>
          </p:cNvSpPr>
          <p:nvPr>
            <p:ph type="title"/>
          </p:nvPr>
        </p:nvSpPr>
        <p:spPr>
          <a:prstGeom prst="rect">
            <a:avLst/>
          </a:prstGeom>
        </p:spPr>
        <p:txBody>
          <a:bodyPr/>
          <a:lstStyle/>
          <a:p>
            <a:r>
              <a:t>常用传感器</a:t>
            </a:r>
          </a:p>
        </p:txBody>
      </p:sp>
      <p:sp>
        <p:nvSpPr>
          <p:cNvPr id="666" name="磁电式扭距传感器"/>
          <p:cNvSpPr txBox="1"/>
          <p:nvPr/>
        </p:nvSpPr>
        <p:spPr>
          <a:xfrm>
            <a:off x="4370908" y="1596628"/>
            <a:ext cx="3162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just" defTabSz="914400">
              <a:defRPr sz="3000">
                <a:solidFill>
                  <a:srgbClr val="0000FF"/>
                </a:solidFill>
                <a:latin typeface="楷体_GB2312"/>
                <a:ea typeface="楷体_GB2312"/>
                <a:cs typeface="楷体_GB2312"/>
                <a:sym typeface="楷体_GB2312"/>
              </a:defRPr>
            </a:lvl1pPr>
          </a:lstStyle>
          <a:p>
            <a:pPr>
              <a:defRPr b="0">
                <a:latin typeface="华文楷体"/>
                <a:ea typeface="华文楷体"/>
                <a:cs typeface="华文楷体"/>
                <a:sym typeface="华文楷体"/>
              </a:defRPr>
            </a:pPr>
            <a:r>
              <a:rPr b="1">
                <a:latin typeface="楷体_GB2312"/>
                <a:ea typeface="楷体_GB2312"/>
                <a:cs typeface="楷体_GB2312"/>
                <a:sym typeface="楷体_GB2312"/>
              </a:rPr>
              <a:t>磁电式扭距传感器</a:t>
            </a:r>
          </a:p>
        </p:txBody>
      </p:sp>
      <p:sp>
        <p:nvSpPr>
          <p:cNvPr id="667" name="圆盘齿引起磁通量变化，在线圈中感应出交流电压；…"/>
          <p:cNvSpPr txBox="1"/>
          <p:nvPr/>
        </p:nvSpPr>
        <p:spPr>
          <a:xfrm>
            <a:off x="623908" y="2498225"/>
            <a:ext cx="11350585" cy="2191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latin typeface="Songti SC Regular"/>
                <a:ea typeface="Songti SC Regular"/>
                <a:cs typeface="Songti SC Regular"/>
                <a:sym typeface="Songti SC Regular"/>
              </a:defRPr>
            </a:pPr>
            <a:r>
              <a:t>圆盘齿引起磁通量变化，在线圈中感应出交流电压；</a:t>
            </a:r>
          </a:p>
          <a:p>
            <a:pPr algn="just" defTabSz="914400">
              <a:defRPr sz="2800" b="0">
                <a:latin typeface="Songti SC Regular"/>
                <a:ea typeface="Songti SC Regular"/>
                <a:cs typeface="Songti SC Regular"/>
                <a:sym typeface="Songti SC Regular"/>
              </a:defRPr>
            </a:pPr>
            <a:r>
              <a:t>当扭距作用在转轴上时，两个磁电传感器输出的感应电压u</a:t>
            </a:r>
            <a:r>
              <a:rPr baseline="-22285"/>
              <a:t>1</a:t>
            </a:r>
            <a:r>
              <a:t>、u</a:t>
            </a:r>
            <a:r>
              <a:rPr baseline="-22285"/>
              <a:t>2</a:t>
            </a:r>
            <a:r>
              <a:t>存在相位差，相差与扭距的扭转角成正比，传感器可以将扭距引起的扭转角转换成相位差的电信号。</a:t>
            </a:r>
          </a:p>
        </p:txBody>
      </p:sp>
      <p:grpSp>
        <p:nvGrpSpPr>
          <p:cNvPr id="724" name="成组"/>
          <p:cNvGrpSpPr/>
          <p:nvPr/>
        </p:nvGrpSpPr>
        <p:grpSpPr>
          <a:xfrm>
            <a:off x="2282825" y="4740408"/>
            <a:ext cx="6734734" cy="3368612"/>
            <a:chOff x="0" y="0"/>
            <a:chExt cx="6734733" cy="3368611"/>
          </a:xfrm>
        </p:grpSpPr>
        <p:grpSp>
          <p:nvGrpSpPr>
            <p:cNvPr id="710" name="成组"/>
            <p:cNvGrpSpPr/>
            <p:nvPr/>
          </p:nvGrpSpPr>
          <p:grpSpPr>
            <a:xfrm>
              <a:off x="0" y="603466"/>
              <a:ext cx="6078356" cy="2765146"/>
              <a:chOff x="0" y="0"/>
              <a:chExt cx="6078355" cy="2765144"/>
            </a:xfrm>
          </p:grpSpPr>
          <p:grpSp>
            <p:nvGrpSpPr>
              <p:cNvPr id="671" name="成组"/>
              <p:cNvGrpSpPr/>
              <p:nvPr/>
            </p:nvGrpSpPr>
            <p:grpSpPr>
              <a:xfrm>
                <a:off x="3775948" y="876274"/>
                <a:ext cx="828867" cy="799138"/>
                <a:chOff x="0" y="0"/>
                <a:chExt cx="828866" cy="799137"/>
              </a:xfrm>
            </p:grpSpPr>
            <p:sp>
              <p:nvSpPr>
                <p:cNvPr id="668" name="形状"/>
                <p:cNvSpPr/>
                <p:nvPr/>
              </p:nvSpPr>
              <p:spPr>
                <a:xfrm rot="5400000">
                  <a:off x="14864" y="-14865"/>
                  <a:ext cx="799139" cy="828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00E4A8"/>
                </a:solid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69" name="椭圆形"/>
                <p:cNvSpPr/>
                <p:nvPr/>
              </p:nvSpPr>
              <p:spPr>
                <a:xfrm rot="5400000">
                  <a:off x="325689" y="295960"/>
                  <a:ext cx="799139" cy="207218"/>
                </a:xfrm>
                <a:prstGeom prst="ellipse">
                  <a:avLst/>
                </a:prstGeom>
                <a:solidFill>
                  <a:srgbClr val="33E9B9"/>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70" name="线条"/>
                <p:cNvSpPr/>
                <p:nvPr/>
              </p:nvSpPr>
              <p:spPr>
                <a:xfrm rot="5400000">
                  <a:off x="273885" y="347764"/>
                  <a:ext cx="799139" cy="103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grpSp>
            <p:nvGrpSpPr>
              <p:cNvPr id="675" name="成组"/>
              <p:cNvGrpSpPr/>
              <p:nvPr/>
            </p:nvGrpSpPr>
            <p:grpSpPr>
              <a:xfrm>
                <a:off x="828866" y="876274"/>
                <a:ext cx="828868" cy="799138"/>
                <a:chOff x="0" y="0"/>
                <a:chExt cx="828866" cy="799137"/>
              </a:xfrm>
            </p:grpSpPr>
            <p:sp>
              <p:nvSpPr>
                <p:cNvPr id="672" name="形状"/>
                <p:cNvSpPr/>
                <p:nvPr/>
              </p:nvSpPr>
              <p:spPr>
                <a:xfrm rot="5400000">
                  <a:off x="14864" y="-14865"/>
                  <a:ext cx="799139" cy="828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00E4A8"/>
                </a:solid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73" name="椭圆形"/>
                <p:cNvSpPr/>
                <p:nvPr/>
              </p:nvSpPr>
              <p:spPr>
                <a:xfrm rot="5400000">
                  <a:off x="325689" y="295960"/>
                  <a:ext cx="799139" cy="207218"/>
                </a:xfrm>
                <a:prstGeom prst="ellipse">
                  <a:avLst/>
                </a:prstGeom>
                <a:solidFill>
                  <a:srgbClr val="33E9B9"/>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74" name="线条"/>
                <p:cNvSpPr/>
                <p:nvPr/>
              </p:nvSpPr>
              <p:spPr>
                <a:xfrm rot="5400000">
                  <a:off x="273885" y="347764"/>
                  <a:ext cx="799139" cy="103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grpSp>
            <p:nvGrpSpPr>
              <p:cNvPr id="678" name="成组"/>
              <p:cNvGrpSpPr/>
              <p:nvPr/>
            </p:nvGrpSpPr>
            <p:grpSpPr>
              <a:xfrm>
                <a:off x="1565637" y="1094220"/>
                <a:ext cx="368386" cy="363246"/>
                <a:chOff x="0" y="0"/>
                <a:chExt cx="368385" cy="363244"/>
              </a:xfrm>
            </p:grpSpPr>
            <p:sp>
              <p:nvSpPr>
                <p:cNvPr id="676" name="形状"/>
                <p:cNvSpPr/>
                <p:nvPr/>
              </p:nvSpPr>
              <p:spPr>
                <a:xfrm rot="5400000">
                  <a:off x="2570" y="-2571"/>
                  <a:ext cx="363245" cy="3683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00E4A8"/>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77" name="椭圆形"/>
                <p:cNvSpPr/>
                <p:nvPr/>
              </p:nvSpPr>
              <p:spPr>
                <a:xfrm rot="5400000">
                  <a:off x="140714" y="135574"/>
                  <a:ext cx="363246" cy="92097"/>
                </a:xfrm>
                <a:prstGeom prst="ellipse">
                  <a:avLst/>
                </a:prstGeom>
                <a:solidFill>
                  <a:srgbClr val="33E9B9"/>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grpSp>
          <p:grpSp>
            <p:nvGrpSpPr>
              <p:cNvPr id="681" name="成组"/>
              <p:cNvGrpSpPr/>
              <p:nvPr/>
            </p:nvGrpSpPr>
            <p:grpSpPr>
              <a:xfrm>
                <a:off x="3591755" y="1094220"/>
                <a:ext cx="368387" cy="363246"/>
                <a:chOff x="0" y="0"/>
                <a:chExt cx="368385" cy="363244"/>
              </a:xfrm>
            </p:grpSpPr>
            <p:sp>
              <p:nvSpPr>
                <p:cNvPr id="679" name="形状"/>
                <p:cNvSpPr/>
                <p:nvPr/>
              </p:nvSpPr>
              <p:spPr>
                <a:xfrm rot="5400000">
                  <a:off x="2570" y="-2571"/>
                  <a:ext cx="363245" cy="3683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00E4A8"/>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80" name="椭圆形"/>
                <p:cNvSpPr/>
                <p:nvPr/>
              </p:nvSpPr>
              <p:spPr>
                <a:xfrm rot="5400000">
                  <a:off x="140714" y="135574"/>
                  <a:ext cx="363246" cy="92097"/>
                </a:xfrm>
                <a:prstGeom prst="ellipse">
                  <a:avLst/>
                </a:prstGeom>
                <a:solidFill>
                  <a:srgbClr val="33E9B9"/>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grpSp>
          <p:grpSp>
            <p:nvGrpSpPr>
              <p:cNvPr id="685" name="成组"/>
              <p:cNvGrpSpPr/>
              <p:nvPr/>
            </p:nvGrpSpPr>
            <p:grpSpPr>
              <a:xfrm>
                <a:off x="1841925" y="948923"/>
                <a:ext cx="92098" cy="653841"/>
                <a:chOff x="0" y="0"/>
                <a:chExt cx="92096" cy="653839"/>
              </a:xfrm>
            </p:grpSpPr>
            <p:sp>
              <p:nvSpPr>
                <p:cNvPr id="682" name="形状"/>
                <p:cNvSpPr/>
                <p:nvPr/>
              </p:nvSpPr>
              <p:spPr>
                <a:xfrm rot="5400000">
                  <a:off x="-280872" y="280871"/>
                  <a:ext cx="653841" cy="920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CC3300"/>
                </a:solidFill>
                <a:ln w="9525" cap="flat">
                  <a:solidFill>
                    <a:srgbClr val="000000"/>
                  </a:solidFill>
                  <a:prstDash val="solid"/>
                  <a:round/>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83" name="椭圆形"/>
                <p:cNvSpPr/>
                <p:nvPr/>
              </p:nvSpPr>
              <p:spPr>
                <a:xfrm rot="5400000">
                  <a:off x="-246336" y="315407"/>
                  <a:ext cx="653841" cy="23025"/>
                </a:xfrm>
                <a:prstGeom prst="ellipse">
                  <a:avLst/>
                </a:prstGeom>
                <a:solidFill>
                  <a:srgbClr val="D65C33"/>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84" name="线条"/>
                <p:cNvSpPr/>
                <p:nvPr/>
              </p:nvSpPr>
              <p:spPr>
                <a:xfrm rot="5400000">
                  <a:off x="-252092" y="319675"/>
                  <a:ext cx="653841" cy="144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9525" cap="flat">
                  <a:solidFill>
                    <a:srgbClr val="000000"/>
                  </a:solidFill>
                  <a:prstDash val="solid"/>
                  <a:round/>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grpSp>
          <p:grpSp>
            <p:nvGrpSpPr>
              <p:cNvPr id="689" name="成组"/>
              <p:cNvGrpSpPr/>
              <p:nvPr/>
            </p:nvGrpSpPr>
            <p:grpSpPr>
              <a:xfrm>
                <a:off x="3591755" y="948923"/>
                <a:ext cx="92098" cy="653841"/>
                <a:chOff x="0" y="0"/>
                <a:chExt cx="92096" cy="653839"/>
              </a:xfrm>
            </p:grpSpPr>
            <p:sp>
              <p:nvSpPr>
                <p:cNvPr id="686" name="形状"/>
                <p:cNvSpPr/>
                <p:nvPr/>
              </p:nvSpPr>
              <p:spPr>
                <a:xfrm rot="5400000">
                  <a:off x="-280872" y="280871"/>
                  <a:ext cx="653841" cy="920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CC3300"/>
                </a:solidFill>
                <a:ln w="9525" cap="flat">
                  <a:solidFill>
                    <a:srgbClr val="000000"/>
                  </a:solidFill>
                  <a:prstDash val="solid"/>
                  <a:round/>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87" name="椭圆形"/>
                <p:cNvSpPr/>
                <p:nvPr/>
              </p:nvSpPr>
              <p:spPr>
                <a:xfrm rot="5400000">
                  <a:off x="-246336" y="315407"/>
                  <a:ext cx="653841" cy="23025"/>
                </a:xfrm>
                <a:prstGeom prst="ellipse">
                  <a:avLst/>
                </a:prstGeom>
                <a:solidFill>
                  <a:srgbClr val="D65C33"/>
                </a:solidFill>
                <a:ln w="12700" cap="flat">
                  <a:noFill/>
                  <a:miter lim="400000"/>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sp>
              <p:nvSpPr>
                <p:cNvPr id="688" name="线条"/>
                <p:cNvSpPr/>
                <p:nvPr/>
              </p:nvSpPr>
              <p:spPr>
                <a:xfrm rot="5400000">
                  <a:off x="-252092" y="319675"/>
                  <a:ext cx="653841" cy="144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9525" cap="flat">
                  <a:solidFill>
                    <a:srgbClr val="000000"/>
                  </a:solidFill>
                  <a:prstDash val="solid"/>
                  <a:round/>
                </a:ln>
                <a:effectLst/>
              </p:spPr>
              <p:txBody>
                <a:bodyPr wrap="square" lIns="45719" tIns="45719" rIns="45719" bIns="45719" numCol="1" anchor="ctr">
                  <a:noAutofit/>
                </a:bodyPr>
                <a:lstStyle/>
                <a:p>
                  <a:pPr defTabSz="914400">
                    <a:defRPr sz="1800" b="0">
                      <a:solidFill>
                        <a:srgbClr val="FFFF00"/>
                      </a:solidFill>
                      <a:latin typeface="Tahoma"/>
                      <a:ea typeface="Tahoma"/>
                      <a:cs typeface="Tahoma"/>
                      <a:sym typeface="Tahoma"/>
                    </a:defRPr>
                  </a:pPr>
                  <a:endParaRPr/>
                </a:p>
              </p:txBody>
            </p:sp>
          </p:grpSp>
          <p:grpSp>
            <p:nvGrpSpPr>
              <p:cNvPr id="692" name="成组"/>
              <p:cNvGrpSpPr/>
              <p:nvPr/>
            </p:nvGrpSpPr>
            <p:grpSpPr>
              <a:xfrm>
                <a:off x="1934022" y="1064295"/>
                <a:ext cx="1657734" cy="423096"/>
                <a:chOff x="0" y="0"/>
                <a:chExt cx="1657733" cy="423094"/>
              </a:xfrm>
            </p:grpSpPr>
            <p:sp>
              <p:nvSpPr>
                <p:cNvPr id="690" name="矩形"/>
                <p:cNvSpPr/>
                <p:nvPr/>
              </p:nvSpPr>
              <p:spPr>
                <a:xfrm>
                  <a:off x="0" y="102573"/>
                  <a:ext cx="1657734" cy="217948"/>
                </a:xfrm>
                <a:prstGeom prst="rect">
                  <a:avLst/>
                </a:prstGeom>
                <a:solidFill>
                  <a:srgbClr val="00E4A8"/>
                </a:solidFill>
                <a:ln w="9525" cap="flat">
                  <a:solidFill>
                    <a:srgbClr val="000000"/>
                  </a:solidFill>
                  <a:prstDash val="solid"/>
                  <a:round/>
                </a:ln>
                <a:effectLst/>
              </p:spPr>
              <p:txBody>
                <a:bodyPr wrap="square" lIns="45719" tIns="45719" rIns="45719" bIns="45719" numCol="1" anchor="ctr">
                  <a:noAutofit/>
                </a:bodyPr>
                <a:lstStyle/>
                <a:p>
                  <a:pPr defTabSz="914400">
                    <a:defRPr sz="1800">
                      <a:latin typeface="Tahoma"/>
                      <a:ea typeface="Tahoma"/>
                      <a:cs typeface="Tahoma"/>
                      <a:sym typeface="Tahoma"/>
                    </a:defRPr>
                  </a:pPr>
                  <a:endParaRPr/>
                </a:p>
              </p:txBody>
            </p:sp>
            <p:sp>
              <p:nvSpPr>
                <p:cNvPr id="691" name="转轴"/>
                <p:cNvSpPr txBox="1"/>
                <p:nvPr/>
              </p:nvSpPr>
              <p:spPr>
                <a:xfrm>
                  <a:off x="508648" y="-1"/>
                  <a:ext cx="640438" cy="423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914400">
                    <a:defRPr sz="1800" b="0">
                      <a:latin typeface="华文楷体"/>
                      <a:ea typeface="华文楷体"/>
                      <a:cs typeface="华文楷体"/>
                      <a:sym typeface="华文楷体"/>
                    </a:defRPr>
                  </a:lvl1pPr>
                </a:lstStyle>
                <a:p>
                  <a:pPr>
                    <a:defRPr b="1">
                      <a:latin typeface="Tahoma"/>
                      <a:ea typeface="Tahoma"/>
                      <a:cs typeface="Tahoma"/>
                      <a:sym typeface="Tahoma"/>
                    </a:defRPr>
                  </a:pPr>
                  <a:r>
                    <a:rPr b="0">
                      <a:latin typeface="华文楷体"/>
                      <a:ea typeface="华文楷体"/>
                      <a:cs typeface="华文楷体"/>
                      <a:sym typeface="华文楷体"/>
                    </a:rPr>
                    <a:t>转轴</a:t>
                  </a:r>
                </a:p>
              </p:txBody>
            </p:sp>
          </p:grpSp>
          <p:sp>
            <p:nvSpPr>
              <p:cNvPr id="693" name="矩形"/>
              <p:cNvSpPr/>
              <p:nvPr/>
            </p:nvSpPr>
            <p:spPr>
              <a:xfrm>
                <a:off x="1749829" y="1675411"/>
                <a:ext cx="184194" cy="435895"/>
              </a:xfrm>
              <a:prstGeom prst="rect">
                <a:avLst/>
              </a:prstGeom>
              <a:solidFill>
                <a:srgbClr val="FF5050"/>
              </a:solid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94" name="矩形"/>
              <p:cNvSpPr/>
              <p:nvPr/>
            </p:nvSpPr>
            <p:spPr>
              <a:xfrm>
                <a:off x="3499659" y="1675411"/>
                <a:ext cx="184194" cy="435895"/>
              </a:xfrm>
              <a:prstGeom prst="rect">
                <a:avLst/>
              </a:prstGeom>
              <a:solidFill>
                <a:srgbClr val="FF5050"/>
              </a:solidFill>
              <a:ln w="9525" cap="flat">
                <a:solidFill>
                  <a:srgbClr val="00000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695" name="线条"/>
              <p:cNvSpPr/>
              <p:nvPr/>
            </p:nvSpPr>
            <p:spPr>
              <a:xfrm>
                <a:off x="1841926" y="2111305"/>
                <a:ext cx="1" cy="508543"/>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96" name="线条"/>
              <p:cNvSpPr/>
              <p:nvPr/>
            </p:nvSpPr>
            <p:spPr>
              <a:xfrm>
                <a:off x="1841925" y="2619847"/>
                <a:ext cx="2670794" cy="1"/>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97" name="线条"/>
              <p:cNvSpPr/>
              <p:nvPr/>
            </p:nvSpPr>
            <p:spPr>
              <a:xfrm>
                <a:off x="3591755" y="2111305"/>
                <a:ext cx="1" cy="290596"/>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698" name="线条"/>
              <p:cNvSpPr/>
              <p:nvPr/>
            </p:nvSpPr>
            <p:spPr>
              <a:xfrm>
                <a:off x="3591755" y="2401900"/>
                <a:ext cx="920964" cy="1"/>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701" name="成组"/>
              <p:cNvGrpSpPr/>
              <p:nvPr/>
            </p:nvGrpSpPr>
            <p:grpSpPr>
              <a:xfrm>
                <a:off x="4512718" y="2183953"/>
                <a:ext cx="1565638" cy="581192"/>
                <a:chOff x="0" y="0"/>
                <a:chExt cx="1565637" cy="581191"/>
              </a:xfrm>
            </p:grpSpPr>
            <p:sp>
              <p:nvSpPr>
                <p:cNvPr id="699" name="矩形"/>
                <p:cNvSpPr/>
                <p:nvPr/>
              </p:nvSpPr>
              <p:spPr>
                <a:xfrm>
                  <a:off x="0" y="0"/>
                  <a:ext cx="1565638" cy="581192"/>
                </a:xfrm>
                <a:prstGeom prst="rect">
                  <a:avLst/>
                </a:prstGeom>
                <a:solidFill>
                  <a:srgbClr val="A3A3E0"/>
                </a:solidFill>
                <a:ln w="9525" cap="flat">
                  <a:solidFill>
                    <a:srgbClr val="000000"/>
                  </a:solidFill>
                  <a:prstDash val="solid"/>
                  <a:round/>
                </a:ln>
                <a:effectLst/>
              </p:spPr>
              <p:txBody>
                <a:bodyPr wrap="square" lIns="45719" tIns="45719" rIns="45719" bIns="45719" numCol="1" anchor="ctr">
                  <a:noAutofit/>
                </a:bodyPr>
                <a:lstStyle/>
                <a:p>
                  <a:pPr defTabSz="914400">
                    <a:defRPr sz="2000">
                      <a:latin typeface="Tahoma"/>
                      <a:ea typeface="Tahoma"/>
                      <a:cs typeface="Tahoma"/>
                      <a:sym typeface="Tahoma"/>
                    </a:defRPr>
                  </a:pPr>
                  <a:endParaRPr/>
                </a:p>
              </p:txBody>
            </p:sp>
            <p:sp>
              <p:nvSpPr>
                <p:cNvPr id="700" name="测量电路"/>
                <p:cNvSpPr txBox="1"/>
                <p:nvPr/>
              </p:nvSpPr>
              <p:spPr>
                <a:xfrm>
                  <a:off x="143830" y="35579"/>
                  <a:ext cx="1277977" cy="5100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914400">
                    <a:defRPr sz="20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测量电路</a:t>
                  </a:r>
                </a:p>
              </p:txBody>
            </p:sp>
          </p:grpSp>
          <p:sp>
            <p:nvSpPr>
              <p:cNvPr id="702" name="磁电传感器1"/>
              <p:cNvSpPr txBox="1"/>
              <p:nvPr/>
            </p:nvSpPr>
            <p:spPr>
              <a:xfrm>
                <a:off x="0" y="1746547"/>
                <a:ext cx="1553278" cy="466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宋体"/>
                    <a:ea typeface="宋体"/>
                    <a:cs typeface="宋体"/>
                    <a:sym typeface="宋体"/>
                  </a:defRPr>
                </a:pPr>
                <a:r>
                  <a:t>磁电传感器1</a:t>
                </a:r>
              </a:p>
            </p:txBody>
          </p:sp>
          <p:sp>
            <p:nvSpPr>
              <p:cNvPr id="703" name="磁电传感器2"/>
              <p:cNvSpPr txBox="1"/>
              <p:nvPr/>
            </p:nvSpPr>
            <p:spPr>
              <a:xfrm>
                <a:off x="3683852" y="1746547"/>
                <a:ext cx="1553278" cy="466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b="0">
                    <a:latin typeface="宋体"/>
                    <a:ea typeface="宋体"/>
                    <a:cs typeface="宋体"/>
                    <a:sym typeface="宋体"/>
                  </a:defRPr>
                </a:pPr>
                <a:r>
                  <a:t>磁电传感器2</a:t>
                </a:r>
              </a:p>
            </p:txBody>
          </p:sp>
          <p:sp>
            <p:nvSpPr>
              <p:cNvPr id="704" name="线条"/>
              <p:cNvSpPr/>
              <p:nvPr/>
            </p:nvSpPr>
            <p:spPr>
              <a:xfrm flipH="1">
                <a:off x="1934022" y="513029"/>
                <a:ext cx="368386" cy="435895"/>
              </a:xfrm>
              <a:prstGeom prst="line">
                <a:avLst/>
              </a:prstGeom>
              <a:noFill/>
              <a:ln w="9525" cap="flat">
                <a:solidFill>
                  <a:srgbClr val="1C1C1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05" name="线条"/>
              <p:cNvSpPr/>
              <p:nvPr/>
            </p:nvSpPr>
            <p:spPr>
              <a:xfrm>
                <a:off x="3223370" y="513029"/>
                <a:ext cx="368386" cy="435895"/>
              </a:xfrm>
              <a:prstGeom prst="line">
                <a:avLst/>
              </a:prstGeom>
              <a:noFill/>
              <a:ln w="9525" cap="flat">
                <a:solidFill>
                  <a:srgbClr val="1C1C1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06" name="齿型转盘"/>
              <p:cNvSpPr txBox="1"/>
              <p:nvPr/>
            </p:nvSpPr>
            <p:spPr>
              <a:xfrm>
                <a:off x="2118214" y="149785"/>
                <a:ext cx="1366097" cy="466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a:latin typeface="楷体_GB2312"/>
                    <a:ea typeface="楷体_GB2312"/>
                    <a:cs typeface="楷体_GB2312"/>
                    <a:sym typeface="楷体_GB2312"/>
                  </a:defRPr>
                </a:lvl1pPr>
              </a:lstStyle>
              <a:p>
                <a:r>
                  <a:t>齿型转盘</a:t>
                </a:r>
              </a:p>
            </p:txBody>
          </p:sp>
          <p:sp>
            <p:nvSpPr>
              <p:cNvPr id="707" name="u1"/>
              <p:cNvSpPr txBox="1"/>
              <p:nvPr/>
            </p:nvSpPr>
            <p:spPr>
              <a:xfrm>
                <a:off x="2304326" y="2206656"/>
                <a:ext cx="396479" cy="4726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a:latin typeface="Tahoma"/>
                    <a:ea typeface="Tahoma"/>
                    <a:cs typeface="Tahoma"/>
                    <a:sym typeface="Tahoma"/>
                  </a:defRPr>
                </a:pPr>
                <a:r>
                  <a:t>u</a:t>
                </a:r>
                <a:r>
                  <a:rPr baseline="-25000"/>
                  <a:t>1</a:t>
                </a:r>
              </a:p>
            </p:txBody>
          </p:sp>
          <p:sp>
            <p:nvSpPr>
              <p:cNvPr id="708" name="u2"/>
              <p:cNvSpPr txBox="1"/>
              <p:nvPr/>
            </p:nvSpPr>
            <p:spPr>
              <a:xfrm>
                <a:off x="3591755" y="1990223"/>
                <a:ext cx="396480" cy="4726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defRPr sz="1800">
                    <a:latin typeface="Tahoma"/>
                    <a:ea typeface="Tahoma"/>
                    <a:cs typeface="Tahoma"/>
                    <a:sym typeface="Tahoma"/>
                  </a:defRPr>
                </a:pPr>
                <a:r>
                  <a:t>u</a:t>
                </a:r>
                <a:r>
                  <a:rPr baseline="-25000"/>
                  <a:t>2</a:t>
                </a:r>
              </a:p>
            </p:txBody>
          </p:sp>
          <p:pic>
            <p:nvPicPr>
              <p:cNvPr id="709" name="image.png" descr="image.png"/>
              <p:cNvPicPr>
                <a:picLocks noChangeAspect="1"/>
              </p:cNvPicPr>
              <p:nvPr/>
            </p:nvPicPr>
            <p:blipFill>
              <a:blip r:embed="rId2">
                <a:extLst/>
              </a:blip>
              <a:stretch>
                <a:fillRect/>
              </a:stretch>
            </p:blipFill>
            <p:spPr>
              <a:xfrm>
                <a:off x="223380" y="0"/>
                <a:ext cx="800547" cy="766134"/>
              </a:xfrm>
              <a:prstGeom prst="rect">
                <a:avLst/>
              </a:prstGeom>
              <a:ln w="12700" cap="flat">
                <a:noFill/>
                <a:miter lim="400000"/>
              </a:ln>
              <a:effectLst/>
            </p:spPr>
          </p:pic>
        </p:grpSp>
        <p:grpSp>
          <p:nvGrpSpPr>
            <p:cNvPr id="723" name="成组"/>
            <p:cNvGrpSpPr/>
            <p:nvPr/>
          </p:nvGrpSpPr>
          <p:grpSpPr>
            <a:xfrm>
              <a:off x="4236375" y="-1"/>
              <a:ext cx="2498359" cy="1644563"/>
              <a:chOff x="0" y="0"/>
              <a:chExt cx="2498358" cy="1644561"/>
            </a:xfrm>
          </p:grpSpPr>
          <p:grpSp>
            <p:nvGrpSpPr>
              <p:cNvPr id="721" name="成组"/>
              <p:cNvGrpSpPr/>
              <p:nvPr/>
            </p:nvGrpSpPr>
            <p:grpSpPr>
              <a:xfrm>
                <a:off x="0" y="-1"/>
                <a:ext cx="2498359" cy="1644563"/>
                <a:chOff x="0" y="0"/>
                <a:chExt cx="2498358" cy="1644561"/>
              </a:xfrm>
            </p:grpSpPr>
            <p:sp>
              <p:nvSpPr>
                <p:cNvPr id="711" name="线条"/>
                <p:cNvSpPr/>
                <p:nvPr/>
              </p:nvSpPr>
              <p:spPr>
                <a:xfrm>
                  <a:off x="370127" y="1018061"/>
                  <a:ext cx="2128232" cy="1"/>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12" name="线条"/>
                <p:cNvSpPr/>
                <p:nvPr/>
              </p:nvSpPr>
              <p:spPr>
                <a:xfrm flipV="1">
                  <a:off x="462659" y="234937"/>
                  <a:ext cx="1" cy="1409625"/>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13" name="线条"/>
                <p:cNvSpPr/>
                <p:nvPr/>
              </p:nvSpPr>
              <p:spPr>
                <a:xfrm>
                  <a:off x="462659" y="469874"/>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4" name="线条"/>
                <p:cNvSpPr/>
                <p:nvPr/>
              </p:nvSpPr>
              <p:spPr>
                <a:xfrm>
                  <a:off x="1387977" y="469874"/>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5" name="线条"/>
                <p:cNvSpPr/>
                <p:nvPr/>
              </p:nvSpPr>
              <p:spPr>
                <a:xfrm>
                  <a:off x="740254" y="469874"/>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6" name="线条"/>
                <p:cNvSpPr/>
                <p:nvPr/>
              </p:nvSpPr>
              <p:spPr>
                <a:xfrm>
                  <a:off x="1665572" y="469874"/>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7" name="线条"/>
                <p:cNvSpPr/>
                <p:nvPr/>
              </p:nvSpPr>
              <p:spPr>
                <a:xfrm rot="10800000">
                  <a:off x="925318" y="1018061"/>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8" name="线条"/>
                <p:cNvSpPr/>
                <p:nvPr/>
              </p:nvSpPr>
              <p:spPr>
                <a:xfrm rot="10800000">
                  <a:off x="1202913" y="1018061"/>
                  <a:ext cx="462660" cy="548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19" name="线条"/>
                <p:cNvSpPr/>
                <p:nvPr/>
              </p:nvSpPr>
              <p:spPr>
                <a:xfrm>
                  <a:off x="462659" y="1018061"/>
                  <a:ext cx="277596" cy="571436"/>
                </a:xfrm>
                <a:custGeom>
                  <a:avLst/>
                  <a:gdLst/>
                  <a:ahLst/>
                  <a:cxnLst>
                    <a:cxn ang="0">
                      <a:pos x="wd2" y="hd2"/>
                    </a:cxn>
                    <a:cxn ang="5400000">
                      <a:pos x="wd2" y="hd2"/>
                    </a:cxn>
                    <a:cxn ang="10800000">
                      <a:pos x="wd2" y="hd2"/>
                    </a:cxn>
                    <a:cxn ang="16200000">
                      <a:pos x="wd2" y="hd2"/>
                    </a:cxn>
                  </a:cxnLst>
                  <a:rect l="0" t="0" r="r" b="b"/>
                  <a:pathLst>
                    <a:path w="21600" h="19702" extrusionOk="0">
                      <a:moveTo>
                        <a:pt x="21600" y="0"/>
                      </a:moveTo>
                      <a:cubicBezTo>
                        <a:pt x="16200" y="8100"/>
                        <a:pt x="10800" y="16200"/>
                        <a:pt x="7200" y="18900"/>
                      </a:cubicBezTo>
                      <a:cubicBezTo>
                        <a:pt x="3600" y="21600"/>
                        <a:pt x="1200" y="16650"/>
                        <a:pt x="0" y="162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20" name="u"/>
                <p:cNvSpPr txBox="1"/>
                <p:nvPr/>
              </p:nvSpPr>
              <p:spPr>
                <a:xfrm>
                  <a:off x="0" y="-1"/>
                  <a:ext cx="278129" cy="423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i="1">
                      <a:solidFill>
                        <a:schemeClr val="accent5">
                          <a:hueOff val="-82419"/>
                          <a:satOff val="-9513"/>
                          <a:lumOff val="-16343"/>
                        </a:schemeClr>
                      </a:solidFill>
                      <a:latin typeface="楷体_GB2312"/>
                      <a:ea typeface="楷体_GB2312"/>
                      <a:cs typeface="楷体_GB2312"/>
                      <a:sym typeface="楷体_GB2312"/>
                    </a:defRPr>
                  </a:lvl1pPr>
                </a:lstStyle>
                <a:p>
                  <a:r>
                    <a:t>u</a:t>
                  </a:r>
                </a:p>
              </p:txBody>
            </p:sp>
          </p:grpSp>
          <p:sp>
            <p:nvSpPr>
              <p:cNvPr id="722" name="ωt"/>
              <p:cNvSpPr txBox="1"/>
              <p:nvPr/>
            </p:nvSpPr>
            <p:spPr>
              <a:xfrm>
                <a:off x="2012566" y="1010644"/>
                <a:ext cx="438335" cy="423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a:solidFill>
                      <a:schemeClr val="accent5">
                        <a:hueOff val="-82419"/>
                        <a:satOff val="-9513"/>
                        <a:lumOff val="-16343"/>
                      </a:schemeClr>
                    </a:solidFill>
                    <a:latin typeface="Tahoma"/>
                    <a:ea typeface="Tahoma"/>
                    <a:cs typeface="Tahoma"/>
                    <a:sym typeface="Tahoma"/>
                  </a:defRPr>
                </a:lvl1pPr>
              </a:lstStyle>
              <a:p>
                <a:r>
                  <a:t>ωt</a:t>
                </a:r>
              </a:p>
            </p:txBody>
          </p:sp>
        </p:grpSp>
      </p:gr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常用传感器"/>
          <p:cNvSpPr>
            <a:spLocks noGrp="1"/>
          </p:cNvSpPr>
          <p:nvPr>
            <p:ph type="title"/>
          </p:nvPr>
        </p:nvSpPr>
        <p:spPr>
          <a:prstGeom prst="rect">
            <a:avLst/>
          </a:prstGeom>
        </p:spPr>
        <p:txBody>
          <a:bodyPr/>
          <a:lstStyle/>
          <a:p>
            <a:r>
              <a:t>常用传感器</a:t>
            </a:r>
          </a:p>
        </p:txBody>
      </p:sp>
      <p:sp>
        <p:nvSpPr>
          <p:cNvPr id="727" name="机械振动监测"/>
          <p:cNvSpPr txBox="1"/>
          <p:nvPr/>
        </p:nvSpPr>
        <p:spPr>
          <a:xfrm>
            <a:off x="5200650" y="1206500"/>
            <a:ext cx="24003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57200" indent="-457200" algn="just" defTabSz="914400">
              <a:defRPr sz="3000">
                <a:solidFill>
                  <a:srgbClr val="0000FF"/>
                </a:solidFill>
                <a:latin typeface="楷体_GB2312"/>
                <a:ea typeface="楷体_GB2312"/>
                <a:cs typeface="楷体_GB2312"/>
                <a:sym typeface="楷体_GB2312"/>
              </a:defRPr>
            </a:lvl1pPr>
          </a:lstStyle>
          <a:p>
            <a:r>
              <a:t>机械振动监测</a:t>
            </a:r>
          </a:p>
        </p:txBody>
      </p:sp>
      <p:sp>
        <p:nvSpPr>
          <p:cNvPr id="728" name="机械振动监视系统是监测飞机在飞行中发动机振动变化趋势的系统。磁电式振动传感器固定在发动机上，直接感受发动机的机械振动，并输出正比于振动速度的电压信号。…"/>
          <p:cNvSpPr txBox="1"/>
          <p:nvPr/>
        </p:nvSpPr>
        <p:spPr>
          <a:xfrm>
            <a:off x="624780" y="2173792"/>
            <a:ext cx="12164120"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latin typeface="Songti SC Regular"/>
                <a:ea typeface="Songti SC Regular"/>
                <a:cs typeface="Songti SC Regular"/>
                <a:sym typeface="Songti SC Regular"/>
              </a:defRPr>
            </a:pPr>
            <a:r>
              <a:t>机械振动监视系统是监测飞机在飞行中发动机振动变化趋势的系统。磁电式振动传感器固定在发动机上，直接感受发动机的机械振动，并输出正比于振动速度的电压信号。</a:t>
            </a:r>
          </a:p>
          <a:p>
            <a:pPr algn="just" defTabSz="914400">
              <a:defRPr sz="2800" b="0">
                <a:latin typeface="Songti SC Regular"/>
                <a:ea typeface="Songti SC Regular"/>
                <a:cs typeface="Songti SC Regular"/>
                <a:sym typeface="Songti SC Regular"/>
              </a:defRPr>
            </a:pPr>
            <a:endParaRPr/>
          </a:p>
          <a:p>
            <a:pPr algn="just" defTabSz="914400">
              <a:defRPr sz="2800" b="0">
                <a:latin typeface="Songti SC Regular"/>
                <a:ea typeface="Songti SC Regular"/>
                <a:cs typeface="Songti SC Regular"/>
                <a:sym typeface="Songti SC Regular"/>
              </a:defRPr>
            </a:pPr>
            <a:r>
              <a:t>因传感器接收飞机上各种频率的振动信号，必须经滤波电路将其它频率信号衰减后，才可能准确测量出发动机的振动速度。当振动量超过规定值时，发出报警信号，飞行员可随时采取紧急措施，避免事故发生。</a:t>
            </a:r>
          </a:p>
        </p:txBody>
      </p:sp>
      <p:grpSp>
        <p:nvGrpSpPr>
          <p:cNvPr id="798" name="成组"/>
          <p:cNvGrpSpPr/>
          <p:nvPr/>
        </p:nvGrpSpPr>
        <p:grpSpPr>
          <a:xfrm>
            <a:off x="1120098" y="6163683"/>
            <a:ext cx="11173484" cy="2715801"/>
            <a:chOff x="0" y="0"/>
            <a:chExt cx="11173484" cy="2715799"/>
          </a:xfrm>
        </p:grpSpPr>
        <p:grpSp>
          <p:nvGrpSpPr>
            <p:cNvPr id="731" name="成组"/>
            <p:cNvGrpSpPr/>
            <p:nvPr/>
          </p:nvGrpSpPr>
          <p:grpSpPr>
            <a:xfrm>
              <a:off x="1404067" y="1016096"/>
              <a:ext cx="352520" cy="893317"/>
              <a:chOff x="0" y="0"/>
              <a:chExt cx="352519" cy="893315"/>
            </a:xfrm>
          </p:grpSpPr>
          <p:sp>
            <p:nvSpPr>
              <p:cNvPr id="729" name="矩形"/>
              <p:cNvSpPr/>
              <p:nvPr/>
            </p:nvSpPr>
            <p:spPr>
              <a:xfrm>
                <a:off x="0" y="0"/>
                <a:ext cx="352520" cy="893316"/>
              </a:xfrm>
              <a:prstGeom prst="rect">
                <a:avLst/>
              </a:prstGeom>
              <a:solidFill>
                <a:srgbClr val="FF66CC"/>
              </a:solidFill>
              <a:ln w="28575" cap="flat">
                <a:solidFill>
                  <a:srgbClr val="00CC00"/>
                </a:solidFill>
                <a:prstDash val="solid"/>
                <a:round/>
              </a:ln>
              <a:effectLst/>
            </p:spPr>
            <p:txBody>
              <a:bodyPr wrap="square" lIns="45719" tIns="45719" rIns="45719" bIns="45719" numCol="1" anchor="ctr">
                <a:noAutofit/>
              </a:bodyPr>
              <a:lstStyle/>
              <a:p>
                <a:pPr defTabSz="914400">
                  <a:defRPr sz="1000">
                    <a:latin typeface="Tahoma"/>
                    <a:ea typeface="Tahoma"/>
                    <a:cs typeface="Tahoma"/>
                    <a:sym typeface="Tahoma"/>
                  </a:defRPr>
                </a:pPr>
                <a:endParaRPr/>
              </a:p>
            </p:txBody>
          </p:sp>
          <p:sp>
            <p:nvSpPr>
              <p:cNvPr id="730" name="传…"/>
              <p:cNvSpPr txBox="1"/>
              <p:nvPr/>
            </p:nvSpPr>
            <p:spPr>
              <a:xfrm>
                <a:off x="6972" y="52477"/>
                <a:ext cx="338575" cy="7883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defTabSz="914400">
                  <a:defRPr sz="1000">
                    <a:latin typeface="Tahoma"/>
                    <a:ea typeface="Tahoma"/>
                    <a:cs typeface="Tahoma"/>
                    <a:sym typeface="Tahoma"/>
                  </a:defRPr>
                </a:pPr>
                <a:r>
                  <a:rPr b="0">
                    <a:latin typeface="宋体"/>
                    <a:ea typeface="宋体"/>
                    <a:cs typeface="宋体"/>
                    <a:sym typeface="宋体"/>
                  </a:rPr>
                  <a:t>传</a:t>
                </a:r>
              </a:p>
              <a:p>
                <a:pPr defTabSz="914400">
                  <a:defRPr sz="1000">
                    <a:latin typeface="Tahoma"/>
                    <a:ea typeface="Tahoma"/>
                    <a:cs typeface="Tahoma"/>
                    <a:sym typeface="Tahoma"/>
                  </a:defRPr>
                </a:pPr>
                <a:r>
                  <a:rPr b="0">
                    <a:latin typeface="宋体"/>
                    <a:ea typeface="宋体"/>
                    <a:cs typeface="宋体"/>
                    <a:sym typeface="宋体"/>
                  </a:rPr>
                  <a:t>感</a:t>
                </a:r>
              </a:p>
              <a:p>
                <a:pPr defTabSz="914400">
                  <a:defRPr sz="1000">
                    <a:latin typeface="Tahoma"/>
                    <a:ea typeface="Tahoma"/>
                    <a:cs typeface="Tahoma"/>
                    <a:sym typeface="Tahoma"/>
                  </a:defRPr>
                </a:pPr>
                <a:r>
                  <a:rPr b="0">
                    <a:latin typeface="宋体"/>
                    <a:ea typeface="宋体"/>
                    <a:cs typeface="宋体"/>
                    <a:sym typeface="宋体"/>
                  </a:rPr>
                  <a:t>器</a:t>
                </a:r>
              </a:p>
            </p:txBody>
          </p:sp>
        </p:grpSp>
        <p:grpSp>
          <p:nvGrpSpPr>
            <p:cNvPr id="734" name="成组"/>
            <p:cNvGrpSpPr/>
            <p:nvPr/>
          </p:nvGrpSpPr>
          <p:grpSpPr>
            <a:xfrm>
              <a:off x="2926309" y="1016096"/>
              <a:ext cx="817204" cy="779148"/>
              <a:chOff x="0" y="0"/>
              <a:chExt cx="817203" cy="779147"/>
            </a:xfrm>
          </p:grpSpPr>
          <p:sp>
            <p:nvSpPr>
              <p:cNvPr id="732" name="矩形"/>
              <p:cNvSpPr/>
              <p:nvPr/>
            </p:nvSpPr>
            <p:spPr>
              <a:xfrm>
                <a:off x="0" y="0"/>
                <a:ext cx="817204" cy="779148"/>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defTabSz="914400">
                  <a:defRPr sz="1800">
                    <a:latin typeface="Tahoma"/>
                    <a:ea typeface="Tahoma"/>
                    <a:cs typeface="Tahoma"/>
                    <a:sym typeface="Tahoma"/>
                  </a:defRPr>
                </a:pPr>
                <a:endParaRPr/>
              </a:p>
            </p:txBody>
          </p:sp>
          <p:sp>
            <p:nvSpPr>
              <p:cNvPr id="733" name="滤波"/>
              <p:cNvSpPr txBox="1"/>
              <p:nvPr/>
            </p:nvSpPr>
            <p:spPr>
              <a:xfrm>
                <a:off x="54480" y="131593"/>
                <a:ext cx="708244" cy="5159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914400">
                  <a:defRPr sz="18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滤波</a:t>
                </a:r>
              </a:p>
            </p:txBody>
          </p:sp>
        </p:grpSp>
        <p:grpSp>
          <p:nvGrpSpPr>
            <p:cNvPr id="737" name="成组"/>
            <p:cNvGrpSpPr/>
            <p:nvPr/>
          </p:nvGrpSpPr>
          <p:grpSpPr>
            <a:xfrm>
              <a:off x="4448550" y="1033521"/>
              <a:ext cx="821211" cy="820410"/>
              <a:chOff x="0" y="0"/>
              <a:chExt cx="821209" cy="820408"/>
            </a:xfrm>
          </p:grpSpPr>
          <p:sp>
            <p:nvSpPr>
              <p:cNvPr id="735" name="矩形"/>
              <p:cNvSpPr/>
              <p:nvPr/>
            </p:nvSpPr>
            <p:spPr>
              <a:xfrm>
                <a:off x="0" y="18627"/>
                <a:ext cx="821210" cy="783154"/>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defTabSz="914400">
                  <a:defRPr sz="1600">
                    <a:latin typeface="Tahoma"/>
                    <a:ea typeface="Tahoma"/>
                    <a:cs typeface="Tahoma"/>
                    <a:sym typeface="Tahoma"/>
                  </a:defRPr>
                </a:pPr>
                <a:endParaRPr/>
              </a:p>
            </p:txBody>
          </p:sp>
          <p:sp>
            <p:nvSpPr>
              <p:cNvPr id="736" name="放大…"/>
              <p:cNvSpPr txBox="1"/>
              <p:nvPr/>
            </p:nvSpPr>
            <p:spPr>
              <a:xfrm>
                <a:off x="50975" y="0"/>
                <a:ext cx="719260" cy="8204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defTabSz="914400">
                  <a:defRPr sz="1600">
                    <a:latin typeface="Tahoma"/>
                    <a:ea typeface="Tahoma"/>
                    <a:cs typeface="Tahoma"/>
                    <a:sym typeface="Tahoma"/>
                  </a:defRPr>
                </a:pPr>
                <a:r>
                  <a:rPr b="0">
                    <a:latin typeface="宋体"/>
                    <a:ea typeface="宋体"/>
                    <a:cs typeface="宋体"/>
                    <a:sym typeface="宋体"/>
                  </a:rPr>
                  <a:t>放大</a:t>
                </a:r>
              </a:p>
              <a:p>
                <a:pPr defTabSz="914400">
                  <a:defRPr sz="1600">
                    <a:latin typeface="Tahoma"/>
                    <a:ea typeface="Tahoma"/>
                    <a:cs typeface="Tahoma"/>
                    <a:sym typeface="Tahoma"/>
                  </a:defRPr>
                </a:pPr>
                <a:r>
                  <a:rPr b="0">
                    <a:latin typeface="宋体"/>
                    <a:ea typeface="宋体"/>
                    <a:cs typeface="宋体"/>
                    <a:sym typeface="宋体"/>
                  </a:rPr>
                  <a:t>检波</a:t>
                </a:r>
              </a:p>
            </p:txBody>
          </p:sp>
        </p:grpSp>
        <p:grpSp>
          <p:nvGrpSpPr>
            <p:cNvPr id="740" name="成组"/>
            <p:cNvGrpSpPr/>
            <p:nvPr/>
          </p:nvGrpSpPr>
          <p:grpSpPr>
            <a:xfrm>
              <a:off x="5972795" y="996467"/>
              <a:ext cx="821210" cy="820409"/>
              <a:chOff x="0" y="0"/>
              <a:chExt cx="821209" cy="820408"/>
            </a:xfrm>
          </p:grpSpPr>
          <p:sp>
            <p:nvSpPr>
              <p:cNvPr id="738" name="矩形"/>
              <p:cNvSpPr/>
              <p:nvPr/>
            </p:nvSpPr>
            <p:spPr>
              <a:xfrm>
                <a:off x="0" y="19628"/>
                <a:ext cx="821210" cy="781152"/>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defTabSz="914400">
                  <a:defRPr sz="1600">
                    <a:latin typeface="Tahoma"/>
                    <a:ea typeface="Tahoma"/>
                    <a:cs typeface="Tahoma"/>
                    <a:sym typeface="Tahoma"/>
                  </a:defRPr>
                </a:pPr>
                <a:endParaRPr/>
              </a:p>
            </p:txBody>
          </p:sp>
          <p:sp>
            <p:nvSpPr>
              <p:cNvPr id="739" name="告警…"/>
              <p:cNvSpPr txBox="1"/>
              <p:nvPr/>
            </p:nvSpPr>
            <p:spPr>
              <a:xfrm>
                <a:off x="50975" y="-1"/>
                <a:ext cx="719260" cy="8204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defTabSz="914400">
                  <a:defRPr sz="1600">
                    <a:latin typeface="Tahoma"/>
                    <a:ea typeface="Tahoma"/>
                    <a:cs typeface="Tahoma"/>
                    <a:sym typeface="Tahoma"/>
                  </a:defRPr>
                </a:pPr>
                <a:r>
                  <a:rPr b="0">
                    <a:latin typeface="宋体"/>
                    <a:ea typeface="宋体"/>
                    <a:cs typeface="宋体"/>
                    <a:sym typeface="宋体"/>
                  </a:rPr>
                  <a:t>告警</a:t>
                </a:r>
              </a:p>
              <a:p>
                <a:pPr defTabSz="914400">
                  <a:defRPr sz="1600">
                    <a:latin typeface="Tahoma"/>
                    <a:ea typeface="Tahoma"/>
                    <a:cs typeface="Tahoma"/>
                    <a:sym typeface="Tahoma"/>
                  </a:defRPr>
                </a:pPr>
                <a:r>
                  <a:rPr b="0">
                    <a:latin typeface="宋体"/>
                    <a:ea typeface="宋体"/>
                    <a:cs typeface="宋体"/>
                    <a:sym typeface="宋体"/>
                  </a:rPr>
                  <a:t>电路</a:t>
                </a:r>
              </a:p>
            </p:txBody>
          </p:sp>
        </p:grpSp>
        <p:grpSp>
          <p:nvGrpSpPr>
            <p:cNvPr id="743" name="成组"/>
            <p:cNvGrpSpPr/>
            <p:nvPr/>
          </p:nvGrpSpPr>
          <p:grpSpPr>
            <a:xfrm>
              <a:off x="7493034" y="1016096"/>
              <a:ext cx="819207" cy="779148"/>
              <a:chOff x="0" y="0"/>
              <a:chExt cx="819206" cy="779147"/>
            </a:xfrm>
          </p:grpSpPr>
          <p:sp>
            <p:nvSpPr>
              <p:cNvPr id="741" name="矩形"/>
              <p:cNvSpPr/>
              <p:nvPr/>
            </p:nvSpPr>
            <p:spPr>
              <a:xfrm>
                <a:off x="0" y="0"/>
                <a:ext cx="819207" cy="779148"/>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defTabSz="914400">
                  <a:defRPr sz="1600">
                    <a:latin typeface="Tahoma"/>
                    <a:ea typeface="Tahoma"/>
                    <a:cs typeface="Tahoma"/>
                    <a:sym typeface="Tahoma"/>
                  </a:defRPr>
                </a:pPr>
                <a:endParaRPr/>
              </a:p>
            </p:txBody>
          </p:sp>
          <p:sp>
            <p:nvSpPr>
              <p:cNvPr id="742" name="告警"/>
              <p:cNvSpPr txBox="1"/>
              <p:nvPr/>
            </p:nvSpPr>
            <p:spPr>
              <a:xfrm>
                <a:off x="87528" y="155629"/>
                <a:ext cx="644150" cy="467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914400">
                  <a:defRPr sz="16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告警</a:t>
                </a:r>
              </a:p>
            </p:txBody>
          </p:sp>
        </p:grpSp>
        <p:grpSp>
          <p:nvGrpSpPr>
            <p:cNvPr id="746" name="成组"/>
            <p:cNvGrpSpPr/>
            <p:nvPr/>
          </p:nvGrpSpPr>
          <p:grpSpPr>
            <a:xfrm>
              <a:off x="5035415" y="0"/>
              <a:ext cx="1287897" cy="467890"/>
              <a:chOff x="0" y="0"/>
              <a:chExt cx="1287896" cy="467889"/>
            </a:xfrm>
          </p:grpSpPr>
          <p:sp>
            <p:nvSpPr>
              <p:cNvPr id="744" name="矩形"/>
              <p:cNvSpPr/>
              <p:nvPr/>
            </p:nvSpPr>
            <p:spPr>
              <a:xfrm>
                <a:off x="0" y="10615"/>
                <a:ext cx="1287897" cy="446659"/>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defTabSz="914400">
                  <a:defRPr sz="1600">
                    <a:latin typeface="Tahoma"/>
                    <a:ea typeface="Tahoma"/>
                    <a:cs typeface="Tahoma"/>
                    <a:sym typeface="Tahoma"/>
                  </a:defRPr>
                </a:pPr>
                <a:endParaRPr/>
              </a:p>
            </p:txBody>
          </p:sp>
          <p:sp>
            <p:nvSpPr>
              <p:cNvPr id="745" name="显示器"/>
              <p:cNvSpPr txBox="1"/>
              <p:nvPr/>
            </p:nvSpPr>
            <p:spPr>
              <a:xfrm>
                <a:off x="193685" y="0"/>
                <a:ext cx="900527" cy="467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914400">
                  <a:defRPr sz="16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显示器</a:t>
                </a:r>
              </a:p>
            </p:txBody>
          </p:sp>
        </p:grpSp>
        <p:sp>
          <p:nvSpPr>
            <p:cNvPr id="747" name="线条"/>
            <p:cNvSpPr/>
            <p:nvPr/>
          </p:nvSpPr>
          <p:spPr>
            <a:xfrm>
              <a:off x="1756586" y="1350589"/>
              <a:ext cx="1169724" cy="1"/>
            </a:xfrm>
            <a:prstGeom prst="line">
              <a:avLst/>
            </a:prstGeom>
            <a:noFill/>
            <a:ln w="9525" cap="flat">
              <a:solidFill>
                <a:srgbClr val="0000C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48" name="线条"/>
            <p:cNvSpPr/>
            <p:nvPr/>
          </p:nvSpPr>
          <p:spPr>
            <a:xfrm>
              <a:off x="3747518" y="1350589"/>
              <a:ext cx="701033" cy="1"/>
            </a:xfrm>
            <a:prstGeom prst="line">
              <a:avLst/>
            </a:prstGeom>
            <a:noFill/>
            <a:ln w="9525" cap="flat">
              <a:solidFill>
                <a:srgbClr val="0000C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49" name="线条"/>
            <p:cNvSpPr/>
            <p:nvPr/>
          </p:nvSpPr>
          <p:spPr>
            <a:xfrm>
              <a:off x="5269760" y="1350589"/>
              <a:ext cx="703036" cy="1"/>
            </a:xfrm>
            <a:prstGeom prst="line">
              <a:avLst/>
            </a:prstGeom>
            <a:noFill/>
            <a:ln w="9525" cap="flat">
              <a:solidFill>
                <a:srgbClr val="0000C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0" name="线条"/>
            <p:cNvSpPr/>
            <p:nvPr/>
          </p:nvSpPr>
          <p:spPr>
            <a:xfrm>
              <a:off x="6792001" y="1350589"/>
              <a:ext cx="701034" cy="1"/>
            </a:xfrm>
            <a:prstGeom prst="line">
              <a:avLst/>
            </a:prstGeom>
            <a:noFill/>
            <a:ln w="9525" cap="flat">
              <a:solidFill>
                <a:srgbClr val="0000C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1" name="线条"/>
            <p:cNvSpPr/>
            <p:nvPr/>
          </p:nvSpPr>
          <p:spPr>
            <a:xfrm flipV="1">
              <a:off x="5622279" y="457273"/>
              <a:ext cx="1" cy="893317"/>
            </a:xfrm>
            <a:prstGeom prst="line">
              <a:avLst/>
            </a:prstGeom>
            <a:noFill/>
            <a:ln w="9525" cap="flat">
              <a:solidFill>
                <a:srgbClr val="0000CC"/>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764" name="成组"/>
            <p:cNvGrpSpPr/>
            <p:nvPr/>
          </p:nvGrpSpPr>
          <p:grpSpPr>
            <a:xfrm>
              <a:off x="819206" y="1909411"/>
              <a:ext cx="1522243" cy="220326"/>
              <a:chOff x="0" y="0"/>
              <a:chExt cx="1522241" cy="220324"/>
            </a:xfrm>
          </p:grpSpPr>
          <p:sp>
            <p:nvSpPr>
              <p:cNvPr id="752" name="线条"/>
              <p:cNvSpPr/>
              <p:nvPr/>
            </p:nvSpPr>
            <p:spPr>
              <a:xfrm>
                <a:off x="116103" y="0"/>
                <a:ext cx="1406139" cy="1"/>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3" name="线条"/>
              <p:cNvSpPr/>
              <p:nvPr/>
            </p:nvSpPr>
            <p:spPr>
              <a:xfrm flipH="1">
                <a:off x="1171352" y="-1"/>
                <a:ext cx="350890"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4" name="线条"/>
              <p:cNvSpPr/>
              <p:nvPr/>
            </p:nvSpPr>
            <p:spPr>
              <a:xfrm flipH="1">
                <a:off x="1052668"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5" name="线条"/>
              <p:cNvSpPr/>
              <p:nvPr/>
            </p:nvSpPr>
            <p:spPr>
              <a:xfrm flipH="1">
                <a:off x="936565"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6" name="线条"/>
              <p:cNvSpPr/>
              <p:nvPr/>
            </p:nvSpPr>
            <p:spPr>
              <a:xfrm flipH="1">
                <a:off x="817882"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7" name="线条"/>
              <p:cNvSpPr/>
              <p:nvPr/>
            </p:nvSpPr>
            <p:spPr>
              <a:xfrm flipH="1">
                <a:off x="701779" y="-1"/>
                <a:ext cx="350890"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8" name="线条"/>
              <p:cNvSpPr/>
              <p:nvPr/>
            </p:nvSpPr>
            <p:spPr>
              <a:xfrm flipH="1">
                <a:off x="585676" y="-1"/>
                <a:ext cx="350890"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59" name="线条"/>
              <p:cNvSpPr/>
              <p:nvPr/>
            </p:nvSpPr>
            <p:spPr>
              <a:xfrm flipH="1">
                <a:off x="466992"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0" name="线条"/>
              <p:cNvSpPr/>
              <p:nvPr/>
            </p:nvSpPr>
            <p:spPr>
              <a:xfrm flipH="1">
                <a:off x="350889"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1" name="线条"/>
              <p:cNvSpPr/>
              <p:nvPr/>
            </p:nvSpPr>
            <p:spPr>
              <a:xfrm flipH="1">
                <a:off x="234786"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2" name="线条"/>
              <p:cNvSpPr/>
              <p:nvPr/>
            </p:nvSpPr>
            <p:spPr>
              <a:xfrm flipH="1">
                <a:off x="116103" y="-1"/>
                <a:ext cx="350890"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3" name="线条"/>
              <p:cNvSpPr/>
              <p:nvPr/>
            </p:nvSpPr>
            <p:spPr>
              <a:xfrm flipH="1">
                <a:off x="-1" y="-1"/>
                <a:ext cx="350891" cy="220326"/>
              </a:xfrm>
              <a:prstGeom prst="line">
                <a:avLst/>
              </a:prstGeom>
              <a:noFill/>
              <a:ln w="9525" cap="flat">
                <a:solidFill>
                  <a:srgbClr val="00CC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765" name="线条"/>
            <p:cNvSpPr/>
            <p:nvPr/>
          </p:nvSpPr>
          <p:spPr>
            <a:xfrm flipH="1">
              <a:off x="703035" y="1126258"/>
              <a:ext cx="1" cy="1337972"/>
            </a:xfrm>
            <a:prstGeom prst="line">
              <a:avLst/>
            </a:prstGeom>
            <a:noFill/>
            <a:ln w="9525" cap="flat">
              <a:solidFill>
                <a:srgbClr val="0000CC"/>
              </a:solidFill>
              <a:prstDash val="solid"/>
              <a:round/>
              <a:headEnd type="triangle" w="med" len="me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66" name="υ"/>
            <p:cNvSpPr txBox="1"/>
            <p:nvPr/>
          </p:nvSpPr>
          <p:spPr>
            <a:xfrm>
              <a:off x="0" y="1330559"/>
              <a:ext cx="314476" cy="467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a:solidFill>
                    <a:srgbClr val="CCECFF"/>
                  </a:solidFill>
                  <a:latin typeface="Tahoma"/>
                  <a:ea typeface="Tahoma"/>
                  <a:cs typeface="Tahoma"/>
                  <a:sym typeface="Tahoma"/>
                </a:defRPr>
              </a:lvl1pPr>
            </a:lstStyle>
            <a:p>
              <a:r>
                <a:t>υ</a:t>
              </a:r>
            </a:p>
          </p:txBody>
        </p:sp>
        <p:sp>
          <p:nvSpPr>
            <p:cNvPr id="767" name="机械振动监视系统原理框图"/>
            <p:cNvSpPr txBox="1"/>
            <p:nvPr/>
          </p:nvSpPr>
          <p:spPr>
            <a:xfrm>
              <a:off x="3314881" y="2199839"/>
              <a:ext cx="4452558" cy="5159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defRPr sz="1800" b="0">
                  <a:solidFill>
                    <a:srgbClr val="6600FF"/>
                  </a:solidFill>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机械振动监视系统原理框图</a:t>
              </a:r>
            </a:p>
          </p:txBody>
        </p:sp>
        <p:grpSp>
          <p:nvGrpSpPr>
            <p:cNvPr id="797" name="成组"/>
            <p:cNvGrpSpPr/>
            <p:nvPr/>
          </p:nvGrpSpPr>
          <p:grpSpPr>
            <a:xfrm>
              <a:off x="8524300" y="384616"/>
              <a:ext cx="2649185" cy="1807212"/>
              <a:chOff x="0" y="0"/>
              <a:chExt cx="2649184" cy="1807211"/>
            </a:xfrm>
          </p:grpSpPr>
          <p:sp>
            <p:nvSpPr>
              <p:cNvPr id="768" name="线条"/>
              <p:cNvSpPr/>
              <p:nvPr/>
            </p:nvSpPr>
            <p:spPr>
              <a:xfrm>
                <a:off x="369522" y="1079844"/>
                <a:ext cx="2279663" cy="1"/>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796" name="成组"/>
              <p:cNvGrpSpPr/>
              <p:nvPr/>
            </p:nvGrpSpPr>
            <p:grpSpPr>
              <a:xfrm>
                <a:off x="-1" y="0"/>
                <a:ext cx="2497131" cy="1807212"/>
                <a:chOff x="0" y="0"/>
                <a:chExt cx="2497129" cy="1807211"/>
              </a:xfrm>
            </p:grpSpPr>
            <p:grpSp>
              <p:nvGrpSpPr>
                <p:cNvPr id="773" name="成组"/>
                <p:cNvGrpSpPr/>
                <p:nvPr/>
              </p:nvGrpSpPr>
              <p:grpSpPr>
                <a:xfrm>
                  <a:off x="1127344" y="955814"/>
                  <a:ext cx="747499" cy="272505"/>
                  <a:chOff x="0" y="0"/>
                  <a:chExt cx="747497" cy="272504"/>
                </a:xfrm>
              </p:grpSpPr>
              <p:sp>
                <p:nvSpPr>
                  <p:cNvPr id="769" name="线条"/>
                  <p:cNvSpPr/>
                  <p:nvPr/>
                </p:nvSpPr>
                <p:spPr>
                  <a:xfrm>
                    <a:off x="124582" y="0"/>
                    <a:ext cx="207640"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0" name="线条"/>
                  <p:cNvSpPr/>
                  <p:nvPr/>
                </p:nvSpPr>
                <p:spPr>
                  <a:xfrm>
                    <a:off x="539859" y="0"/>
                    <a:ext cx="207639"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1" name="线条"/>
                  <p:cNvSpPr/>
                  <p:nvPr/>
                </p:nvSpPr>
                <p:spPr>
                  <a:xfrm rot="10800000">
                    <a:off x="332221" y="133479"/>
                    <a:ext cx="207639"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2" name="线条"/>
                  <p:cNvSpPr/>
                  <p:nvPr/>
                </p:nvSpPr>
                <p:spPr>
                  <a:xfrm>
                    <a:off x="0" y="133479"/>
                    <a:ext cx="124583" cy="139026"/>
                  </a:xfrm>
                  <a:custGeom>
                    <a:avLst/>
                    <a:gdLst/>
                    <a:ahLst/>
                    <a:cxnLst>
                      <a:cxn ang="0">
                        <a:pos x="wd2" y="hd2"/>
                      </a:cxn>
                      <a:cxn ang="5400000">
                        <a:pos x="wd2" y="hd2"/>
                      </a:cxn>
                      <a:cxn ang="10800000">
                        <a:pos x="wd2" y="hd2"/>
                      </a:cxn>
                      <a:cxn ang="16200000">
                        <a:pos x="wd2" y="hd2"/>
                      </a:cxn>
                    </a:cxnLst>
                    <a:rect l="0" t="0" r="r" b="b"/>
                    <a:pathLst>
                      <a:path w="21600" h="19702" extrusionOk="0">
                        <a:moveTo>
                          <a:pt x="21600" y="0"/>
                        </a:moveTo>
                        <a:cubicBezTo>
                          <a:pt x="16200" y="8100"/>
                          <a:pt x="10800" y="16200"/>
                          <a:pt x="7200" y="18900"/>
                        </a:cubicBezTo>
                        <a:cubicBezTo>
                          <a:pt x="3600" y="21600"/>
                          <a:pt x="1200" y="16650"/>
                          <a:pt x="0" y="162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grpSp>
              <p:nvGrpSpPr>
                <p:cNvPr id="795" name="成组"/>
                <p:cNvGrpSpPr/>
                <p:nvPr/>
              </p:nvGrpSpPr>
              <p:grpSpPr>
                <a:xfrm>
                  <a:off x="-1" y="0"/>
                  <a:ext cx="2497131" cy="1807212"/>
                  <a:chOff x="0" y="0"/>
                  <a:chExt cx="2497129" cy="1807211"/>
                </a:xfrm>
              </p:grpSpPr>
              <p:sp>
                <p:nvSpPr>
                  <p:cNvPr id="774" name="线条"/>
                  <p:cNvSpPr/>
                  <p:nvPr/>
                </p:nvSpPr>
                <p:spPr>
                  <a:xfrm flipV="1">
                    <a:off x="373651" y="171688"/>
                    <a:ext cx="1" cy="1635524"/>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775" name="线条"/>
                  <p:cNvSpPr/>
                  <p:nvPr/>
                </p:nvSpPr>
                <p:spPr>
                  <a:xfrm>
                    <a:off x="373651" y="442873"/>
                    <a:ext cx="495580" cy="6369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6" name="线条"/>
                  <p:cNvSpPr/>
                  <p:nvPr/>
                </p:nvSpPr>
                <p:spPr>
                  <a:xfrm>
                    <a:off x="1364809" y="442873"/>
                    <a:ext cx="495580" cy="6369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7" name="线条"/>
                  <p:cNvSpPr/>
                  <p:nvPr/>
                </p:nvSpPr>
                <p:spPr>
                  <a:xfrm rot="10800000">
                    <a:off x="869230" y="1079844"/>
                    <a:ext cx="495580" cy="6369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CC33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nvGrpSpPr>
                  <p:cNvPr id="782" name="成组"/>
                  <p:cNvGrpSpPr/>
                  <p:nvPr/>
                </p:nvGrpSpPr>
                <p:grpSpPr>
                  <a:xfrm>
                    <a:off x="1282212" y="758205"/>
                    <a:ext cx="747499" cy="573062"/>
                    <a:chOff x="0" y="0"/>
                    <a:chExt cx="747497" cy="573060"/>
                  </a:xfrm>
                </p:grpSpPr>
                <p:sp>
                  <p:nvSpPr>
                    <p:cNvPr id="778" name="线条"/>
                    <p:cNvSpPr/>
                    <p:nvPr/>
                  </p:nvSpPr>
                  <p:spPr>
                    <a:xfrm>
                      <a:off x="124582" y="0"/>
                      <a:ext cx="207640"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79" name="线条"/>
                    <p:cNvSpPr/>
                    <p:nvPr/>
                  </p:nvSpPr>
                  <p:spPr>
                    <a:xfrm>
                      <a:off x="539859" y="0"/>
                      <a:ext cx="207639"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80" name="线条"/>
                    <p:cNvSpPr/>
                    <p:nvPr/>
                  </p:nvSpPr>
                  <p:spPr>
                    <a:xfrm rot="10800000">
                      <a:off x="332221" y="280699"/>
                      <a:ext cx="207639"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81" name="线条"/>
                    <p:cNvSpPr/>
                    <p:nvPr/>
                  </p:nvSpPr>
                  <p:spPr>
                    <a:xfrm>
                      <a:off x="0" y="280699"/>
                      <a:ext cx="124583" cy="292362"/>
                    </a:xfrm>
                    <a:custGeom>
                      <a:avLst/>
                      <a:gdLst/>
                      <a:ahLst/>
                      <a:cxnLst>
                        <a:cxn ang="0">
                          <a:pos x="wd2" y="hd2"/>
                        </a:cxn>
                        <a:cxn ang="5400000">
                          <a:pos x="wd2" y="hd2"/>
                        </a:cxn>
                        <a:cxn ang="10800000">
                          <a:pos x="wd2" y="hd2"/>
                        </a:cxn>
                        <a:cxn ang="16200000">
                          <a:pos x="wd2" y="hd2"/>
                        </a:cxn>
                      </a:cxnLst>
                      <a:rect l="0" t="0" r="r" b="b"/>
                      <a:pathLst>
                        <a:path w="21600" h="19702" extrusionOk="0">
                          <a:moveTo>
                            <a:pt x="21600" y="0"/>
                          </a:moveTo>
                          <a:cubicBezTo>
                            <a:pt x="16200" y="8100"/>
                            <a:pt x="10800" y="16200"/>
                            <a:pt x="7200" y="18900"/>
                          </a:cubicBezTo>
                          <a:cubicBezTo>
                            <a:pt x="3600" y="21600"/>
                            <a:pt x="1200" y="16650"/>
                            <a:pt x="0" y="162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sp>
                <p:nvSpPr>
                  <p:cNvPr id="783" name="u"/>
                  <p:cNvSpPr txBox="1"/>
                  <p:nvPr/>
                </p:nvSpPr>
                <p:spPr>
                  <a:xfrm>
                    <a:off x="0" y="0"/>
                    <a:ext cx="307575" cy="467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1800">
                        <a:solidFill>
                          <a:schemeClr val="accent5">
                            <a:lumOff val="-29866"/>
                          </a:schemeClr>
                        </a:solidFill>
                        <a:latin typeface="楷体_GB2312"/>
                        <a:ea typeface="楷体_GB2312"/>
                        <a:cs typeface="楷体_GB2312"/>
                        <a:sym typeface="楷体_GB2312"/>
                      </a:defRPr>
                    </a:lvl1pPr>
                  </a:lstStyle>
                  <a:p>
                    <a:r>
                      <a:t>u</a:t>
                    </a:r>
                  </a:p>
                </p:txBody>
              </p:sp>
              <p:sp>
                <p:nvSpPr>
                  <p:cNvPr id="784" name="ωt"/>
                  <p:cNvSpPr txBox="1"/>
                  <p:nvPr/>
                </p:nvSpPr>
                <p:spPr>
                  <a:xfrm>
                    <a:off x="2033840" y="1107173"/>
                    <a:ext cx="463290" cy="499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2000" b="0">
                        <a:solidFill>
                          <a:schemeClr val="accent5">
                            <a:hueOff val="-82419"/>
                            <a:satOff val="-9513"/>
                            <a:lumOff val="-16343"/>
                          </a:schemeClr>
                        </a:solidFill>
                        <a:latin typeface="华文中宋"/>
                        <a:ea typeface="华文中宋"/>
                        <a:cs typeface="华文中宋"/>
                        <a:sym typeface="华文中宋"/>
                      </a:defRPr>
                    </a:lvl1pPr>
                  </a:lstStyle>
                  <a:p>
                    <a:r>
                      <a:t>ωt</a:t>
                    </a:r>
                  </a:p>
                </p:txBody>
              </p:sp>
              <p:grpSp>
                <p:nvGrpSpPr>
                  <p:cNvPr id="789" name="成组"/>
                  <p:cNvGrpSpPr/>
                  <p:nvPr/>
                </p:nvGrpSpPr>
                <p:grpSpPr>
                  <a:xfrm>
                    <a:off x="439729" y="758205"/>
                    <a:ext cx="747498" cy="573062"/>
                    <a:chOff x="0" y="0"/>
                    <a:chExt cx="747497" cy="573060"/>
                  </a:xfrm>
                </p:grpSpPr>
                <p:sp>
                  <p:nvSpPr>
                    <p:cNvPr id="785" name="线条"/>
                    <p:cNvSpPr/>
                    <p:nvPr/>
                  </p:nvSpPr>
                  <p:spPr>
                    <a:xfrm>
                      <a:off x="124582" y="0"/>
                      <a:ext cx="207640"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86" name="线条"/>
                    <p:cNvSpPr/>
                    <p:nvPr/>
                  </p:nvSpPr>
                  <p:spPr>
                    <a:xfrm>
                      <a:off x="539859" y="0"/>
                      <a:ext cx="207639"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87" name="线条"/>
                    <p:cNvSpPr/>
                    <p:nvPr/>
                  </p:nvSpPr>
                  <p:spPr>
                    <a:xfrm rot="10800000">
                      <a:off x="332221" y="280699"/>
                      <a:ext cx="207639" cy="280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88" name="线条"/>
                    <p:cNvSpPr/>
                    <p:nvPr/>
                  </p:nvSpPr>
                  <p:spPr>
                    <a:xfrm>
                      <a:off x="0" y="280699"/>
                      <a:ext cx="124583" cy="292362"/>
                    </a:xfrm>
                    <a:custGeom>
                      <a:avLst/>
                      <a:gdLst/>
                      <a:ahLst/>
                      <a:cxnLst>
                        <a:cxn ang="0">
                          <a:pos x="wd2" y="hd2"/>
                        </a:cxn>
                        <a:cxn ang="5400000">
                          <a:pos x="wd2" y="hd2"/>
                        </a:cxn>
                        <a:cxn ang="10800000">
                          <a:pos x="wd2" y="hd2"/>
                        </a:cxn>
                        <a:cxn ang="16200000">
                          <a:pos x="wd2" y="hd2"/>
                        </a:cxn>
                      </a:cxnLst>
                      <a:rect l="0" t="0" r="r" b="b"/>
                      <a:pathLst>
                        <a:path w="21600" h="19702" extrusionOk="0">
                          <a:moveTo>
                            <a:pt x="21600" y="0"/>
                          </a:moveTo>
                          <a:cubicBezTo>
                            <a:pt x="16200" y="8100"/>
                            <a:pt x="10800" y="16200"/>
                            <a:pt x="7200" y="18900"/>
                          </a:cubicBezTo>
                          <a:cubicBezTo>
                            <a:pt x="3600" y="21600"/>
                            <a:pt x="1200" y="16650"/>
                            <a:pt x="0" y="16200"/>
                          </a:cubicBezTo>
                        </a:path>
                      </a:pathLst>
                    </a:custGeom>
                    <a:noFill/>
                    <a:ln w="28575" cap="flat">
                      <a:solidFill>
                        <a:srgbClr val="33CC33"/>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grpSp>
                <p:nvGrpSpPr>
                  <p:cNvPr id="794" name="成组"/>
                  <p:cNvGrpSpPr/>
                  <p:nvPr/>
                </p:nvGrpSpPr>
                <p:grpSpPr>
                  <a:xfrm>
                    <a:off x="346808" y="943200"/>
                    <a:ext cx="747498" cy="272506"/>
                    <a:chOff x="0" y="0"/>
                    <a:chExt cx="747497" cy="272504"/>
                  </a:xfrm>
                </p:grpSpPr>
                <p:sp>
                  <p:nvSpPr>
                    <p:cNvPr id="790" name="线条"/>
                    <p:cNvSpPr/>
                    <p:nvPr/>
                  </p:nvSpPr>
                  <p:spPr>
                    <a:xfrm>
                      <a:off x="124582" y="0"/>
                      <a:ext cx="207640"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91" name="线条"/>
                    <p:cNvSpPr/>
                    <p:nvPr/>
                  </p:nvSpPr>
                  <p:spPr>
                    <a:xfrm>
                      <a:off x="539859" y="0"/>
                      <a:ext cx="207639"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92" name="线条"/>
                    <p:cNvSpPr/>
                    <p:nvPr/>
                  </p:nvSpPr>
                  <p:spPr>
                    <a:xfrm rot="10800000">
                      <a:off x="332221" y="133479"/>
                      <a:ext cx="207639" cy="1334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0" y="10800"/>
                            <a:pt x="9360" y="0"/>
                            <a:pt x="12960" y="0"/>
                          </a:cubicBezTo>
                          <a:cubicBezTo>
                            <a:pt x="16560" y="0"/>
                            <a:pt x="20160" y="18000"/>
                            <a:pt x="21600" y="216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sp>
                  <p:nvSpPr>
                    <p:cNvPr id="793" name="线条"/>
                    <p:cNvSpPr/>
                    <p:nvPr/>
                  </p:nvSpPr>
                  <p:spPr>
                    <a:xfrm>
                      <a:off x="0" y="133479"/>
                      <a:ext cx="124583" cy="139026"/>
                    </a:xfrm>
                    <a:custGeom>
                      <a:avLst/>
                      <a:gdLst/>
                      <a:ahLst/>
                      <a:cxnLst>
                        <a:cxn ang="0">
                          <a:pos x="wd2" y="hd2"/>
                        </a:cxn>
                        <a:cxn ang="5400000">
                          <a:pos x="wd2" y="hd2"/>
                        </a:cxn>
                        <a:cxn ang="10800000">
                          <a:pos x="wd2" y="hd2"/>
                        </a:cxn>
                        <a:cxn ang="16200000">
                          <a:pos x="wd2" y="hd2"/>
                        </a:cxn>
                      </a:cxnLst>
                      <a:rect l="0" t="0" r="r" b="b"/>
                      <a:pathLst>
                        <a:path w="21600" h="19702" extrusionOk="0">
                          <a:moveTo>
                            <a:pt x="21600" y="0"/>
                          </a:moveTo>
                          <a:cubicBezTo>
                            <a:pt x="16200" y="8100"/>
                            <a:pt x="10800" y="16200"/>
                            <a:pt x="7200" y="18900"/>
                          </a:cubicBezTo>
                          <a:cubicBezTo>
                            <a:pt x="3600" y="21600"/>
                            <a:pt x="1200" y="16650"/>
                            <a:pt x="0" y="16200"/>
                          </a:cubicBezTo>
                        </a:path>
                      </a:pathLst>
                    </a:custGeom>
                    <a:noFill/>
                    <a:ln w="28575" cap="flat">
                      <a:solidFill>
                        <a:srgbClr val="FFFF00"/>
                      </a:solidFill>
                      <a:prstDash val="solid"/>
                      <a:round/>
                    </a:ln>
                    <a:effectLst/>
                  </p:spPr>
                  <p:txBody>
                    <a:bodyPr wrap="square" lIns="45719" tIns="45719" rIns="45719" bIns="45719" numCol="1" anchor="t">
                      <a:noAutofit/>
                    </a:bodyPr>
                    <a:lstStyle/>
                    <a:p>
                      <a:pPr algn="l" defTabSz="914400">
                        <a:defRPr sz="2800" b="0">
                          <a:latin typeface="黑体"/>
                          <a:ea typeface="黑体"/>
                          <a:cs typeface="黑体"/>
                          <a:sym typeface="黑体"/>
                        </a:defRPr>
                      </a:pPr>
                      <a:endParaRPr/>
                    </a:p>
                  </p:txBody>
                </p:sp>
              </p:grpSp>
            </p:grpSp>
          </p:grpSp>
        </p:gr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常用传感器"/>
          <p:cNvSpPr>
            <a:spLocks noGrp="1"/>
          </p:cNvSpPr>
          <p:nvPr>
            <p:ph type="title"/>
          </p:nvPr>
        </p:nvSpPr>
        <p:spPr>
          <a:prstGeom prst="rect">
            <a:avLst/>
          </a:prstGeom>
        </p:spPr>
        <p:txBody>
          <a:bodyPr/>
          <a:lstStyle/>
          <a:p>
            <a:r>
              <a:t>常用传感器</a:t>
            </a:r>
          </a:p>
        </p:txBody>
      </p:sp>
      <p:sp>
        <p:nvSpPr>
          <p:cNvPr id="801" name="这种惯性式传感器，不需要静止的参考基准，直接安装在被测体上，工作时传感器不需要加电压;…"/>
          <p:cNvSpPr txBox="1"/>
          <p:nvPr/>
        </p:nvSpPr>
        <p:spPr>
          <a:xfrm>
            <a:off x="534441" y="6211148"/>
            <a:ext cx="12291815" cy="233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457200" algn="l" defTabSz="914400">
              <a:spcBef>
                <a:spcPts val="1600"/>
              </a:spcBef>
              <a:buClr>
                <a:schemeClr val="accent4">
                  <a:hueOff val="366961"/>
                  <a:satOff val="4172"/>
                  <a:lumOff val="11129"/>
                </a:schemeClr>
              </a:buClr>
              <a:buSzPct val="125000"/>
              <a:buFont typeface="Times New Roman"/>
              <a:buChar char="☻"/>
              <a:defRPr sz="2800" b="0">
                <a:latin typeface="楷体_GB2312"/>
                <a:ea typeface="楷体_GB2312"/>
                <a:cs typeface="楷体_GB2312"/>
                <a:sym typeface="楷体_GB2312"/>
              </a:defRPr>
            </a:pPr>
            <a:r>
              <a:t>这种惯性式传感器，不需要静止的参考基准，直接安装在被测体上，工作时传感器不需要加电压;</a:t>
            </a:r>
          </a:p>
          <a:p>
            <a:pPr marL="457200" indent="-457200" algn="l" defTabSz="914400">
              <a:spcBef>
                <a:spcPts val="1600"/>
              </a:spcBef>
              <a:buClr>
                <a:schemeClr val="accent4">
                  <a:hueOff val="366961"/>
                  <a:satOff val="4172"/>
                  <a:lumOff val="11129"/>
                </a:schemeClr>
              </a:buClr>
              <a:buSzPct val="125000"/>
              <a:buFont typeface="Times New Roman"/>
              <a:buChar char="☻"/>
              <a:defRPr sz="2800" b="0">
                <a:latin typeface="楷体_GB2312"/>
                <a:ea typeface="楷体_GB2312"/>
                <a:cs typeface="楷体_GB2312"/>
                <a:sym typeface="楷体_GB2312"/>
              </a:defRPr>
            </a:pPr>
            <a:r>
              <a:t>线圈随被测物体运动，直接将机械能转换为电能输出，是典型的发电型传感器。</a:t>
            </a:r>
          </a:p>
        </p:txBody>
      </p:sp>
      <p:grpSp>
        <p:nvGrpSpPr>
          <p:cNvPr id="808" name="成组"/>
          <p:cNvGrpSpPr/>
          <p:nvPr/>
        </p:nvGrpSpPr>
        <p:grpSpPr>
          <a:xfrm>
            <a:off x="2639635" y="1839323"/>
            <a:ext cx="8657884" cy="3615898"/>
            <a:chOff x="0" y="0"/>
            <a:chExt cx="8657882" cy="3615897"/>
          </a:xfrm>
        </p:grpSpPr>
        <p:sp>
          <p:nvSpPr>
            <p:cNvPr id="802" name="1—弹簧； 2—壳体;  3—阻尼环;  4—磁钢 ;  5—线圈; 6—芯轴；"/>
            <p:cNvSpPr txBox="1"/>
            <p:nvPr/>
          </p:nvSpPr>
          <p:spPr>
            <a:xfrm>
              <a:off x="32845" y="3095197"/>
              <a:ext cx="8625038"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914400">
                <a:defRPr b="0">
                  <a:latin typeface="Tahoma"/>
                  <a:ea typeface="Tahoma"/>
                  <a:cs typeface="Tahoma"/>
                  <a:sym typeface="Tahoma"/>
                </a:defRPr>
              </a:pPr>
              <a:r>
                <a:t>1—</a:t>
              </a:r>
              <a:r>
                <a:rPr>
                  <a:latin typeface="楷体_GB2312"/>
                  <a:ea typeface="楷体_GB2312"/>
                  <a:cs typeface="楷体_GB2312"/>
                  <a:sym typeface="楷体_GB2312"/>
                </a:rPr>
                <a:t>弹簧； </a:t>
              </a:r>
              <a:r>
                <a:t>2—</a:t>
              </a:r>
              <a:r>
                <a:rPr>
                  <a:latin typeface="楷体_GB2312"/>
                  <a:ea typeface="楷体_GB2312"/>
                  <a:cs typeface="楷体_GB2312"/>
                  <a:sym typeface="楷体_GB2312"/>
                </a:rPr>
                <a:t>壳体</a:t>
              </a:r>
              <a:r>
                <a:t>;  3—</a:t>
              </a:r>
              <a:r>
                <a:rPr>
                  <a:latin typeface="楷体_GB2312"/>
                  <a:ea typeface="楷体_GB2312"/>
                  <a:cs typeface="楷体_GB2312"/>
                  <a:sym typeface="楷体_GB2312"/>
                </a:rPr>
                <a:t>阻尼环</a:t>
              </a:r>
              <a:r>
                <a:t>;  4—</a:t>
              </a:r>
              <a:r>
                <a:rPr>
                  <a:latin typeface="楷体_GB2312"/>
                  <a:ea typeface="楷体_GB2312"/>
                  <a:cs typeface="楷体_GB2312"/>
                  <a:sym typeface="楷体_GB2312"/>
                </a:rPr>
                <a:t>磁钢</a:t>
              </a:r>
              <a:r>
                <a:t> ;  5—</a:t>
              </a:r>
              <a:r>
                <a:rPr>
                  <a:latin typeface="楷体_GB2312"/>
                  <a:ea typeface="楷体_GB2312"/>
                  <a:cs typeface="楷体_GB2312"/>
                  <a:sym typeface="楷体_GB2312"/>
                </a:rPr>
                <a:t>线圈</a:t>
              </a:r>
              <a:r>
                <a:t>; 6—</a:t>
              </a:r>
              <a:r>
                <a:rPr>
                  <a:latin typeface="楷体_GB2312"/>
                  <a:ea typeface="楷体_GB2312"/>
                  <a:cs typeface="楷体_GB2312"/>
                  <a:sym typeface="楷体_GB2312"/>
                </a:rPr>
                <a:t>芯轴；</a:t>
              </a:r>
            </a:p>
          </p:txBody>
        </p:sp>
        <p:grpSp>
          <p:nvGrpSpPr>
            <p:cNvPr id="807" name="成组"/>
            <p:cNvGrpSpPr/>
            <p:nvPr/>
          </p:nvGrpSpPr>
          <p:grpSpPr>
            <a:xfrm>
              <a:off x="0" y="-1"/>
              <a:ext cx="7264400" cy="3039493"/>
              <a:chOff x="0" y="0"/>
              <a:chExt cx="7264400" cy="3039491"/>
            </a:xfrm>
          </p:grpSpPr>
          <p:pic>
            <p:nvPicPr>
              <p:cNvPr id="803" name="18" descr="18"/>
              <p:cNvPicPr>
                <a:picLocks noChangeAspect="1"/>
              </p:cNvPicPr>
              <p:nvPr/>
            </p:nvPicPr>
            <p:blipFill>
              <a:blip r:embed="rId2">
                <a:extLst/>
              </a:blip>
              <a:stretch>
                <a:fillRect/>
              </a:stretch>
            </p:blipFill>
            <p:spPr>
              <a:xfrm>
                <a:off x="5362575" y="0"/>
                <a:ext cx="1901825" cy="2592388"/>
              </a:xfrm>
              <a:prstGeom prst="rect">
                <a:avLst/>
              </a:prstGeom>
              <a:ln w="12700" cap="flat">
                <a:noFill/>
                <a:miter lim="400000"/>
              </a:ln>
              <a:effectLst/>
            </p:spPr>
          </p:pic>
          <p:pic>
            <p:nvPicPr>
              <p:cNvPr id="804" name="image.png" descr="image.png"/>
              <p:cNvPicPr>
                <a:picLocks noChangeAspect="1"/>
              </p:cNvPicPr>
              <p:nvPr/>
            </p:nvPicPr>
            <p:blipFill>
              <a:blip r:embed="rId3">
                <a:extLst/>
              </a:blip>
              <a:stretch>
                <a:fillRect/>
              </a:stretch>
            </p:blipFill>
            <p:spPr>
              <a:xfrm>
                <a:off x="792162" y="593725"/>
                <a:ext cx="3168651" cy="1403350"/>
              </a:xfrm>
              <a:prstGeom prst="rect">
                <a:avLst/>
              </a:prstGeom>
              <a:ln w="12700" cap="flat">
                <a:noFill/>
                <a:miter lim="400000"/>
              </a:ln>
              <a:effectLst/>
            </p:spPr>
          </p:pic>
          <p:pic>
            <p:nvPicPr>
              <p:cNvPr id="805" name="image8" descr="image8"/>
              <p:cNvPicPr>
                <a:picLocks noChangeAspect="1"/>
              </p:cNvPicPr>
              <p:nvPr/>
            </p:nvPicPr>
            <p:blipFill>
              <a:blip r:embed="rId4">
                <a:extLst/>
              </a:blip>
              <a:stretch>
                <a:fillRect/>
              </a:stretch>
            </p:blipFill>
            <p:spPr>
              <a:xfrm>
                <a:off x="0" y="84137"/>
                <a:ext cx="4878388" cy="2422526"/>
              </a:xfrm>
              <a:prstGeom prst="rect">
                <a:avLst/>
              </a:prstGeom>
              <a:ln w="12700" cap="flat">
                <a:noFill/>
                <a:miter lim="400000"/>
              </a:ln>
              <a:effectLst/>
            </p:spPr>
          </p:pic>
          <p:sp>
            <p:nvSpPr>
              <p:cNvPr id="806" name="磁电式绝对速度计:"/>
              <p:cNvSpPr txBox="1"/>
              <p:nvPr/>
            </p:nvSpPr>
            <p:spPr>
              <a:xfrm>
                <a:off x="3073738" y="2569591"/>
                <a:ext cx="2619452" cy="469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914400">
                  <a:defRPr b="0">
                    <a:latin typeface="华文楷体"/>
                    <a:ea typeface="华文楷体"/>
                    <a:cs typeface="华文楷体"/>
                    <a:sym typeface="华文楷体"/>
                  </a:defRPr>
                </a:pPr>
                <a:r>
                  <a:t>磁电式绝对速度计:</a:t>
                </a:r>
              </a:p>
            </p:txBody>
          </p:sp>
        </p:grpSp>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工程上可采用频谱分析识别信号中的周期分量，通过测量的振动信号进行频谱分析，确定最大幅值的频率分量，然后找出故障。"/>
          <p:cNvSpPr txBox="1"/>
          <p:nvPr/>
        </p:nvSpPr>
        <p:spPr>
          <a:xfrm>
            <a:off x="706139" y="2082800"/>
            <a:ext cx="1203196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Bold"/>
                <a:ea typeface="Songti SC Bold"/>
                <a:cs typeface="Songti SC Bold"/>
                <a:sym typeface="Songti SC Bold"/>
              </a:defRPr>
            </a:pPr>
            <a:r>
              <a:t>工程上可采用</a:t>
            </a:r>
            <a:r>
              <a:rPr>
                <a:solidFill>
                  <a:srgbClr val="FF0000"/>
                </a:solidFill>
              </a:rPr>
              <a:t>频谱分析</a:t>
            </a:r>
            <a:r>
              <a:t>识别信号中的</a:t>
            </a:r>
            <a:r>
              <a:rPr>
                <a:solidFill>
                  <a:srgbClr val="CC0099"/>
                </a:solidFill>
              </a:rPr>
              <a:t>周期分量</a:t>
            </a:r>
            <a:r>
              <a:t>，通过测量的振动信号进行频谱分析，确定最大幅值的频率分量，然后找出故障。</a:t>
            </a:r>
          </a:p>
        </p:txBody>
      </p:sp>
      <p:sp>
        <p:nvSpPr>
          <p:cNvPr id="811" name="航空航天发动机等设备的振动实验；…"/>
          <p:cNvSpPr txBox="1"/>
          <p:nvPr/>
        </p:nvSpPr>
        <p:spPr>
          <a:xfrm>
            <a:off x="1166812" y="3493300"/>
            <a:ext cx="10894319" cy="171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400"/>
              </a:spcBef>
              <a:buClr>
                <a:schemeClr val="accent3">
                  <a:hueOff val="362282"/>
                  <a:satOff val="31803"/>
                  <a:lumOff val="-18242"/>
                </a:schemeClr>
              </a:buClr>
              <a:buSzPct val="100000"/>
              <a:buChar char="•"/>
              <a:defRPr sz="2800" b="0">
                <a:latin typeface="Songti SC Regular"/>
                <a:ea typeface="Songti SC Regular"/>
                <a:cs typeface="Songti SC Regular"/>
                <a:sym typeface="Songti SC Regular"/>
              </a:defRPr>
            </a:pPr>
            <a:r>
              <a:t> </a:t>
            </a:r>
            <a:r>
              <a:rPr>
                <a:latin typeface="Songti SC Bold"/>
                <a:ea typeface="Songti SC Bold"/>
                <a:cs typeface="Songti SC Bold"/>
                <a:sym typeface="Songti SC Bold"/>
              </a:rPr>
              <a:t>航空航天发动机等设备的振动实验；</a:t>
            </a:r>
          </a:p>
          <a:p>
            <a:pPr algn="l" defTabSz="914400">
              <a:spcBef>
                <a:spcPts val="400"/>
              </a:spcBef>
              <a:buClr>
                <a:schemeClr val="accent3">
                  <a:hueOff val="362282"/>
                  <a:satOff val="31803"/>
                  <a:lumOff val="-18242"/>
                </a:schemeClr>
              </a:buClr>
              <a:buSzPct val="100000"/>
              <a:buChar char="•"/>
              <a:defRPr sz="2800" b="0">
                <a:latin typeface="Songti SC Bold"/>
                <a:ea typeface="Songti SC Bold"/>
                <a:cs typeface="Songti SC Bold"/>
                <a:sym typeface="Songti SC Bold"/>
              </a:defRPr>
            </a:pPr>
            <a:r>
              <a:t> 兵器，坦克、火炮发射的振动持续时间影响第二次发射；</a:t>
            </a:r>
          </a:p>
          <a:p>
            <a:pPr algn="l" defTabSz="914400">
              <a:spcBef>
                <a:spcPts val="400"/>
              </a:spcBef>
              <a:buClr>
                <a:schemeClr val="accent3">
                  <a:hueOff val="362282"/>
                  <a:satOff val="31803"/>
                  <a:lumOff val="-18242"/>
                </a:schemeClr>
              </a:buClr>
              <a:buSzPct val="100000"/>
              <a:buChar char="•"/>
              <a:defRPr sz="2800" b="0">
                <a:latin typeface="Songti SC Bold"/>
                <a:ea typeface="Songti SC Bold"/>
                <a:cs typeface="Songti SC Bold"/>
                <a:sym typeface="Songti SC Bold"/>
              </a:defRPr>
            </a:pPr>
            <a:r>
              <a:t> 民用，机床、车辆、建筑、桥梁、大坝振动监测。</a:t>
            </a:r>
          </a:p>
        </p:txBody>
      </p:sp>
      <p:grpSp>
        <p:nvGrpSpPr>
          <p:cNvPr id="814" name="成组"/>
          <p:cNvGrpSpPr/>
          <p:nvPr/>
        </p:nvGrpSpPr>
        <p:grpSpPr>
          <a:xfrm>
            <a:off x="1704528" y="5401640"/>
            <a:ext cx="9595744" cy="2929370"/>
            <a:chOff x="0" y="0"/>
            <a:chExt cx="9595742" cy="2929369"/>
          </a:xfrm>
        </p:grpSpPr>
        <p:sp>
          <p:nvSpPr>
            <p:cNvPr id="812" name="大型空气压缩机传动装置故障诊断案例示意图"/>
            <p:cNvSpPr txBox="1"/>
            <p:nvPr/>
          </p:nvSpPr>
          <p:spPr>
            <a:xfrm>
              <a:off x="1403518" y="2418829"/>
              <a:ext cx="6200141"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914400">
                <a:defRPr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大型空气压缩机传动装置故障诊断案例示意图</a:t>
              </a:r>
            </a:p>
          </p:txBody>
        </p:sp>
        <p:pic>
          <p:nvPicPr>
            <p:cNvPr id="813" name="image.png" descr="image.png"/>
            <p:cNvPicPr>
              <a:picLocks noChangeAspect="1"/>
            </p:cNvPicPr>
            <p:nvPr/>
          </p:nvPicPr>
          <p:blipFill>
            <a:blip r:embed="rId2">
              <a:extLst/>
            </a:blip>
            <a:stretch>
              <a:fillRect/>
            </a:stretch>
          </p:blipFill>
          <p:spPr>
            <a:xfrm>
              <a:off x="0" y="0"/>
              <a:ext cx="9595743" cy="2440699"/>
            </a:xfrm>
            <a:prstGeom prst="rect">
              <a:avLst/>
            </a:prstGeom>
            <a:ln w="12700" cap="flat">
              <a:noFill/>
              <a:miter lim="400000"/>
            </a:ln>
            <a:effectLst/>
          </p:spPr>
        </p:pic>
      </p:grpSp>
      <p:sp>
        <p:nvSpPr>
          <p:cNvPr id="815"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基础知识回顾"/>
          <p:cNvSpPr txBox="1">
            <a:spLocks noGrp="1"/>
          </p:cNvSpPr>
          <p:nvPr>
            <p:ph type="title"/>
          </p:nvPr>
        </p:nvSpPr>
        <p:spPr>
          <a:prstGeom prst="rect">
            <a:avLst/>
          </a:prstGeom>
        </p:spPr>
        <p:txBody>
          <a:bodyPr/>
          <a:lstStyle/>
          <a:p>
            <a:r>
              <a:t>基础知识回顾</a:t>
            </a:r>
          </a:p>
        </p:txBody>
      </p:sp>
      <p:pic>
        <p:nvPicPr>
          <p:cNvPr id="437" name="C:\Documents and Settings\Administrator\Application Data\Tencent\Users\1426818\QQ\WinTemp\RichOle\7C07EHKZL2N[OZIS9WWT}JH.png" descr="C:\Documents and Settings\Administrator\Application Data\Tencent\Users\1426818\QQ\WinTemp\RichOle\7C07EHKZL2N[OZIS9WWT}JH.png"/>
          <p:cNvPicPr>
            <a:picLocks noChangeAspect="1"/>
          </p:cNvPicPr>
          <p:nvPr/>
        </p:nvPicPr>
        <p:blipFill>
          <a:blip r:embed="rId2">
            <a:extLst/>
          </a:blip>
          <a:stretch>
            <a:fillRect/>
          </a:stretch>
        </p:blipFill>
        <p:spPr>
          <a:xfrm>
            <a:off x="2093912" y="1747837"/>
            <a:ext cx="7632701" cy="2012951"/>
          </a:xfrm>
          <a:prstGeom prst="rect">
            <a:avLst/>
          </a:prstGeom>
          <a:ln w="12700">
            <a:miter lim="400000"/>
          </a:ln>
        </p:spPr>
      </p:pic>
      <p:pic>
        <p:nvPicPr>
          <p:cNvPr id="438" name="C:\Documents and Settings\Administrator\Application Data\Tencent\Users\1426818\QQ\WinTemp\RichOle\VM9C{T{[JF%{H{$J8_C]{0Q.png" descr="C:\Documents and Settings\Administrator\Application Data\Tencent\Users\1426818\QQ\WinTemp\RichOle\VM9C{T{[JF%{H{$J8_C]{0Q.png"/>
          <p:cNvPicPr>
            <a:picLocks noChangeAspect="1"/>
          </p:cNvPicPr>
          <p:nvPr/>
        </p:nvPicPr>
        <p:blipFill>
          <a:blip r:embed="rId3">
            <a:extLst/>
          </a:blip>
          <a:stretch>
            <a:fillRect/>
          </a:stretch>
        </p:blipFill>
        <p:spPr>
          <a:xfrm>
            <a:off x="2093912" y="4194745"/>
            <a:ext cx="7632701" cy="200025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437"/>
                                        </p:tgtEl>
                                        <p:attrNameLst>
                                          <p:attrName>style.visibility</p:attrName>
                                        </p:attrNameLst>
                                      </p:cBhvr>
                                      <p:to>
                                        <p:strVal val="visible"/>
                                      </p:to>
                                    </p:set>
                                    <p:anim calcmode="lin" valueType="num">
                                      <p:cBhvr>
                                        <p:cTn id="7" dur="500" fill="hold"/>
                                        <p:tgtEl>
                                          <p:spTgt spid="437"/>
                                        </p:tgtEl>
                                        <p:attrNameLst>
                                          <p:attrName>ppt_x</p:attrName>
                                        </p:attrNameLst>
                                      </p:cBhvr>
                                      <p:tavLst>
                                        <p:tav tm="0">
                                          <p:val>
                                            <p:strVal val="#ppt_x"/>
                                          </p:val>
                                        </p:tav>
                                        <p:tav tm="100000">
                                          <p:val>
                                            <p:strVal val="#ppt_x"/>
                                          </p:val>
                                        </p:tav>
                                      </p:tavLst>
                                    </p:anim>
                                    <p:anim calcmode="lin" valueType="num">
                                      <p:cBhvr>
                                        <p:cTn id="8" dur="500" fill="hold"/>
                                        <p:tgtEl>
                                          <p:spTgt spid="4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438"/>
                                        </p:tgtEl>
                                        <p:attrNameLst>
                                          <p:attrName>style.visibility</p:attrName>
                                        </p:attrNameLst>
                                      </p:cBhvr>
                                      <p:to>
                                        <p:strVal val="visible"/>
                                      </p:to>
                                    </p:set>
                                    <p:anim calcmode="lin" valueType="num">
                                      <p:cBhvr>
                                        <p:cTn id="13" dur="1000" fill="hold"/>
                                        <p:tgtEl>
                                          <p:spTgt spid="438"/>
                                        </p:tgtEl>
                                        <p:attrNameLst>
                                          <p:attrName>ppt_x</p:attrName>
                                        </p:attrNameLst>
                                      </p:cBhvr>
                                      <p:tavLst>
                                        <p:tav tm="0">
                                          <p:val>
                                            <p:strVal val="#ppt_x"/>
                                          </p:val>
                                        </p:tav>
                                        <p:tav tm="100000">
                                          <p:val>
                                            <p:strVal val="#ppt_x"/>
                                          </p:val>
                                        </p:tav>
                                      </p:tavLst>
                                    </p:anim>
                                    <p:anim calcmode="lin" valueType="num">
                                      <p:cBhvr>
                                        <p:cTn id="14" dur="1000" fill="hold"/>
                                        <p:tgtEl>
                                          <p:spTgt spid="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1" animBg="1" advAuto="0"/>
      <p:bldP spid="438" grpId="2"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磁电式振动传感器是惯性式传感器，不需要静止的基准参考，可直接装在被测体上，适合作机械振动测量、转速测量。…"/>
          <p:cNvSpPr txBox="1"/>
          <p:nvPr/>
        </p:nvSpPr>
        <p:spPr>
          <a:xfrm>
            <a:off x="532457" y="2350070"/>
            <a:ext cx="11939886" cy="568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457200" algn="just" defTabSz="914400">
              <a:buSzPct val="100000"/>
              <a:buChar char="•"/>
              <a:defRPr sz="2800" b="0">
                <a:latin typeface="Songti SC Bold"/>
                <a:ea typeface="Songti SC Bold"/>
                <a:cs typeface="Songti SC Bold"/>
                <a:sym typeface="Songti SC Bold"/>
              </a:defRPr>
            </a:pPr>
            <a:r>
              <a:t>磁电式振动传感器是</a:t>
            </a:r>
            <a:r>
              <a:rPr>
                <a:solidFill>
                  <a:schemeClr val="accent5">
                    <a:hueOff val="-82419"/>
                    <a:satOff val="-9513"/>
                    <a:lumOff val="-16343"/>
                  </a:schemeClr>
                </a:solidFill>
              </a:rPr>
              <a:t>惯性式传感器</a:t>
            </a:r>
            <a:r>
              <a:t>，不需要静止的基准参考，可直接装在被测体上，适合作机械振动测量、转速测量。</a:t>
            </a:r>
          </a:p>
          <a:p>
            <a:pPr marL="457200" indent="-457200" algn="just" defTabSz="914400">
              <a:buSzPct val="100000"/>
              <a:buChar char="•"/>
              <a:defRPr sz="2800" b="0">
                <a:latin typeface="Songti SC Bold"/>
                <a:ea typeface="Songti SC Bold"/>
                <a:cs typeface="Songti SC Bold"/>
                <a:sym typeface="Songti SC Bold"/>
              </a:defRPr>
            </a:pPr>
            <a:endParaRPr/>
          </a:p>
          <a:p>
            <a:pPr marL="457200" indent="-457200" algn="just" defTabSz="914400">
              <a:buSzPct val="100000"/>
              <a:buChar char="•"/>
              <a:defRPr sz="2800" b="0">
                <a:latin typeface="Songti SC Bold"/>
                <a:ea typeface="Songti SC Bold"/>
                <a:cs typeface="Songti SC Bold"/>
                <a:sym typeface="Songti SC Bold"/>
              </a:defRPr>
            </a:pPr>
            <a:r>
              <a:t>磁电式传感器是发电型传感器，工作时可不加电压，直接将机械能转化为电能输出。</a:t>
            </a:r>
          </a:p>
          <a:p>
            <a:pPr marL="457200" indent="-457200" algn="just" defTabSz="914400">
              <a:buSzPct val="100000"/>
              <a:buChar char="•"/>
              <a:defRPr sz="2800" b="0">
                <a:latin typeface="Songti SC Bold"/>
                <a:ea typeface="Songti SC Bold"/>
                <a:cs typeface="Songti SC Bold"/>
                <a:sym typeface="Songti SC Bold"/>
              </a:defRPr>
            </a:pPr>
            <a:endParaRPr/>
          </a:p>
          <a:p>
            <a:pPr marL="457200" indent="-457200" algn="just" defTabSz="914400">
              <a:buSzPct val="100000"/>
              <a:buChar char="•"/>
              <a:defRPr sz="2800" b="0">
                <a:latin typeface="Songti SC Bold"/>
                <a:ea typeface="Songti SC Bold"/>
                <a:cs typeface="Songti SC Bold"/>
                <a:sym typeface="Songti SC Bold"/>
              </a:defRPr>
            </a:pPr>
            <a:r>
              <a:t>速度传感器的输出电压正比于速度信号，便于直接放大。</a:t>
            </a:r>
          </a:p>
          <a:p>
            <a:pPr marL="457200" indent="-457200" algn="just" defTabSz="914400">
              <a:defRPr sz="2800" b="0">
                <a:latin typeface="Songti SC Bold"/>
                <a:ea typeface="Songti SC Bold"/>
                <a:cs typeface="Songti SC Bold"/>
                <a:sym typeface="Songti SC Bold"/>
              </a:defRPr>
            </a:pPr>
            <a:endParaRPr/>
          </a:p>
          <a:p>
            <a:pPr marL="457200" indent="-457200" algn="just" defTabSz="914400">
              <a:buSzPct val="100000"/>
              <a:buChar char="•"/>
              <a:defRPr sz="2800" b="0">
                <a:latin typeface="Songti SC Bold"/>
                <a:ea typeface="Songti SC Bold"/>
                <a:cs typeface="Songti SC Bold"/>
                <a:sym typeface="Songti SC Bold"/>
              </a:defRPr>
            </a:pPr>
            <a:r>
              <a:t>输出功率大，稳定可靠，可简化二次仪表，但传感器尺寸大、重，频率响应低，通常在10～100Hz。输出阻抗低几十～几千欧，对后置电路要求低，干扰小。</a:t>
            </a:r>
          </a:p>
        </p:txBody>
      </p:sp>
      <p:sp>
        <p:nvSpPr>
          <p:cNvPr id="818"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技术参数：…"/>
          <p:cNvSpPr txBox="1"/>
          <p:nvPr/>
        </p:nvSpPr>
        <p:spPr>
          <a:xfrm>
            <a:off x="564302" y="2003522"/>
            <a:ext cx="9967268" cy="31545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defTabSz="914400">
              <a:buClr>
                <a:srgbClr val="FF0000"/>
              </a:buClr>
              <a:buSzPct val="100000"/>
              <a:buChar char="➢"/>
              <a:defRPr sz="2800" b="0">
                <a:latin typeface="Tahoma"/>
                <a:ea typeface="Tahoma"/>
                <a:cs typeface="Tahoma"/>
                <a:sym typeface="Tahoma"/>
              </a:defRPr>
            </a:pPr>
            <a:r>
              <a:t> </a:t>
            </a:r>
            <a:r>
              <a:rPr>
                <a:latin typeface="宋体"/>
                <a:ea typeface="宋体"/>
                <a:cs typeface="宋体"/>
                <a:sym typeface="宋体"/>
              </a:rPr>
              <a:t>技术参数：</a:t>
            </a:r>
          </a:p>
          <a:p>
            <a:pPr marL="388937" indent="-388937" algn="l" defTabSz="914400">
              <a:buClr>
                <a:schemeClr val="accent1">
                  <a:lumOff val="-13575"/>
                </a:schemeClr>
              </a:buClr>
              <a:buSzPct val="75000"/>
              <a:buChar char="‣"/>
              <a:defRPr sz="2800" b="0">
                <a:latin typeface="Tahoma"/>
                <a:ea typeface="Tahoma"/>
                <a:cs typeface="Tahoma"/>
                <a:sym typeface="Tahoma"/>
              </a:defRPr>
            </a:pPr>
            <a:r>
              <a:rPr>
                <a:latin typeface="楷体_GB2312"/>
                <a:ea typeface="楷体_GB2312"/>
                <a:cs typeface="楷体_GB2312"/>
                <a:sym typeface="楷体_GB2312"/>
              </a:rPr>
              <a:t>灵敏度：</a:t>
            </a:r>
            <a:r>
              <a:t>20</a:t>
            </a:r>
            <a:r>
              <a:rPr>
                <a:latin typeface="楷体_GB2312"/>
                <a:ea typeface="楷体_GB2312"/>
                <a:cs typeface="楷体_GB2312"/>
                <a:sym typeface="楷体_GB2312"/>
              </a:rPr>
              <a:t>～</a:t>
            </a:r>
            <a:r>
              <a:t>50mV</a:t>
            </a:r>
            <a:r>
              <a:rPr>
                <a:latin typeface="楷体_GB2312"/>
                <a:ea typeface="楷体_GB2312"/>
                <a:cs typeface="楷体_GB2312"/>
                <a:sym typeface="楷体_GB2312"/>
              </a:rPr>
              <a:t>／</a:t>
            </a:r>
            <a:r>
              <a:t>mm</a:t>
            </a:r>
            <a:r>
              <a:rPr>
                <a:latin typeface="楷体_GB2312"/>
                <a:ea typeface="楷体_GB2312"/>
                <a:cs typeface="楷体_GB2312"/>
                <a:sym typeface="楷体_GB2312"/>
              </a:rPr>
              <a:t>／</a:t>
            </a:r>
            <a:r>
              <a:t>Sec ±1</a:t>
            </a:r>
            <a:r>
              <a:rPr>
                <a:latin typeface="楷体_GB2312"/>
                <a:ea typeface="楷体_GB2312"/>
                <a:cs typeface="楷体_GB2312"/>
                <a:sym typeface="楷体_GB2312"/>
              </a:rPr>
              <a:t>％（根据用户调整）</a:t>
            </a:r>
          </a:p>
          <a:p>
            <a:pPr marL="388937" indent="-388937" algn="l" defTabSz="914400">
              <a:buClr>
                <a:schemeClr val="accent1">
                  <a:lumOff val="-13575"/>
                </a:schemeClr>
              </a:buClr>
              <a:buSzPct val="75000"/>
              <a:buChar char="‣"/>
              <a:defRPr sz="2800" b="0">
                <a:latin typeface="Tahoma"/>
                <a:ea typeface="Tahoma"/>
                <a:cs typeface="Tahoma"/>
                <a:sym typeface="Tahoma"/>
              </a:defRPr>
            </a:pPr>
            <a:r>
              <a:rPr>
                <a:latin typeface="楷体_GB2312"/>
                <a:ea typeface="楷体_GB2312"/>
                <a:cs typeface="楷体_GB2312"/>
                <a:sym typeface="楷体_GB2312"/>
              </a:rPr>
              <a:t>频率响应（可选）：</a:t>
            </a:r>
            <a:r>
              <a:t>5</a:t>
            </a:r>
            <a:r>
              <a:rPr>
                <a:latin typeface="楷体_GB2312"/>
                <a:ea typeface="楷体_GB2312"/>
                <a:cs typeface="楷体_GB2312"/>
                <a:sym typeface="楷体_GB2312"/>
              </a:rPr>
              <a:t>～</a:t>
            </a:r>
            <a:r>
              <a:t>100Hz</a:t>
            </a:r>
            <a:r>
              <a:rPr>
                <a:latin typeface="楷体_GB2312"/>
                <a:ea typeface="楷体_GB2312"/>
                <a:cs typeface="楷体_GB2312"/>
                <a:sym typeface="楷体_GB2312"/>
              </a:rPr>
              <a:t>，</a:t>
            </a:r>
            <a:r>
              <a:t>10</a:t>
            </a:r>
            <a:r>
              <a:rPr>
                <a:latin typeface="楷体_GB2312"/>
                <a:ea typeface="楷体_GB2312"/>
                <a:cs typeface="楷体_GB2312"/>
                <a:sym typeface="楷体_GB2312"/>
              </a:rPr>
              <a:t>～</a:t>
            </a:r>
            <a:r>
              <a:t>500Hz</a:t>
            </a:r>
            <a:r>
              <a:rPr>
                <a:latin typeface="楷体_GB2312"/>
                <a:ea typeface="楷体_GB2312"/>
                <a:cs typeface="楷体_GB2312"/>
                <a:sym typeface="楷体_GB2312"/>
              </a:rPr>
              <a:t>，</a:t>
            </a:r>
            <a:r>
              <a:t>10</a:t>
            </a:r>
            <a:r>
              <a:rPr>
                <a:latin typeface="楷体_GB2312"/>
                <a:ea typeface="楷体_GB2312"/>
                <a:cs typeface="楷体_GB2312"/>
                <a:sym typeface="楷体_GB2312"/>
              </a:rPr>
              <a:t>～</a:t>
            </a:r>
            <a:r>
              <a:t>1000Hz </a:t>
            </a:r>
            <a:r>
              <a:rPr>
                <a:latin typeface="楷体_GB2312"/>
                <a:ea typeface="楷体_GB2312"/>
                <a:cs typeface="楷体_GB2312"/>
                <a:sym typeface="楷体_GB2312"/>
              </a:rPr>
              <a:t>　</a:t>
            </a:r>
          </a:p>
          <a:p>
            <a:pPr marL="388937" indent="-388937" algn="l" defTabSz="914400">
              <a:buClr>
                <a:schemeClr val="accent1">
                  <a:lumOff val="-13575"/>
                </a:schemeClr>
              </a:buClr>
              <a:buSzPct val="75000"/>
              <a:buChar char="‣"/>
              <a:defRPr sz="2800" b="0">
                <a:latin typeface="Tahoma"/>
                <a:ea typeface="Tahoma"/>
                <a:cs typeface="Tahoma"/>
                <a:sym typeface="Tahoma"/>
              </a:defRPr>
            </a:pPr>
            <a:r>
              <a:rPr>
                <a:latin typeface="楷体_GB2312"/>
                <a:ea typeface="楷体_GB2312"/>
                <a:cs typeface="楷体_GB2312"/>
                <a:sym typeface="楷体_GB2312"/>
              </a:rPr>
              <a:t>固有频率：约</a:t>
            </a:r>
            <a:r>
              <a:t>10Hz </a:t>
            </a:r>
          </a:p>
          <a:p>
            <a:pPr marL="388937" indent="-388937" algn="l" defTabSz="914400">
              <a:buClr>
                <a:schemeClr val="accent1">
                  <a:lumOff val="-13575"/>
                </a:schemeClr>
              </a:buClr>
              <a:buSzPct val="75000"/>
              <a:buChar char="‣"/>
              <a:defRPr sz="2800" b="0">
                <a:latin typeface="Tahoma"/>
                <a:ea typeface="Tahoma"/>
                <a:cs typeface="Tahoma"/>
                <a:sym typeface="Tahoma"/>
              </a:defRPr>
            </a:pPr>
            <a:r>
              <a:rPr>
                <a:latin typeface="楷体_GB2312"/>
                <a:ea typeface="楷体_GB2312"/>
                <a:cs typeface="楷体_GB2312"/>
                <a:sym typeface="楷体_GB2312"/>
              </a:rPr>
              <a:t>振幅极限：</a:t>
            </a:r>
            <a:r>
              <a:t>2</a:t>
            </a:r>
            <a:r>
              <a:rPr>
                <a:latin typeface="Times New Roman"/>
                <a:ea typeface="Times New Roman"/>
                <a:cs typeface="Times New Roman"/>
                <a:sym typeface="Times New Roman"/>
              </a:rPr>
              <a:t>mm</a:t>
            </a:r>
            <a:r>
              <a:rPr>
                <a:latin typeface="楷体_GB2312"/>
                <a:ea typeface="楷体_GB2312"/>
                <a:cs typeface="楷体_GB2312"/>
                <a:sym typeface="楷体_GB2312"/>
              </a:rPr>
              <a:t>（峰</a:t>
            </a:r>
            <a:r>
              <a:t>-</a:t>
            </a:r>
            <a:r>
              <a:rPr>
                <a:latin typeface="楷体_GB2312"/>
                <a:ea typeface="楷体_GB2312"/>
                <a:cs typeface="楷体_GB2312"/>
                <a:sym typeface="楷体_GB2312"/>
              </a:rPr>
              <a:t>峰值） 　</a:t>
            </a:r>
          </a:p>
          <a:p>
            <a:pPr marL="388937" indent="-388937" algn="l" defTabSz="914400">
              <a:buClr>
                <a:schemeClr val="accent1">
                  <a:lumOff val="-13575"/>
                </a:schemeClr>
              </a:buClr>
              <a:buSzPct val="75000"/>
              <a:buChar char="‣"/>
              <a:defRPr sz="2800" b="0">
                <a:latin typeface="Tahoma"/>
                <a:ea typeface="Tahoma"/>
                <a:cs typeface="Tahoma"/>
                <a:sym typeface="Tahoma"/>
              </a:defRPr>
            </a:pPr>
            <a:r>
              <a:rPr>
                <a:latin typeface="楷体_GB2312"/>
                <a:ea typeface="楷体_GB2312"/>
                <a:cs typeface="楷体_GB2312"/>
                <a:sym typeface="楷体_GB2312"/>
              </a:rPr>
              <a:t>最大加速度：</a:t>
            </a:r>
            <a:r>
              <a:t>10g </a:t>
            </a:r>
          </a:p>
        </p:txBody>
      </p:sp>
      <p:sp>
        <p:nvSpPr>
          <p:cNvPr id="821" name="国产S-ZS型振动速度传感器，与振动监控仪或振动烈度监控仪配接后，可以测量各种位移、速度等，用来对机械故障进行预测和报警。…"/>
          <p:cNvSpPr txBox="1"/>
          <p:nvPr/>
        </p:nvSpPr>
        <p:spPr>
          <a:xfrm>
            <a:off x="819943" y="5556525"/>
            <a:ext cx="9286926" cy="2796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marL="457200" indent="-457200" algn="l" defTabSz="914400">
              <a:spcBef>
                <a:spcPts val="1300"/>
              </a:spcBef>
              <a:buSzPct val="100000"/>
              <a:buChar char="•"/>
              <a:defRPr sz="2800" b="0">
                <a:latin typeface="Tahoma"/>
                <a:ea typeface="Tahoma"/>
                <a:cs typeface="Tahoma"/>
                <a:sym typeface="Tahoma"/>
              </a:defRPr>
            </a:pPr>
            <a:r>
              <a:rPr>
                <a:latin typeface="楷体_GB2312"/>
                <a:ea typeface="楷体_GB2312"/>
                <a:cs typeface="楷体_GB2312"/>
                <a:sym typeface="楷体_GB2312"/>
              </a:rPr>
              <a:t>国产</a:t>
            </a:r>
            <a:r>
              <a:t>S-ZS</a:t>
            </a:r>
            <a:r>
              <a:rPr>
                <a:latin typeface="楷体_GB2312"/>
                <a:ea typeface="楷体_GB2312"/>
                <a:cs typeface="楷体_GB2312"/>
                <a:sym typeface="楷体_GB2312"/>
              </a:rPr>
              <a:t>型振动速度传感器，与振动监控仪或振动烈度监控仪配接后，可以测量各种位移、速度等，用来对机械故障进行预测和报警。</a:t>
            </a:r>
          </a:p>
          <a:p>
            <a:pPr marL="457200" indent="-457200" algn="l" defTabSz="914400">
              <a:spcBef>
                <a:spcPts val="1300"/>
              </a:spcBef>
              <a:buSzPct val="100000"/>
              <a:buChar char="•"/>
              <a:defRPr sz="2800" b="0">
                <a:latin typeface="Tahoma"/>
                <a:ea typeface="Tahoma"/>
                <a:cs typeface="Tahoma"/>
                <a:sym typeface="Tahoma"/>
              </a:defRPr>
            </a:pPr>
            <a:r>
              <a:rPr>
                <a:latin typeface="楷体_GB2312"/>
                <a:ea typeface="楷体_GB2312"/>
                <a:cs typeface="楷体_GB2312"/>
                <a:sym typeface="楷体_GB2312"/>
              </a:rPr>
              <a:t>振动速度传感器主要用于对转速</a:t>
            </a:r>
            <a:r>
              <a:t>600</a:t>
            </a:r>
            <a:r>
              <a:rPr>
                <a:latin typeface="楷体_GB2312"/>
                <a:ea typeface="楷体_GB2312"/>
                <a:cs typeface="楷体_GB2312"/>
                <a:sym typeface="楷体_GB2312"/>
              </a:rPr>
              <a:t>～</a:t>
            </a:r>
            <a:r>
              <a:t>6000</a:t>
            </a:r>
            <a:r>
              <a:rPr>
                <a:latin typeface="楷体_GB2312"/>
                <a:ea typeface="楷体_GB2312"/>
                <a:cs typeface="楷体_GB2312"/>
                <a:sym typeface="楷体_GB2312"/>
              </a:rPr>
              <a:t>转</a:t>
            </a:r>
            <a:r>
              <a:t>/</a:t>
            </a:r>
            <a:r>
              <a:rPr>
                <a:latin typeface="楷体_GB2312"/>
                <a:ea typeface="楷体_GB2312"/>
                <a:cs typeface="楷体_GB2312"/>
                <a:sym typeface="楷体_GB2312"/>
              </a:rPr>
              <a:t>分旋转机械的振动烈度进行长期监测，</a:t>
            </a:r>
          </a:p>
        </p:txBody>
      </p:sp>
      <p:grpSp>
        <p:nvGrpSpPr>
          <p:cNvPr id="825" name="成组"/>
          <p:cNvGrpSpPr/>
          <p:nvPr/>
        </p:nvGrpSpPr>
        <p:grpSpPr>
          <a:xfrm>
            <a:off x="10299055" y="793431"/>
            <a:ext cx="2237741" cy="3462052"/>
            <a:chOff x="0" y="0"/>
            <a:chExt cx="2237739" cy="3462050"/>
          </a:xfrm>
        </p:grpSpPr>
        <p:pic>
          <p:nvPicPr>
            <p:cNvPr id="822" name="S-ZS型磁电式振动速度传感器" descr="S-ZS型磁电式振动速度传感器">
              <a:hlinkClick r:id="rId2"/>
            </p:cNvPr>
            <p:cNvPicPr>
              <a:picLocks noChangeAspect="1"/>
            </p:cNvPicPr>
            <p:nvPr/>
          </p:nvPicPr>
          <p:blipFill>
            <a:blip r:embed="rId3">
              <a:extLst/>
            </a:blip>
            <a:stretch>
              <a:fillRect/>
            </a:stretch>
          </p:blipFill>
          <p:spPr>
            <a:xfrm>
              <a:off x="261619" y="2047588"/>
              <a:ext cx="1714501" cy="1414463"/>
            </a:xfrm>
            <a:prstGeom prst="rect">
              <a:avLst/>
            </a:prstGeom>
            <a:ln w="12700" cap="flat">
              <a:noFill/>
              <a:miter lim="400000"/>
            </a:ln>
            <a:effectLst/>
          </p:spPr>
        </p:pic>
        <p:pic>
          <p:nvPicPr>
            <p:cNvPr id="823" name="http://t2.baidu.com/it/u=4066654650,3611881661&amp;fm=15&amp;gp=0.jpg" descr="http://t2.baidu.com/it/u=4066654650,3611881661&amp;fm=15&amp;gp=0.jpg"/>
            <p:cNvPicPr>
              <a:picLocks noChangeAspect="1"/>
            </p:cNvPicPr>
            <p:nvPr/>
          </p:nvPicPr>
          <p:blipFill>
            <a:blip r:embed="rId4">
              <a:extLst/>
            </a:blip>
            <a:stretch>
              <a:fillRect/>
            </a:stretch>
          </p:blipFill>
          <p:spPr>
            <a:xfrm>
              <a:off x="261619" y="0"/>
              <a:ext cx="1714501" cy="1335088"/>
            </a:xfrm>
            <a:prstGeom prst="rect">
              <a:avLst/>
            </a:prstGeom>
            <a:ln w="12700" cap="flat">
              <a:noFill/>
              <a:miter lim="400000"/>
            </a:ln>
            <a:effectLst/>
          </p:spPr>
        </p:pic>
        <p:sp>
          <p:nvSpPr>
            <p:cNvPr id="824" name="振动烈度监控仪"/>
            <p:cNvSpPr txBox="1"/>
            <p:nvPr/>
          </p:nvSpPr>
          <p:spPr>
            <a:xfrm>
              <a:off x="0" y="1436067"/>
              <a:ext cx="223774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914400">
                <a:defRPr>
                  <a:solidFill>
                    <a:srgbClr val="C00000"/>
                  </a:solidFill>
                  <a:latin typeface="楷体_GB2312"/>
                  <a:ea typeface="楷体_GB2312"/>
                  <a:cs typeface="楷体_GB2312"/>
                  <a:sym typeface="楷体_GB2312"/>
                </a:defRPr>
              </a:lvl1pPr>
            </a:lstStyle>
            <a:p>
              <a:pPr>
                <a:defRPr>
                  <a:latin typeface="Tahoma"/>
                  <a:ea typeface="Tahoma"/>
                  <a:cs typeface="Tahoma"/>
                  <a:sym typeface="Tahoma"/>
                </a:defRPr>
              </a:pPr>
              <a:r>
                <a:rPr>
                  <a:latin typeface="楷体_GB2312"/>
                  <a:ea typeface="楷体_GB2312"/>
                  <a:cs typeface="楷体_GB2312"/>
                  <a:sym typeface="楷体_GB2312"/>
                </a:rPr>
                <a:t>振动烈度监控仪</a:t>
              </a:r>
            </a:p>
          </p:txBody>
        </p:sp>
      </p:grpSp>
      <p:grpSp>
        <p:nvGrpSpPr>
          <p:cNvPr id="828" name="成组"/>
          <p:cNvGrpSpPr/>
          <p:nvPr/>
        </p:nvGrpSpPr>
        <p:grpSpPr>
          <a:xfrm>
            <a:off x="10239206" y="4803774"/>
            <a:ext cx="2357439" cy="2688764"/>
            <a:chOff x="0" y="0"/>
            <a:chExt cx="2357437" cy="2688762"/>
          </a:xfrm>
        </p:grpSpPr>
        <p:sp>
          <p:nvSpPr>
            <p:cNvPr id="826" name="S-ZS型磁电式…"/>
            <p:cNvSpPr/>
            <p:nvPr/>
          </p:nvSpPr>
          <p:spPr>
            <a:xfrm>
              <a:off x="0" y="2688762"/>
              <a:ext cx="23574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defTabSz="914400">
                <a:defRPr>
                  <a:solidFill>
                    <a:srgbClr val="0000FF"/>
                  </a:solidFill>
                  <a:latin typeface="Tahoma"/>
                  <a:ea typeface="Tahoma"/>
                  <a:cs typeface="Tahoma"/>
                  <a:sym typeface="Tahoma"/>
                </a:defRPr>
              </a:pPr>
              <a:r>
                <a:t>S-ZS</a:t>
              </a:r>
              <a:r>
                <a:rPr b="0">
                  <a:latin typeface="宋体"/>
                  <a:ea typeface="宋体"/>
                  <a:cs typeface="宋体"/>
                  <a:sym typeface="宋体"/>
                </a:rPr>
                <a:t>型磁电式</a:t>
              </a:r>
            </a:p>
            <a:p>
              <a:pPr defTabSz="914400">
                <a:defRPr>
                  <a:solidFill>
                    <a:srgbClr val="0000FF"/>
                  </a:solidFill>
                  <a:latin typeface="Tahoma"/>
                  <a:ea typeface="Tahoma"/>
                  <a:cs typeface="Tahoma"/>
                  <a:sym typeface="Tahoma"/>
                </a:defRPr>
              </a:pPr>
              <a:r>
                <a:rPr b="0">
                  <a:latin typeface="宋体"/>
                  <a:ea typeface="宋体"/>
                  <a:cs typeface="宋体"/>
                  <a:sym typeface="宋体"/>
                </a:rPr>
                <a:t>振动速度传感器</a:t>
              </a:r>
              <a:r>
                <a:rPr b="0"/>
                <a:t> </a:t>
              </a:r>
            </a:p>
          </p:txBody>
        </p:sp>
        <p:pic>
          <p:nvPicPr>
            <p:cNvPr id="827" name="http://www.hlsensor.com/uploadimg/2010010285785169.jpg" descr="http://www.hlsensor.com/uploadimg/2010010285785169.jpg"/>
            <p:cNvPicPr>
              <a:picLocks noChangeAspect="1"/>
            </p:cNvPicPr>
            <p:nvPr/>
          </p:nvPicPr>
          <p:blipFill>
            <a:blip r:embed="rId5">
              <a:extLst/>
            </a:blip>
            <a:stretch>
              <a:fillRect/>
            </a:stretch>
          </p:blipFill>
          <p:spPr>
            <a:xfrm>
              <a:off x="107156" y="0"/>
              <a:ext cx="1914526" cy="2286000"/>
            </a:xfrm>
            <a:prstGeom prst="rect">
              <a:avLst/>
            </a:prstGeom>
            <a:ln w="12700" cap="flat">
              <a:noFill/>
              <a:miter lim="400000"/>
            </a:ln>
            <a:effectLst/>
          </p:spPr>
        </p:pic>
      </p:grpSp>
      <p:sp>
        <p:nvSpPr>
          <p:cNvPr id="829"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821"/>
                                        </p:tgtEl>
                                        <p:attrNameLst>
                                          <p:attrName>style.visibility</p:attrName>
                                        </p:attrNameLst>
                                      </p:cBhvr>
                                      <p:to>
                                        <p:strVal val="visible"/>
                                      </p:to>
                                    </p:set>
                                    <p:anim calcmode="lin" valueType="num">
                                      <p:cBhvr>
                                        <p:cTn id="7" dur="500" fill="hold"/>
                                        <p:tgtEl>
                                          <p:spTgt spid="821"/>
                                        </p:tgtEl>
                                        <p:attrNameLst>
                                          <p:attrName>ppt_x</p:attrName>
                                        </p:attrNameLst>
                                      </p:cBhvr>
                                      <p:tavLst>
                                        <p:tav tm="0">
                                          <p:val>
                                            <p:strVal val="#ppt_x"/>
                                          </p:val>
                                        </p:tav>
                                        <p:tav tm="100000">
                                          <p:val>
                                            <p:strVal val="#ppt_x"/>
                                          </p:val>
                                        </p:tav>
                                      </p:tavLst>
                                    </p:anim>
                                    <p:anim calcmode="lin" valueType="num">
                                      <p:cBhvr>
                                        <p:cTn id="8" dur="500" fill="hold"/>
                                        <p:tgtEl>
                                          <p:spTgt spid="8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课堂测验"/>
          <p:cNvSpPr>
            <a:spLocks noGrp="1"/>
          </p:cNvSpPr>
          <p:nvPr>
            <p:ph type="title"/>
          </p:nvPr>
        </p:nvSpPr>
        <p:spPr>
          <a:prstGeom prst="rect">
            <a:avLst/>
          </a:prstGeom>
        </p:spPr>
        <p:txBody>
          <a:bodyPr/>
          <a:lstStyle/>
          <a:p>
            <a:r>
              <a:t>课堂测验</a:t>
            </a:r>
          </a:p>
        </p:txBody>
      </p:sp>
      <p:sp>
        <p:nvSpPr>
          <p:cNvPr id="832" name="1、磁电式传感器测量电路中引入积分电路是为了测量（       ）。…"/>
          <p:cNvSpPr txBox="1"/>
          <p:nvPr/>
        </p:nvSpPr>
        <p:spPr>
          <a:xfrm>
            <a:off x="717550" y="2145584"/>
            <a:ext cx="10347177" cy="1119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defTabSz="914400">
              <a:defRPr sz="2800" b="0">
                <a:latin typeface="隶书"/>
                <a:ea typeface="隶书"/>
                <a:cs typeface="隶书"/>
                <a:sym typeface="隶书"/>
              </a:defRPr>
            </a:pPr>
            <a:r>
              <a:t>1、磁电式传感器测量电路中引入积分电路是为了测量（</a:t>
            </a:r>
            <a:r>
              <a:rPr>
                <a:latin typeface="Arial"/>
                <a:ea typeface="Arial"/>
                <a:cs typeface="Arial"/>
                <a:sym typeface="Arial"/>
              </a:rPr>
              <a:t>      </a:t>
            </a:r>
            <a:r>
              <a:t> ）。</a:t>
            </a:r>
          </a:p>
          <a:p>
            <a:pPr lvl="2" indent="914400" algn="l" defTabSz="914400">
              <a:defRPr sz="2800" b="0">
                <a:latin typeface="隶书"/>
                <a:ea typeface="隶书"/>
                <a:cs typeface="隶书"/>
                <a:sym typeface="隶书"/>
              </a:defRPr>
            </a:pPr>
            <a:r>
              <a:t>A．位移</a:t>
            </a:r>
            <a:r>
              <a:rPr>
                <a:latin typeface="Arial"/>
                <a:ea typeface="Arial"/>
                <a:cs typeface="Arial"/>
                <a:sym typeface="Arial"/>
              </a:rPr>
              <a:t>          </a:t>
            </a:r>
            <a:r>
              <a:t>B．速度      C．加速度</a:t>
            </a:r>
            <a:r>
              <a:rPr>
                <a:latin typeface="Arial"/>
                <a:ea typeface="Arial"/>
                <a:cs typeface="Arial"/>
                <a:sym typeface="Arial"/>
              </a:rPr>
              <a:t>            </a:t>
            </a:r>
            <a:r>
              <a:t> D．光强</a:t>
            </a:r>
          </a:p>
        </p:txBody>
      </p:sp>
      <p:sp>
        <p:nvSpPr>
          <p:cNvPr id="833" name="2、当传感器线圈相对磁场运动所产生的附加磁场与原工作磁场方向相反时，附加磁场将    工作磁场的作用，从而使传感器的灵敏度随检测速度的增大而    。…"/>
          <p:cNvSpPr txBox="1"/>
          <p:nvPr/>
        </p:nvSpPr>
        <p:spPr>
          <a:xfrm>
            <a:off x="827108" y="4866613"/>
            <a:ext cx="11350584" cy="2631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defTabSz="914400">
              <a:defRPr sz="2800" b="0">
                <a:latin typeface="隶书"/>
                <a:ea typeface="隶书"/>
                <a:cs typeface="隶书"/>
                <a:sym typeface="隶书"/>
              </a:defRPr>
            </a:pPr>
            <a:r>
              <a:t>2、当传感器线圈相对磁场运动所产生的附加磁场与原工作磁场方向相反时，附加磁场将</a:t>
            </a:r>
            <a:r>
              <a:rPr u="sng"/>
              <a:t>    </a:t>
            </a:r>
            <a:r>
              <a:t>工作磁场的作用，从而使传感器的灵敏度随检测速度的增大而</a:t>
            </a:r>
            <a:r>
              <a:rPr u="sng"/>
              <a:t>    </a:t>
            </a:r>
            <a:r>
              <a:t>。</a:t>
            </a:r>
          </a:p>
          <a:p>
            <a:pPr lvl="3" indent="1676400" algn="just" defTabSz="914400">
              <a:defRPr sz="2800" b="0">
                <a:latin typeface="隶书"/>
                <a:ea typeface="隶书"/>
                <a:cs typeface="隶书"/>
                <a:sym typeface="隶书"/>
              </a:defRPr>
            </a:pPr>
            <a:r>
              <a:t> A、减弱、增大             B、减弱、降低 </a:t>
            </a:r>
          </a:p>
          <a:p>
            <a:pPr lvl="3" indent="1676400" algn="just" defTabSz="914400">
              <a:defRPr sz="2800" b="0">
                <a:latin typeface="隶书"/>
                <a:ea typeface="隶书"/>
                <a:cs typeface="隶书"/>
                <a:sym typeface="隶书"/>
              </a:defRPr>
            </a:pPr>
            <a:r>
              <a:t> C、减弱、不变             D、增强、增大</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3、磁电式传感器是利用导体和磁场发生        而在导体两端输出感应电动势的原理将被测量（如振动、位移、转速等）转换成电信号的一种传感器。"/>
          <p:cNvSpPr txBox="1"/>
          <p:nvPr/>
        </p:nvSpPr>
        <p:spPr>
          <a:xfrm>
            <a:off x="948010" y="2833119"/>
            <a:ext cx="11108780"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just" defTabSz="914400">
              <a:defRPr sz="2800" b="0">
                <a:latin typeface="隶书"/>
                <a:ea typeface="隶书"/>
                <a:cs typeface="隶书"/>
                <a:sym typeface="隶书"/>
              </a:defRPr>
            </a:pPr>
            <a:r>
              <a:t>3、磁电式传感器是利用导体和磁场发生</a:t>
            </a:r>
            <a:r>
              <a:rPr u="sng"/>
              <a:t>        </a:t>
            </a:r>
            <a:r>
              <a:t>而在导体两端输出感应电动势的原理将被测量（如振动、位移、转速等）转换成电信号的一种传感器。</a:t>
            </a:r>
          </a:p>
        </p:txBody>
      </p:sp>
      <p:sp>
        <p:nvSpPr>
          <p:cNvPr id="836" name="4、磁电式传感器只用于测量        ，可以直接测量振动物体的线速度或旋转体的角速度，加入积分或者微分电路后，可以测量位移和加速度。"/>
          <p:cNvSpPr txBox="1"/>
          <p:nvPr/>
        </p:nvSpPr>
        <p:spPr>
          <a:xfrm>
            <a:off x="1038993" y="4932680"/>
            <a:ext cx="10926814"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defTabSz="914400">
              <a:defRPr sz="2800" b="0">
                <a:latin typeface="隶书"/>
                <a:ea typeface="隶书"/>
                <a:cs typeface="隶书"/>
                <a:sym typeface="隶书"/>
              </a:defRPr>
            </a:pPr>
            <a:r>
              <a:t>4、磁电式传感器只用于测量</a:t>
            </a:r>
            <a:r>
              <a:rPr u="sng"/>
              <a:t>        </a:t>
            </a:r>
            <a:r>
              <a:t>，可以直接测量振动物体的线速度或旋转体的角速度，加入积分或者微分电路后，可以测量位移和加速度。 </a:t>
            </a:r>
          </a:p>
        </p:txBody>
      </p:sp>
      <p:sp>
        <p:nvSpPr>
          <p:cNvPr id="837" name="课堂测验"/>
          <p:cNvSpPr>
            <a:spLocks noGrp="1"/>
          </p:cNvSpPr>
          <p:nvPr>
            <p:ph type="title"/>
          </p:nvPr>
        </p:nvSpPr>
        <p:spPr>
          <a:prstGeom prst="rect">
            <a:avLst/>
          </a:prstGeom>
        </p:spPr>
        <p:txBody>
          <a:bodyPr/>
          <a:lstStyle/>
          <a:p>
            <a:r>
              <a:t>课堂测验</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Off val="16847"/>
          </a:schemeClr>
        </a:solidFill>
        <a:effectLst/>
      </p:bgPr>
    </p:bg>
    <p:spTree>
      <p:nvGrpSpPr>
        <p:cNvPr id="1" name=""/>
        <p:cNvGrpSpPr/>
        <p:nvPr/>
      </p:nvGrpSpPr>
      <p:grpSpPr>
        <a:xfrm>
          <a:off x="0" y="0"/>
          <a:ext cx="0" cy="0"/>
          <a:chOff x="0" y="0"/>
          <a:chExt cx="0" cy="0"/>
        </a:xfrm>
      </p:grpSpPr>
      <p:sp>
        <p:nvSpPr>
          <p:cNvPr id="839" name="电塔"/>
          <p:cNvSpPr/>
          <p:nvPr/>
        </p:nvSpPr>
        <p:spPr>
          <a:xfrm>
            <a:off x="3308684" y="1070140"/>
            <a:ext cx="818185" cy="1514145"/>
          </a:xfrm>
          <a:custGeom>
            <a:avLst/>
            <a:gdLst/>
            <a:ahLst/>
            <a:cxnLst>
              <a:cxn ang="0">
                <a:pos x="wd2" y="hd2"/>
              </a:cxn>
              <a:cxn ang="5400000">
                <a:pos x="wd2" y="hd2"/>
              </a:cxn>
              <a:cxn ang="10800000">
                <a:pos x="wd2" y="hd2"/>
              </a:cxn>
              <a:cxn ang="16200000">
                <a:pos x="wd2" y="hd2"/>
              </a:cxn>
            </a:cxnLst>
            <a:rect l="0" t="0" r="r" b="b"/>
            <a:pathLst>
              <a:path w="21600" h="21600" extrusionOk="0">
                <a:moveTo>
                  <a:pt x="7547" y="0"/>
                </a:moveTo>
                <a:cubicBezTo>
                  <a:pt x="7207" y="0"/>
                  <a:pt x="6925" y="152"/>
                  <a:pt x="6925" y="336"/>
                </a:cubicBezTo>
                <a:lnTo>
                  <a:pt x="6925" y="1011"/>
                </a:lnTo>
                <a:cubicBezTo>
                  <a:pt x="6925" y="1195"/>
                  <a:pt x="7207" y="1345"/>
                  <a:pt x="7547" y="1345"/>
                </a:cubicBezTo>
                <a:lnTo>
                  <a:pt x="7837" y="1345"/>
                </a:lnTo>
                <a:lnTo>
                  <a:pt x="5257" y="7999"/>
                </a:lnTo>
                <a:lnTo>
                  <a:pt x="4976" y="7999"/>
                </a:lnTo>
                <a:cubicBezTo>
                  <a:pt x="4636" y="7999"/>
                  <a:pt x="4357" y="8151"/>
                  <a:pt x="4357" y="8335"/>
                </a:cubicBezTo>
                <a:lnTo>
                  <a:pt x="4357" y="9010"/>
                </a:lnTo>
                <a:cubicBezTo>
                  <a:pt x="4357" y="9150"/>
                  <a:pt x="4518" y="9268"/>
                  <a:pt x="4748" y="9322"/>
                </a:cubicBezTo>
                <a:lnTo>
                  <a:pt x="0" y="21600"/>
                </a:lnTo>
                <a:lnTo>
                  <a:pt x="2408" y="21600"/>
                </a:lnTo>
                <a:lnTo>
                  <a:pt x="10795" y="18688"/>
                </a:lnTo>
                <a:lnTo>
                  <a:pt x="19182" y="21600"/>
                </a:lnTo>
                <a:lnTo>
                  <a:pt x="21600" y="21600"/>
                </a:lnTo>
                <a:lnTo>
                  <a:pt x="16852" y="9322"/>
                </a:lnTo>
                <a:cubicBezTo>
                  <a:pt x="17082" y="9274"/>
                  <a:pt x="17243" y="9150"/>
                  <a:pt x="17243" y="9010"/>
                </a:cubicBezTo>
                <a:lnTo>
                  <a:pt x="17243" y="8335"/>
                </a:lnTo>
                <a:cubicBezTo>
                  <a:pt x="17243" y="8151"/>
                  <a:pt x="16961" y="7999"/>
                  <a:pt x="16621" y="7999"/>
                </a:cubicBezTo>
                <a:lnTo>
                  <a:pt x="16343" y="7999"/>
                </a:lnTo>
                <a:lnTo>
                  <a:pt x="13763" y="1345"/>
                </a:lnTo>
                <a:lnTo>
                  <a:pt x="14053" y="1345"/>
                </a:lnTo>
                <a:cubicBezTo>
                  <a:pt x="14393" y="1345"/>
                  <a:pt x="14672" y="1195"/>
                  <a:pt x="14672" y="1011"/>
                </a:cubicBezTo>
                <a:lnTo>
                  <a:pt x="14672" y="336"/>
                </a:lnTo>
                <a:cubicBezTo>
                  <a:pt x="14672" y="152"/>
                  <a:pt x="14393" y="0"/>
                  <a:pt x="14053" y="0"/>
                </a:cubicBezTo>
                <a:lnTo>
                  <a:pt x="10805" y="0"/>
                </a:lnTo>
                <a:lnTo>
                  <a:pt x="7547" y="0"/>
                </a:lnTo>
                <a:close/>
                <a:moveTo>
                  <a:pt x="9955" y="1335"/>
                </a:moveTo>
                <a:lnTo>
                  <a:pt x="10805" y="1335"/>
                </a:lnTo>
                <a:lnTo>
                  <a:pt x="11654" y="1335"/>
                </a:lnTo>
                <a:lnTo>
                  <a:pt x="12794" y="4203"/>
                </a:lnTo>
                <a:lnTo>
                  <a:pt x="10805" y="5028"/>
                </a:lnTo>
                <a:lnTo>
                  <a:pt x="8824" y="4203"/>
                </a:lnTo>
                <a:lnTo>
                  <a:pt x="9955" y="1335"/>
                </a:lnTo>
                <a:close/>
                <a:moveTo>
                  <a:pt x="8387" y="5315"/>
                </a:moveTo>
                <a:lnTo>
                  <a:pt x="9337" y="5683"/>
                </a:lnTo>
                <a:lnTo>
                  <a:pt x="8015" y="6228"/>
                </a:lnTo>
                <a:lnTo>
                  <a:pt x="8387" y="5315"/>
                </a:lnTo>
                <a:close/>
                <a:moveTo>
                  <a:pt x="13213" y="5320"/>
                </a:moveTo>
                <a:lnTo>
                  <a:pt x="13585" y="6233"/>
                </a:lnTo>
                <a:lnTo>
                  <a:pt x="12263" y="5688"/>
                </a:lnTo>
                <a:lnTo>
                  <a:pt x="13213" y="5320"/>
                </a:lnTo>
                <a:close/>
                <a:moveTo>
                  <a:pt x="10795" y="6298"/>
                </a:moveTo>
                <a:lnTo>
                  <a:pt x="14122" y="7606"/>
                </a:lnTo>
                <a:lnTo>
                  <a:pt x="14284" y="7999"/>
                </a:lnTo>
                <a:lnTo>
                  <a:pt x="10805" y="7999"/>
                </a:lnTo>
                <a:lnTo>
                  <a:pt x="7316" y="7999"/>
                </a:lnTo>
                <a:lnTo>
                  <a:pt x="7466" y="7606"/>
                </a:lnTo>
                <a:lnTo>
                  <a:pt x="10795" y="6298"/>
                </a:lnTo>
                <a:close/>
                <a:moveTo>
                  <a:pt x="6788" y="9344"/>
                </a:moveTo>
                <a:lnTo>
                  <a:pt x="10805" y="9344"/>
                </a:lnTo>
                <a:lnTo>
                  <a:pt x="14822" y="9344"/>
                </a:lnTo>
                <a:lnTo>
                  <a:pt x="15203" y="10289"/>
                </a:lnTo>
                <a:lnTo>
                  <a:pt x="10805" y="11922"/>
                </a:lnTo>
                <a:lnTo>
                  <a:pt x="6407" y="10289"/>
                </a:lnTo>
                <a:lnTo>
                  <a:pt x="6788" y="9344"/>
                </a:lnTo>
                <a:close/>
                <a:moveTo>
                  <a:pt x="6016" y="11252"/>
                </a:moveTo>
                <a:lnTo>
                  <a:pt x="9405" y="12543"/>
                </a:lnTo>
                <a:lnTo>
                  <a:pt x="4848" y="14276"/>
                </a:lnTo>
                <a:lnTo>
                  <a:pt x="6016" y="11252"/>
                </a:lnTo>
                <a:close/>
                <a:moveTo>
                  <a:pt x="15593" y="11252"/>
                </a:moveTo>
                <a:lnTo>
                  <a:pt x="16761" y="14276"/>
                </a:lnTo>
                <a:lnTo>
                  <a:pt x="12204" y="12543"/>
                </a:lnTo>
                <a:lnTo>
                  <a:pt x="15593" y="11252"/>
                </a:lnTo>
                <a:close/>
                <a:moveTo>
                  <a:pt x="10795" y="13157"/>
                </a:moveTo>
                <a:lnTo>
                  <a:pt x="16743" y="15453"/>
                </a:lnTo>
                <a:lnTo>
                  <a:pt x="10795" y="17451"/>
                </a:lnTo>
                <a:lnTo>
                  <a:pt x="4848" y="15453"/>
                </a:lnTo>
                <a:lnTo>
                  <a:pt x="10795" y="13157"/>
                </a:lnTo>
                <a:close/>
                <a:moveTo>
                  <a:pt x="4017" y="16297"/>
                </a:moveTo>
                <a:lnTo>
                  <a:pt x="9124" y="18084"/>
                </a:lnTo>
                <a:lnTo>
                  <a:pt x="2377" y="20412"/>
                </a:lnTo>
                <a:lnTo>
                  <a:pt x="4017" y="16297"/>
                </a:lnTo>
                <a:close/>
                <a:moveTo>
                  <a:pt x="17583" y="16297"/>
                </a:moveTo>
                <a:lnTo>
                  <a:pt x="19220" y="20412"/>
                </a:lnTo>
                <a:lnTo>
                  <a:pt x="12473" y="18084"/>
                </a:lnTo>
                <a:lnTo>
                  <a:pt x="17583" y="16297"/>
                </a:lnTo>
                <a:close/>
              </a:path>
            </a:pathLst>
          </a:cu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0" name="霍尔传感器"/>
          <p:cNvSpPr txBox="1"/>
          <p:nvPr/>
        </p:nvSpPr>
        <p:spPr>
          <a:xfrm>
            <a:off x="4521200" y="1670050"/>
            <a:ext cx="2971801" cy="90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霍尔传感器</a:t>
            </a:r>
          </a:p>
        </p:txBody>
      </p:sp>
      <p:sp>
        <p:nvSpPr>
          <p:cNvPr id="841" name="霍尔传感器工作原理…"/>
          <p:cNvSpPr txBox="1"/>
          <p:nvPr/>
        </p:nvSpPr>
        <p:spPr>
          <a:xfrm>
            <a:off x="3448050" y="2973577"/>
            <a:ext cx="5537200" cy="38064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44500" indent="-444500" algn="just" defTabSz="914400">
              <a:lnSpc>
                <a:spcPct val="120000"/>
              </a:lnSpc>
              <a:spcBef>
                <a:spcPts val="700"/>
              </a:spcBef>
              <a:buSzPct val="50000"/>
              <a:buBlip>
                <a:blip r:embed="rId2"/>
              </a:buBlip>
              <a:defRPr sz="3200" b="0">
                <a:latin typeface="Times New Roman"/>
                <a:ea typeface="Times New Roman"/>
                <a:cs typeface="Times New Roman"/>
                <a:sym typeface="Times New Roman"/>
              </a:defRPr>
            </a:pPr>
            <a:r>
              <a:rPr>
                <a:solidFill>
                  <a:srgbClr val="FF0000"/>
                </a:solidFill>
                <a:uFill>
                  <a:solidFill>
                    <a:srgbClr val="FF0000"/>
                  </a:solidFill>
                </a:uFill>
                <a:latin typeface="宋体"/>
                <a:ea typeface="宋体"/>
                <a:cs typeface="宋体"/>
                <a:sym typeface="宋体"/>
                <a:hlinkClick r:id="rId3" action="ppaction://hlinksldjump"/>
              </a:rPr>
              <a:t>霍尔传感器工作原理</a:t>
            </a:r>
          </a:p>
          <a:p>
            <a:pPr marL="444500" indent="-444500" algn="just" defTabSz="914400">
              <a:lnSpc>
                <a:spcPct val="120000"/>
              </a:lnSpc>
              <a:spcBef>
                <a:spcPts val="700"/>
              </a:spcBef>
              <a:buSzPct val="50000"/>
              <a:buBlip>
                <a:blip r:embed="rId2"/>
              </a:buBlip>
              <a:defRPr sz="3200" b="0">
                <a:latin typeface="Times New Roman"/>
                <a:ea typeface="Times New Roman"/>
                <a:cs typeface="Times New Roman"/>
                <a:sym typeface="Times New Roman"/>
              </a:defRPr>
            </a:pPr>
            <a:r>
              <a:rPr>
                <a:solidFill>
                  <a:srgbClr val="FF0000"/>
                </a:solidFill>
                <a:uFill>
                  <a:solidFill>
                    <a:srgbClr val="FF0000"/>
                  </a:solidFill>
                </a:uFill>
                <a:latin typeface="宋体"/>
                <a:ea typeface="宋体"/>
                <a:cs typeface="宋体"/>
                <a:sym typeface="宋体"/>
                <a:hlinkClick r:id="rId3" action="ppaction://hlinksldjump"/>
              </a:rPr>
              <a:t>霍尔元件的结构和基本电路</a:t>
            </a:r>
          </a:p>
          <a:p>
            <a:pPr marL="444500" indent="-444500" algn="just" defTabSz="914400">
              <a:lnSpc>
                <a:spcPct val="120000"/>
              </a:lnSpc>
              <a:spcBef>
                <a:spcPts val="700"/>
              </a:spcBef>
              <a:buSzPct val="50000"/>
              <a:buBlip>
                <a:blip r:embed="rId2"/>
              </a:buBlip>
              <a:defRPr sz="3200" b="0">
                <a:latin typeface="Times New Roman"/>
                <a:ea typeface="Times New Roman"/>
                <a:cs typeface="Times New Roman"/>
                <a:sym typeface="Times New Roman"/>
              </a:defRPr>
            </a:pPr>
            <a:r>
              <a:rPr>
                <a:solidFill>
                  <a:srgbClr val="FF0000"/>
                </a:solidFill>
                <a:uFill>
                  <a:solidFill>
                    <a:srgbClr val="FF0000"/>
                  </a:solidFill>
                </a:uFill>
                <a:latin typeface="宋体"/>
                <a:ea typeface="宋体"/>
                <a:cs typeface="宋体"/>
                <a:sym typeface="宋体"/>
                <a:hlinkClick r:id="rId3" action="ppaction://hlinksldjump"/>
              </a:rPr>
              <a:t>霍尔元件的主要特性参数</a:t>
            </a:r>
          </a:p>
          <a:p>
            <a:pPr marL="444500" indent="-444500" algn="just" defTabSz="914400">
              <a:lnSpc>
                <a:spcPct val="120000"/>
              </a:lnSpc>
              <a:spcBef>
                <a:spcPts val="700"/>
              </a:spcBef>
              <a:buSzPct val="50000"/>
              <a:buBlip>
                <a:blip r:embed="rId2"/>
              </a:buBlip>
              <a:defRPr sz="3200" b="0">
                <a:latin typeface="Times New Roman"/>
                <a:ea typeface="Times New Roman"/>
                <a:cs typeface="Times New Roman"/>
                <a:sym typeface="Times New Roman"/>
              </a:defRPr>
            </a:pPr>
            <a:r>
              <a:rPr>
                <a:solidFill>
                  <a:srgbClr val="FF0000"/>
                </a:solidFill>
                <a:uFill>
                  <a:solidFill>
                    <a:srgbClr val="FF0000"/>
                  </a:solidFill>
                </a:uFill>
                <a:latin typeface="宋体"/>
                <a:ea typeface="宋体"/>
                <a:cs typeface="宋体"/>
                <a:sym typeface="宋体"/>
                <a:hlinkClick r:id="rId3" action="ppaction://hlinksldjump"/>
              </a:rPr>
              <a:t>霍尔元件误差及补偿</a:t>
            </a:r>
          </a:p>
          <a:p>
            <a:pPr marL="444500" indent="-444500" algn="just" defTabSz="914400">
              <a:lnSpc>
                <a:spcPct val="120000"/>
              </a:lnSpc>
              <a:spcBef>
                <a:spcPts val="700"/>
              </a:spcBef>
              <a:buSzPct val="50000"/>
              <a:buBlip>
                <a:blip r:embed="rId2"/>
              </a:buBlip>
              <a:defRPr sz="3200" b="0">
                <a:latin typeface="Times New Roman"/>
                <a:ea typeface="Times New Roman"/>
                <a:cs typeface="Times New Roman"/>
                <a:sym typeface="Times New Roman"/>
              </a:defRPr>
            </a:pPr>
            <a:r>
              <a:rPr>
                <a:solidFill>
                  <a:srgbClr val="FF0000"/>
                </a:solidFill>
                <a:uFill>
                  <a:solidFill>
                    <a:srgbClr val="FF0000"/>
                  </a:solidFill>
                </a:uFill>
                <a:latin typeface="宋体"/>
                <a:ea typeface="宋体"/>
                <a:cs typeface="宋体"/>
                <a:sym typeface="宋体"/>
                <a:hlinkClick r:id="rId3" action="ppaction://hlinksldjump"/>
              </a:rPr>
              <a:t>霍尔式传感器的应用</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工作原理"/>
          <p:cNvSpPr>
            <a:spLocks noGrp="1"/>
          </p:cNvSpPr>
          <p:nvPr>
            <p:ph type="title"/>
          </p:nvPr>
        </p:nvSpPr>
        <p:spPr>
          <a:prstGeom prst="rect">
            <a:avLst/>
          </a:prstGeom>
        </p:spPr>
        <p:txBody>
          <a:bodyPr/>
          <a:lstStyle/>
          <a:p>
            <a:r>
              <a:t>工作原理</a:t>
            </a:r>
          </a:p>
        </p:txBody>
      </p:sp>
      <p:sp>
        <p:nvSpPr>
          <p:cNvPr id="844" name="置于磁场中的静止载流导体，当它的电流方向与磁场方向不一致时，载流导体上平行于电流和磁场方向上的两个面之间产生电动势，这种现象称霍尔效应。该电势称霍尔电势，半导体薄片称霍尔元件。"/>
          <p:cNvSpPr txBox="1"/>
          <p:nvPr/>
        </p:nvSpPr>
        <p:spPr>
          <a:xfrm>
            <a:off x="712808" y="2537232"/>
            <a:ext cx="11350584" cy="2205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spcBef>
                <a:spcPts val="600"/>
              </a:spcBef>
              <a:defRPr sz="2800" b="0" u="sng">
                <a:solidFill>
                  <a:schemeClr val="accent5"/>
                </a:solidFill>
                <a:latin typeface="Songti SC Regular"/>
                <a:ea typeface="Songti SC Regular"/>
                <a:cs typeface="Songti SC Regular"/>
                <a:sym typeface="Songti SC Regular"/>
              </a:defRPr>
            </a:pPr>
            <a:endParaRPr/>
          </a:p>
          <a:p>
            <a:pPr algn="just" defTabSz="914400">
              <a:defRPr sz="2800" b="0">
                <a:latin typeface="Songti SC Regular"/>
                <a:ea typeface="Songti SC Regular"/>
                <a:cs typeface="Songti SC Regular"/>
                <a:sym typeface="Songti SC Regular"/>
              </a:defRPr>
            </a:pPr>
            <a:r>
              <a:t>    置于磁场中的静止载流导体，当它的电流方向与磁场方向不一致时，载流导体上平行于电流和磁场方向上的两个面之间产生电动势，这种现象称</a:t>
            </a:r>
            <a:r>
              <a:rPr>
                <a:solidFill>
                  <a:srgbClr val="FF3399"/>
                </a:solidFill>
              </a:rPr>
              <a:t>霍尔效应</a:t>
            </a:r>
            <a:r>
              <a:t>。该电势称</a:t>
            </a:r>
            <a:r>
              <a:rPr>
                <a:solidFill>
                  <a:srgbClr val="FF3399"/>
                </a:solidFill>
              </a:rPr>
              <a:t>霍尔电势</a:t>
            </a:r>
            <a:r>
              <a:t>，半导体薄片称</a:t>
            </a:r>
            <a:r>
              <a:rPr>
                <a:solidFill>
                  <a:srgbClr val="0000FF"/>
                </a:solidFill>
              </a:rPr>
              <a:t>霍尔元件</a:t>
            </a:r>
            <a:r>
              <a:t>。</a:t>
            </a:r>
          </a:p>
        </p:txBody>
      </p:sp>
      <p:sp>
        <p:nvSpPr>
          <p:cNvPr id="845" name="霍尔器件是一种磁电传感器，其工作机理是霍尔效应。"/>
          <p:cNvSpPr txBox="1"/>
          <p:nvPr/>
        </p:nvSpPr>
        <p:spPr>
          <a:xfrm>
            <a:off x="749676" y="1885724"/>
            <a:ext cx="10460832"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latin typeface="Songti SC Regular"/>
                <a:ea typeface="Songti SC Regular"/>
                <a:cs typeface="Songti SC Regular"/>
                <a:sym typeface="Songti SC Regular"/>
              </a:defRPr>
            </a:pPr>
            <a:r>
              <a:t>霍尔器件是一种磁电传感器，其工作机理是</a:t>
            </a:r>
            <a:r>
              <a:rPr>
                <a:solidFill>
                  <a:srgbClr val="FF3399"/>
                </a:solidFill>
              </a:rPr>
              <a:t>霍尔效应</a:t>
            </a:r>
            <a:r>
              <a:t>。</a:t>
            </a:r>
          </a:p>
        </p:txBody>
      </p:sp>
      <p:sp>
        <p:nvSpPr>
          <p:cNvPr id="846" name="当磁场垂直于薄片时，电子受到洛仑兹力的作用，向内侧偏移，在半导体薄片c、d方向的端面之间建立起霍尔电势"/>
          <p:cNvSpPr txBox="1"/>
          <p:nvPr/>
        </p:nvSpPr>
        <p:spPr>
          <a:xfrm>
            <a:off x="8766561" y="5846342"/>
            <a:ext cx="3532288" cy="194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buClr>
                <a:srgbClr val="3333CC"/>
              </a:buClr>
              <a:buFont typeface="Wingdings"/>
              <a:defRPr b="0">
                <a:latin typeface="华文楷体"/>
                <a:ea typeface="华文楷体"/>
                <a:cs typeface="华文楷体"/>
                <a:sym typeface="华文楷体"/>
              </a:defRPr>
            </a:pPr>
            <a:r>
              <a:t> 当磁场垂直于薄片时，电子受到洛仑兹力的作用，向内侧偏移，在半导体薄片c、d方向的端面之间建立起霍尔电势</a:t>
            </a:r>
          </a:p>
        </p:txBody>
      </p:sp>
      <p:pic>
        <p:nvPicPr>
          <p:cNvPr id="847" name="timg-6.gif" descr="timg-6.gif"/>
          <p:cNvPicPr>
            <a:picLocks/>
          </p:cNvPicPr>
          <p:nvPr/>
        </p:nvPicPr>
        <p:blipFill>
          <a:blip r:embed="rId2">
            <a:extLst/>
          </a:blip>
          <a:stretch>
            <a:fillRect/>
          </a:stretch>
        </p:blipFill>
        <p:spPr>
          <a:xfrm>
            <a:off x="787400" y="4912892"/>
            <a:ext cx="7620000" cy="3810001"/>
          </a:xfrm>
          <a:prstGeom prst="rect">
            <a:avLst/>
          </a:prstGeom>
          <a:ln w="12700">
            <a:miter lim="400000"/>
          </a:ln>
        </p:spPr>
      </p:pic>
      <p:sp>
        <p:nvSpPr>
          <p:cNvPr id="848" name="霍尔效应"/>
          <p:cNvSpPr txBox="1"/>
          <p:nvPr/>
        </p:nvSpPr>
        <p:spPr>
          <a:xfrm>
            <a:off x="755650" y="2474721"/>
            <a:ext cx="1536700" cy="6131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600"/>
              </a:spcBef>
              <a:defRPr sz="2800" b="0" u="sng">
                <a:solidFill>
                  <a:schemeClr val="accent5"/>
                </a:solidFill>
                <a:latin typeface="Songti SC Bold"/>
                <a:ea typeface="Songti SC Bold"/>
                <a:cs typeface="Songti SC Bold"/>
                <a:sym typeface="Songti SC Bold"/>
              </a:defRPr>
            </a:lvl1pPr>
          </a:lstStyle>
          <a:p>
            <a:r>
              <a:t>霍尔效应</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1879年美国物理学家霍尔（E.H.Hall）首先在金属材料中发现了霍尔效应, 但由于金属材料的霍尔效应太弱而没有得到应用。随着半导体技术的发展, 开始用半导体材料制成霍尔元件, 由于它的霍尔效应显著而得到应用和发展。"/>
          <p:cNvSpPr txBox="1"/>
          <p:nvPr/>
        </p:nvSpPr>
        <p:spPr>
          <a:xfrm>
            <a:off x="597197" y="2222499"/>
            <a:ext cx="12071053" cy="1828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120000"/>
              </a:lnSpc>
              <a:spcBef>
                <a:spcPts val="1300"/>
              </a:spcBef>
              <a:defRPr sz="2800" b="0">
                <a:solidFill>
                  <a:srgbClr val="1C1C1C"/>
                </a:solidFill>
                <a:latin typeface="Songti SC Regular"/>
                <a:ea typeface="Songti SC Regular"/>
                <a:cs typeface="Songti SC Regular"/>
                <a:sym typeface="Songti SC Regular"/>
              </a:defRPr>
            </a:pPr>
            <a:r>
              <a:rPr>
                <a:solidFill>
                  <a:srgbClr val="000000"/>
                </a:solidFill>
              </a:rPr>
              <a:t>1879年美国物理学家霍尔（E.H.Hall）首先在金属材料中发现了霍尔效应, 但由于金属材料的霍尔效应太弱而没有得到应用。随着半导体技术的发展, 开始用</a:t>
            </a:r>
            <a:r>
              <a:rPr>
                <a:solidFill>
                  <a:schemeClr val="accent5">
                    <a:lumOff val="-29866"/>
                  </a:schemeClr>
                </a:solidFill>
              </a:rPr>
              <a:t>半导体材料制成霍尔元件</a:t>
            </a:r>
            <a:r>
              <a:rPr>
                <a:solidFill>
                  <a:srgbClr val="000000"/>
                </a:solidFill>
              </a:rPr>
              <a:t>, 由于它的霍尔效应显著而得到应用和发展。</a:t>
            </a:r>
          </a:p>
        </p:txBody>
      </p:sp>
      <p:sp>
        <p:nvSpPr>
          <p:cNvPr id="851" name="工作原理"/>
          <p:cNvSpPr>
            <a:spLocks noGrp="1"/>
          </p:cNvSpPr>
          <p:nvPr>
            <p:ph type="title"/>
          </p:nvPr>
        </p:nvSpPr>
        <p:spPr>
          <a:prstGeom prst="rect">
            <a:avLst/>
          </a:prstGeom>
        </p:spPr>
        <p:txBody>
          <a:bodyPr/>
          <a:lstStyle/>
          <a:p>
            <a:r>
              <a:t>工作原理</a:t>
            </a:r>
          </a:p>
        </p:txBody>
      </p:sp>
      <p:sp>
        <p:nvSpPr>
          <p:cNvPr id="852" name="优点：灵敏度高、线性度好、稳定性高、体积小、重量轻、寿命长、安装方便、功耗小、频率高（可达1MHz）、耐高温、耐震动、不怕灰尘、油污、水汽及盐雾等的污染或腐蚀。"/>
          <p:cNvSpPr txBox="1"/>
          <p:nvPr/>
        </p:nvSpPr>
        <p:spPr>
          <a:xfrm>
            <a:off x="597197" y="4500474"/>
            <a:ext cx="1207105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300"/>
              </a:spcBef>
              <a:defRPr sz="2800" b="0">
                <a:latin typeface="Songti SC Regular"/>
                <a:ea typeface="Songti SC Regular"/>
                <a:cs typeface="Songti SC Regular"/>
                <a:sym typeface="Songti SC Regular"/>
              </a:defRPr>
            </a:pPr>
            <a:r>
              <a:rPr>
                <a:solidFill>
                  <a:srgbClr val="FF0000"/>
                </a:solidFill>
              </a:rPr>
              <a:t>优点：</a:t>
            </a:r>
            <a:r>
              <a:t>灵敏度高、线性度好、稳定性高、体积小、重量轻、寿命长、安装方便、功耗小、频率高（可达1MHz）、耐高温、耐震动、不怕灰尘、油污、水汽及盐雾等的污染或腐蚀。 </a:t>
            </a:r>
          </a:p>
        </p:txBody>
      </p:sp>
      <p:sp>
        <p:nvSpPr>
          <p:cNvPr id="853" name="已广泛应用于非电量测量、自动控制、计算机装置和现代军事技术等各个领域。"/>
          <p:cNvSpPr txBox="1"/>
          <p:nvPr/>
        </p:nvSpPr>
        <p:spPr>
          <a:xfrm>
            <a:off x="597197" y="6626049"/>
            <a:ext cx="1207105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914400">
              <a:spcBef>
                <a:spcPts val="700"/>
              </a:spcBef>
              <a:defRPr sz="2800" b="0">
                <a:latin typeface="Songti SC Regular"/>
                <a:ea typeface="Songti SC Regular"/>
                <a:cs typeface="Songti SC Regular"/>
                <a:sym typeface="Songti SC Regular"/>
              </a:defRPr>
            </a:lvl1pPr>
          </a:lstStyle>
          <a:p>
            <a:r>
              <a:t>已广泛应用于非电量测量、自动控制、计算机装置和现代军事技术等各个领域。</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结构和基本电路"/>
          <p:cNvSpPr>
            <a:spLocks noGrp="1"/>
          </p:cNvSpPr>
          <p:nvPr>
            <p:ph type="title"/>
          </p:nvPr>
        </p:nvSpPr>
        <p:spPr>
          <a:prstGeom prst="rect">
            <a:avLst/>
          </a:prstGeom>
        </p:spPr>
        <p:txBody>
          <a:bodyPr/>
          <a:lstStyle/>
          <a:p>
            <a:r>
              <a:t>结构和基本电路</a:t>
            </a:r>
          </a:p>
        </p:txBody>
      </p:sp>
      <p:pic>
        <p:nvPicPr>
          <p:cNvPr id="856" name="F:\多媒体教学\传感器\传感器课件制作（徐老师）\CHJC6\调整大小 T522.jpg" descr="F:\多媒体教学\传感器\传感器课件制作（徐老师）\CHJC6\调整大小 T522.jpg"/>
          <p:cNvPicPr>
            <a:picLocks noChangeAspect="1"/>
          </p:cNvPicPr>
          <p:nvPr/>
        </p:nvPicPr>
        <p:blipFill>
          <a:blip r:embed="rId2">
            <a:extLst/>
          </a:blip>
          <a:srcRect l="6643" t="2989" r="6170"/>
          <a:stretch>
            <a:fillRect/>
          </a:stretch>
        </p:blipFill>
        <p:spPr>
          <a:xfrm>
            <a:off x="2005762" y="973541"/>
            <a:ext cx="8993276" cy="4563385"/>
          </a:xfrm>
          <a:custGeom>
            <a:avLst/>
            <a:gdLst/>
            <a:ahLst/>
            <a:cxnLst>
              <a:cxn ang="0">
                <a:pos x="wd2" y="hd2"/>
              </a:cxn>
              <a:cxn ang="5400000">
                <a:pos x="wd2" y="hd2"/>
              </a:cxn>
              <a:cxn ang="10800000">
                <a:pos x="wd2" y="hd2"/>
              </a:cxn>
              <a:cxn ang="16200000">
                <a:pos x="wd2" y="hd2"/>
              </a:cxn>
            </a:cxnLst>
            <a:rect l="0" t="0" r="r" b="b"/>
            <a:pathLst>
              <a:path w="21552" h="21591" extrusionOk="0">
                <a:moveTo>
                  <a:pt x="9589" y="6"/>
                </a:moveTo>
                <a:cubicBezTo>
                  <a:pt x="9558" y="17"/>
                  <a:pt x="9531" y="67"/>
                  <a:pt x="9529" y="116"/>
                </a:cubicBezTo>
                <a:cubicBezTo>
                  <a:pt x="9528" y="165"/>
                  <a:pt x="9523" y="218"/>
                  <a:pt x="9518" y="235"/>
                </a:cubicBezTo>
                <a:cubicBezTo>
                  <a:pt x="9513" y="251"/>
                  <a:pt x="9507" y="420"/>
                  <a:pt x="9505" y="610"/>
                </a:cubicBezTo>
                <a:cubicBezTo>
                  <a:pt x="9500" y="932"/>
                  <a:pt x="9504" y="956"/>
                  <a:pt x="9569" y="956"/>
                </a:cubicBezTo>
                <a:cubicBezTo>
                  <a:pt x="9618" y="956"/>
                  <a:pt x="9639" y="921"/>
                  <a:pt x="9639" y="839"/>
                </a:cubicBezTo>
                <a:cubicBezTo>
                  <a:pt x="9639" y="775"/>
                  <a:pt x="9628" y="709"/>
                  <a:pt x="9615" y="693"/>
                </a:cubicBezTo>
                <a:cubicBezTo>
                  <a:pt x="9586" y="657"/>
                  <a:pt x="9593" y="155"/>
                  <a:pt x="9624" y="56"/>
                </a:cubicBezTo>
                <a:cubicBezTo>
                  <a:pt x="9639" y="7"/>
                  <a:pt x="9628" y="-9"/>
                  <a:pt x="9589" y="6"/>
                </a:cubicBezTo>
                <a:close/>
                <a:moveTo>
                  <a:pt x="17057" y="956"/>
                </a:moveTo>
                <a:cubicBezTo>
                  <a:pt x="17056" y="952"/>
                  <a:pt x="17045" y="966"/>
                  <a:pt x="17024" y="999"/>
                </a:cubicBezTo>
                <a:cubicBezTo>
                  <a:pt x="16998" y="1040"/>
                  <a:pt x="16969" y="1059"/>
                  <a:pt x="16960" y="1042"/>
                </a:cubicBezTo>
                <a:cubicBezTo>
                  <a:pt x="16952" y="1025"/>
                  <a:pt x="16922" y="1082"/>
                  <a:pt x="16893" y="1168"/>
                </a:cubicBezTo>
                <a:cubicBezTo>
                  <a:pt x="16862" y="1260"/>
                  <a:pt x="16822" y="1311"/>
                  <a:pt x="16797" y="1292"/>
                </a:cubicBezTo>
                <a:cubicBezTo>
                  <a:pt x="16741" y="1250"/>
                  <a:pt x="16743" y="1308"/>
                  <a:pt x="16802" y="1585"/>
                </a:cubicBezTo>
                <a:cubicBezTo>
                  <a:pt x="16845" y="1791"/>
                  <a:pt x="16841" y="1876"/>
                  <a:pt x="16789" y="1889"/>
                </a:cubicBezTo>
                <a:cubicBezTo>
                  <a:pt x="16778" y="1892"/>
                  <a:pt x="16744" y="1916"/>
                  <a:pt x="16715" y="1941"/>
                </a:cubicBezTo>
                <a:cubicBezTo>
                  <a:pt x="16686" y="1967"/>
                  <a:pt x="16441" y="1975"/>
                  <a:pt x="16171" y="1960"/>
                </a:cubicBezTo>
                <a:lnTo>
                  <a:pt x="15681" y="1934"/>
                </a:lnTo>
                <a:lnTo>
                  <a:pt x="15597" y="1729"/>
                </a:lnTo>
                <a:cubicBezTo>
                  <a:pt x="15550" y="1617"/>
                  <a:pt x="15503" y="1542"/>
                  <a:pt x="15492" y="1564"/>
                </a:cubicBezTo>
                <a:cubicBezTo>
                  <a:pt x="15481" y="1586"/>
                  <a:pt x="15474" y="2160"/>
                  <a:pt x="15476" y="2839"/>
                </a:cubicBezTo>
                <a:cubicBezTo>
                  <a:pt x="15479" y="4038"/>
                  <a:pt x="15457" y="4372"/>
                  <a:pt x="15383" y="4281"/>
                </a:cubicBezTo>
                <a:cubicBezTo>
                  <a:pt x="15366" y="4261"/>
                  <a:pt x="15333" y="4275"/>
                  <a:pt x="15310" y="4313"/>
                </a:cubicBezTo>
                <a:cubicBezTo>
                  <a:pt x="15287" y="4351"/>
                  <a:pt x="15198" y="4372"/>
                  <a:pt x="15107" y="4362"/>
                </a:cubicBezTo>
                <a:cubicBezTo>
                  <a:pt x="14977" y="4347"/>
                  <a:pt x="14946" y="4323"/>
                  <a:pt x="14949" y="4243"/>
                </a:cubicBezTo>
                <a:cubicBezTo>
                  <a:pt x="14951" y="4188"/>
                  <a:pt x="14937" y="4156"/>
                  <a:pt x="14918" y="4170"/>
                </a:cubicBezTo>
                <a:cubicBezTo>
                  <a:pt x="14894" y="4188"/>
                  <a:pt x="14886" y="4505"/>
                  <a:pt x="14894" y="5246"/>
                </a:cubicBezTo>
                <a:cubicBezTo>
                  <a:pt x="14900" y="5907"/>
                  <a:pt x="14892" y="6326"/>
                  <a:pt x="14873" y="6373"/>
                </a:cubicBezTo>
                <a:cubicBezTo>
                  <a:pt x="14856" y="6413"/>
                  <a:pt x="14843" y="6529"/>
                  <a:pt x="14844" y="6630"/>
                </a:cubicBezTo>
                <a:lnTo>
                  <a:pt x="14847" y="6814"/>
                </a:lnTo>
                <a:lnTo>
                  <a:pt x="15136" y="6827"/>
                </a:lnTo>
                <a:cubicBezTo>
                  <a:pt x="15295" y="6834"/>
                  <a:pt x="15446" y="6861"/>
                  <a:pt x="15473" y="6889"/>
                </a:cubicBezTo>
                <a:cubicBezTo>
                  <a:pt x="15500" y="6917"/>
                  <a:pt x="15550" y="6917"/>
                  <a:pt x="15583" y="6891"/>
                </a:cubicBezTo>
                <a:cubicBezTo>
                  <a:pt x="15668" y="6824"/>
                  <a:pt x="16412" y="6820"/>
                  <a:pt x="16433" y="6887"/>
                </a:cubicBezTo>
                <a:cubicBezTo>
                  <a:pt x="16442" y="6917"/>
                  <a:pt x="16453" y="7013"/>
                  <a:pt x="16456" y="7099"/>
                </a:cubicBezTo>
                <a:cubicBezTo>
                  <a:pt x="16461" y="7199"/>
                  <a:pt x="16480" y="7253"/>
                  <a:pt x="16510" y="7248"/>
                </a:cubicBezTo>
                <a:cubicBezTo>
                  <a:pt x="16664" y="7220"/>
                  <a:pt x="16724" y="7261"/>
                  <a:pt x="16763" y="7419"/>
                </a:cubicBezTo>
                <a:cubicBezTo>
                  <a:pt x="16785" y="7509"/>
                  <a:pt x="16801" y="7642"/>
                  <a:pt x="16798" y="7715"/>
                </a:cubicBezTo>
                <a:cubicBezTo>
                  <a:pt x="16795" y="7788"/>
                  <a:pt x="16801" y="7845"/>
                  <a:pt x="16811" y="7843"/>
                </a:cubicBezTo>
                <a:cubicBezTo>
                  <a:pt x="16821" y="7840"/>
                  <a:pt x="16837" y="7843"/>
                  <a:pt x="16845" y="7847"/>
                </a:cubicBezTo>
                <a:cubicBezTo>
                  <a:pt x="16854" y="7851"/>
                  <a:pt x="17483" y="7854"/>
                  <a:pt x="18244" y="7856"/>
                </a:cubicBezTo>
                <a:cubicBezTo>
                  <a:pt x="19040" y="7858"/>
                  <a:pt x="19648" y="7884"/>
                  <a:pt x="19674" y="7916"/>
                </a:cubicBezTo>
                <a:cubicBezTo>
                  <a:pt x="19724" y="7978"/>
                  <a:pt x="19781" y="7979"/>
                  <a:pt x="19871" y="7922"/>
                </a:cubicBezTo>
                <a:cubicBezTo>
                  <a:pt x="19920" y="7891"/>
                  <a:pt x="19932" y="7827"/>
                  <a:pt x="19936" y="7599"/>
                </a:cubicBezTo>
                <a:cubicBezTo>
                  <a:pt x="19939" y="7339"/>
                  <a:pt x="19934" y="7313"/>
                  <a:pt x="19871" y="7313"/>
                </a:cubicBezTo>
                <a:cubicBezTo>
                  <a:pt x="19833" y="7313"/>
                  <a:pt x="19792" y="7358"/>
                  <a:pt x="19781" y="7413"/>
                </a:cubicBezTo>
                <a:cubicBezTo>
                  <a:pt x="19767" y="7489"/>
                  <a:pt x="19753" y="7496"/>
                  <a:pt x="19726" y="7443"/>
                </a:cubicBezTo>
                <a:cubicBezTo>
                  <a:pt x="19684" y="7360"/>
                  <a:pt x="19600" y="7349"/>
                  <a:pt x="19625" y="7430"/>
                </a:cubicBezTo>
                <a:cubicBezTo>
                  <a:pt x="19658" y="7534"/>
                  <a:pt x="19578" y="7565"/>
                  <a:pt x="19525" y="7469"/>
                </a:cubicBezTo>
                <a:cubicBezTo>
                  <a:pt x="19478" y="7387"/>
                  <a:pt x="19322" y="7372"/>
                  <a:pt x="18335" y="7358"/>
                </a:cubicBezTo>
                <a:lnTo>
                  <a:pt x="17199" y="7343"/>
                </a:lnTo>
                <a:lnTo>
                  <a:pt x="17199" y="7159"/>
                </a:lnTo>
                <a:cubicBezTo>
                  <a:pt x="17199" y="6824"/>
                  <a:pt x="17188" y="6830"/>
                  <a:pt x="17950" y="6840"/>
                </a:cubicBezTo>
                <a:cubicBezTo>
                  <a:pt x="18337" y="6846"/>
                  <a:pt x="18668" y="6866"/>
                  <a:pt x="18685" y="6885"/>
                </a:cubicBezTo>
                <a:cubicBezTo>
                  <a:pt x="18779" y="6994"/>
                  <a:pt x="18868" y="6842"/>
                  <a:pt x="18795" y="6698"/>
                </a:cubicBezTo>
                <a:cubicBezTo>
                  <a:pt x="18746" y="6601"/>
                  <a:pt x="18748" y="4594"/>
                  <a:pt x="18797" y="4439"/>
                </a:cubicBezTo>
                <a:cubicBezTo>
                  <a:pt x="18826" y="4348"/>
                  <a:pt x="18824" y="4303"/>
                  <a:pt x="18791" y="4225"/>
                </a:cubicBezTo>
                <a:cubicBezTo>
                  <a:pt x="18753" y="4133"/>
                  <a:pt x="18745" y="4135"/>
                  <a:pt x="18700" y="4253"/>
                </a:cubicBezTo>
                <a:cubicBezTo>
                  <a:pt x="18659" y="4361"/>
                  <a:pt x="18625" y="4377"/>
                  <a:pt x="18487" y="4362"/>
                </a:cubicBezTo>
                <a:lnTo>
                  <a:pt x="18323" y="4345"/>
                </a:lnTo>
                <a:lnTo>
                  <a:pt x="18331" y="3954"/>
                </a:lnTo>
                <a:cubicBezTo>
                  <a:pt x="18335" y="3740"/>
                  <a:pt x="18349" y="3546"/>
                  <a:pt x="18361" y="3522"/>
                </a:cubicBezTo>
                <a:cubicBezTo>
                  <a:pt x="18372" y="3499"/>
                  <a:pt x="18659" y="3476"/>
                  <a:pt x="18999" y="3472"/>
                </a:cubicBezTo>
                <a:cubicBezTo>
                  <a:pt x="19543" y="3466"/>
                  <a:pt x="19624" y="3477"/>
                  <a:pt x="19675" y="3567"/>
                </a:cubicBezTo>
                <a:cubicBezTo>
                  <a:pt x="19707" y="3624"/>
                  <a:pt x="19724" y="3695"/>
                  <a:pt x="19715" y="3725"/>
                </a:cubicBezTo>
                <a:cubicBezTo>
                  <a:pt x="19696" y="3785"/>
                  <a:pt x="19807" y="3760"/>
                  <a:pt x="19894" y="3686"/>
                </a:cubicBezTo>
                <a:cubicBezTo>
                  <a:pt x="19932" y="3653"/>
                  <a:pt x="19940" y="3620"/>
                  <a:pt x="19917" y="3567"/>
                </a:cubicBezTo>
                <a:cubicBezTo>
                  <a:pt x="19900" y="3527"/>
                  <a:pt x="19896" y="3473"/>
                  <a:pt x="19908" y="3449"/>
                </a:cubicBezTo>
                <a:cubicBezTo>
                  <a:pt x="19920" y="3425"/>
                  <a:pt x="19934" y="3287"/>
                  <a:pt x="19937" y="3141"/>
                </a:cubicBezTo>
                <a:lnTo>
                  <a:pt x="19944" y="2875"/>
                </a:lnTo>
                <a:lnTo>
                  <a:pt x="19829" y="2884"/>
                </a:lnTo>
                <a:cubicBezTo>
                  <a:pt x="19738" y="2891"/>
                  <a:pt x="19702" y="2931"/>
                  <a:pt x="19655" y="3072"/>
                </a:cubicBezTo>
                <a:lnTo>
                  <a:pt x="19596" y="3248"/>
                </a:lnTo>
                <a:lnTo>
                  <a:pt x="18990" y="3239"/>
                </a:lnTo>
                <a:cubicBezTo>
                  <a:pt x="18657" y="3233"/>
                  <a:pt x="18373" y="3214"/>
                  <a:pt x="18360" y="3198"/>
                </a:cubicBezTo>
                <a:cubicBezTo>
                  <a:pt x="18346" y="3181"/>
                  <a:pt x="18335" y="2997"/>
                  <a:pt x="18335" y="2788"/>
                </a:cubicBezTo>
                <a:cubicBezTo>
                  <a:pt x="18335" y="2537"/>
                  <a:pt x="18320" y="2386"/>
                  <a:pt x="18292" y="2339"/>
                </a:cubicBezTo>
                <a:cubicBezTo>
                  <a:pt x="18248" y="2267"/>
                  <a:pt x="18255" y="2102"/>
                  <a:pt x="18313" y="1866"/>
                </a:cubicBezTo>
                <a:cubicBezTo>
                  <a:pt x="18340" y="1756"/>
                  <a:pt x="18338" y="1715"/>
                  <a:pt x="18303" y="1671"/>
                </a:cubicBezTo>
                <a:cubicBezTo>
                  <a:pt x="18236" y="1587"/>
                  <a:pt x="18214" y="1601"/>
                  <a:pt x="18185" y="1756"/>
                </a:cubicBezTo>
                <a:cubicBezTo>
                  <a:pt x="18170" y="1834"/>
                  <a:pt x="18139" y="1910"/>
                  <a:pt x="18117" y="1925"/>
                </a:cubicBezTo>
                <a:cubicBezTo>
                  <a:pt x="18095" y="1939"/>
                  <a:pt x="17836" y="1959"/>
                  <a:pt x="17543" y="1968"/>
                </a:cubicBezTo>
                <a:cubicBezTo>
                  <a:pt x="17092" y="1981"/>
                  <a:pt x="17003" y="1971"/>
                  <a:pt x="16970" y="1893"/>
                </a:cubicBezTo>
                <a:cubicBezTo>
                  <a:pt x="16925" y="1785"/>
                  <a:pt x="16954" y="1653"/>
                  <a:pt x="17013" y="1697"/>
                </a:cubicBezTo>
                <a:cubicBezTo>
                  <a:pt x="17043" y="1720"/>
                  <a:pt x="17050" y="1670"/>
                  <a:pt x="17042" y="1493"/>
                </a:cubicBezTo>
                <a:cubicBezTo>
                  <a:pt x="17036" y="1363"/>
                  <a:pt x="17023" y="1227"/>
                  <a:pt x="17012" y="1192"/>
                </a:cubicBezTo>
                <a:cubicBezTo>
                  <a:pt x="17001" y="1157"/>
                  <a:pt x="17010" y="1083"/>
                  <a:pt x="17033" y="1027"/>
                </a:cubicBezTo>
                <a:cubicBezTo>
                  <a:pt x="17051" y="982"/>
                  <a:pt x="17059" y="960"/>
                  <a:pt x="17057" y="956"/>
                </a:cubicBezTo>
                <a:close/>
                <a:moveTo>
                  <a:pt x="9550" y="1284"/>
                </a:moveTo>
                <a:cubicBezTo>
                  <a:pt x="9534" y="1282"/>
                  <a:pt x="9523" y="1297"/>
                  <a:pt x="9514" y="1326"/>
                </a:cubicBezTo>
                <a:cubicBezTo>
                  <a:pt x="9501" y="1366"/>
                  <a:pt x="9497" y="1418"/>
                  <a:pt x="9505" y="1442"/>
                </a:cubicBezTo>
                <a:cubicBezTo>
                  <a:pt x="9525" y="1506"/>
                  <a:pt x="9391" y="1677"/>
                  <a:pt x="9355" y="1633"/>
                </a:cubicBezTo>
                <a:cubicBezTo>
                  <a:pt x="9339" y="1613"/>
                  <a:pt x="9334" y="1624"/>
                  <a:pt x="9345" y="1658"/>
                </a:cubicBezTo>
                <a:cubicBezTo>
                  <a:pt x="9366" y="1725"/>
                  <a:pt x="9298" y="1859"/>
                  <a:pt x="9188" y="1971"/>
                </a:cubicBezTo>
                <a:cubicBezTo>
                  <a:pt x="9134" y="2027"/>
                  <a:pt x="9109" y="2027"/>
                  <a:pt x="9075" y="1971"/>
                </a:cubicBezTo>
                <a:cubicBezTo>
                  <a:pt x="9041" y="1916"/>
                  <a:pt x="9021" y="1917"/>
                  <a:pt x="8985" y="1975"/>
                </a:cubicBezTo>
                <a:cubicBezTo>
                  <a:pt x="8954" y="2027"/>
                  <a:pt x="8928" y="2030"/>
                  <a:pt x="8902" y="1986"/>
                </a:cubicBezTo>
                <a:cubicBezTo>
                  <a:pt x="8881" y="1953"/>
                  <a:pt x="8816" y="1936"/>
                  <a:pt x="8757" y="1947"/>
                </a:cubicBezTo>
                <a:cubicBezTo>
                  <a:pt x="8699" y="1958"/>
                  <a:pt x="8627" y="1969"/>
                  <a:pt x="8599" y="1971"/>
                </a:cubicBezTo>
                <a:cubicBezTo>
                  <a:pt x="8570" y="1974"/>
                  <a:pt x="8544" y="2034"/>
                  <a:pt x="8538" y="2110"/>
                </a:cubicBezTo>
                <a:cubicBezTo>
                  <a:pt x="8533" y="2185"/>
                  <a:pt x="8509" y="2236"/>
                  <a:pt x="8487" y="2227"/>
                </a:cubicBezTo>
                <a:cubicBezTo>
                  <a:pt x="8465" y="2217"/>
                  <a:pt x="8430" y="2238"/>
                  <a:pt x="8409" y="2272"/>
                </a:cubicBezTo>
                <a:cubicBezTo>
                  <a:pt x="8388" y="2306"/>
                  <a:pt x="8362" y="2315"/>
                  <a:pt x="8351" y="2293"/>
                </a:cubicBezTo>
                <a:cubicBezTo>
                  <a:pt x="8320" y="2231"/>
                  <a:pt x="8055" y="2214"/>
                  <a:pt x="8000" y="2270"/>
                </a:cubicBezTo>
                <a:cubicBezTo>
                  <a:pt x="7973" y="2297"/>
                  <a:pt x="7863" y="2298"/>
                  <a:pt x="7755" y="2272"/>
                </a:cubicBezTo>
                <a:cubicBezTo>
                  <a:pt x="7646" y="2246"/>
                  <a:pt x="7537" y="2247"/>
                  <a:pt x="7512" y="2274"/>
                </a:cubicBezTo>
                <a:cubicBezTo>
                  <a:pt x="7488" y="2301"/>
                  <a:pt x="7438" y="2299"/>
                  <a:pt x="7401" y="2272"/>
                </a:cubicBezTo>
                <a:cubicBezTo>
                  <a:pt x="7364" y="2244"/>
                  <a:pt x="7327" y="2237"/>
                  <a:pt x="7318" y="2255"/>
                </a:cubicBezTo>
                <a:cubicBezTo>
                  <a:pt x="7290" y="2311"/>
                  <a:pt x="6750" y="2322"/>
                  <a:pt x="6732" y="2266"/>
                </a:cubicBezTo>
                <a:cubicBezTo>
                  <a:pt x="6723" y="2237"/>
                  <a:pt x="6703" y="2228"/>
                  <a:pt x="6687" y="2247"/>
                </a:cubicBezTo>
                <a:cubicBezTo>
                  <a:pt x="6649" y="2294"/>
                  <a:pt x="6254" y="2306"/>
                  <a:pt x="6217" y="2263"/>
                </a:cubicBezTo>
                <a:cubicBezTo>
                  <a:pt x="6176" y="2215"/>
                  <a:pt x="4699" y="2248"/>
                  <a:pt x="4659" y="2296"/>
                </a:cubicBezTo>
                <a:cubicBezTo>
                  <a:pt x="4641" y="2318"/>
                  <a:pt x="4618" y="2309"/>
                  <a:pt x="4607" y="2276"/>
                </a:cubicBezTo>
                <a:cubicBezTo>
                  <a:pt x="4574" y="2171"/>
                  <a:pt x="4492" y="2203"/>
                  <a:pt x="4513" y="2313"/>
                </a:cubicBezTo>
                <a:cubicBezTo>
                  <a:pt x="4546" y="2483"/>
                  <a:pt x="4454" y="2614"/>
                  <a:pt x="4318" y="2593"/>
                </a:cubicBezTo>
                <a:cubicBezTo>
                  <a:pt x="4212" y="2576"/>
                  <a:pt x="4197" y="2590"/>
                  <a:pt x="4197" y="2700"/>
                </a:cubicBezTo>
                <a:cubicBezTo>
                  <a:pt x="4197" y="2775"/>
                  <a:pt x="4172" y="2839"/>
                  <a:pt x="4136" y="2858"/>
                </a:cubicBezTo>
                <a:cubicBezTo>
                  <a:pt x="4102" y="2875"/>
                  <a:pt x="4081" y="2904"/>
                  <a:pt x="4087" y="2925"/>
                </a:cubicBezTo>
                <a:cubicBezTo>
                  <a:pt x="4094" y="2946"/>
                  <a:pt x="4067" y="3043"/>
                  <a:pt x="4028" y="3139"/>
                </a:cubicBezTo>
                <a:cubicBezTo>
                  <a:pt x="3970" y="3282"/>
                  <a:pt x="3949" y="3301"/>
                  <a:pt x="3913" y="3243"/>
                </a:cubicBezTo>
                <a:cubicBezTo>
                  <a:pt x="3876" y="3182"/>
                  <a:pt x="3867" y="3205"/>
                  <a:pt x="3854" y="3368"/>
                </a:cubicBezTo>
                <a:cubicBezTo>
                  <a:pt x="3846" y="3476"/>
                  <a:pt x="3851" y="3595"/>
                  <a:pt x="3866" y="3633"/>
                </a:cubicBezTo>
                <a:cubicBezTo>
                  <a:pt x="3885" y="3678"/>
                  <a:pt x="3881" y="3722"/>
                  <a:pt x="3856" y="3753"/>
                </a:cubicBezTo>
                <a:cubicBezTo>
                  <a:pt x="3818" y="3801"/>
                  <a:pt x="3802" y="3811"/>
                  <a:pt x="3742" y="3827"/>
                </a:cubicBezTo>
                <a:cubicBezTo>
                  <a:pt x="3726" y="3831"/>
                  <a:pt x="3709" y="3895"/>
                  <a:pt x="3704" y="3969"/>
                </a:cubicBezTo>
                <a:cubicBezTo>
                  <a:pt x="3697" y="4066"/>
                  <a:pt x="3671" y="4110"/>
                  <a:pt x="3611" y="4123"/>
                </a:cubicBezTo>
                <a:cubicBezTo>
                  <a:pt x="3538" y="4140"/>
                  <a:pt x="3529" y="4162"/>
                  <a:pt x="3546" y="4292"/>
                </a:cubicBezTo>
                <a:cubicBezTo>
                  <a:pt x="3561" y="4408"/>
                  <a:pt x="3552" y="4449"/>
                  <a:pt x="3506" y="4472"/>
                </a:cubicBezTo>
                <a:cubicBezTo>
                  <a:pt x="3474" y="4489"/>
                  <a:pt x="3425" y="4573"/>
                  <a:pt x="3399" y="4660"/>
                </a:cubicBezTo>
                <a:cubicBezTo>
                  <a:pt x="3355" y="4801"/>
                  <a:pt x="3334" y="4817"/>
                  <a:pt x="3205" y="4801"/>
                </a:cubicBezTo>
                <a:cubicBezTo>
                  <a:pt x="3078" y="4786"/>
                  <a:pt x="3064" y="4794"/>
                  <a:pt x="3097" y="4872"/>
                </a:cubicBezTo>
                <a:cubicBezTo>
                  <a:pt x="3138" y="4969"/>
                  <a:pt x="3105" y="5046"/>
                  <a:pt x="3010" y="5075"/>
                </a:cubicBezTo>
                <a:cubicBezTo>
                  <a:pt x="2895" y="5111"/>
                  <a:pt x="2686" y="5164"/>
                  <a:pt x="2641" y="5171"/>
                </a:cubicBezTo>
                <a:cubicBezTo>
                  <a:pt x="2614" y="5175"/>
                  <a:pt x="2598" y="5214"/>
                  <a:pt x="2606" y="5255"/>
                </a:cubicBezTo>
                <a:cubicBezTo>
                  <a:pt x="2622" y="5336"/>
                  <a:pt x="2488" y="5465"/>
                  <a:pt x="2405" y="5449"/>
                </a:cubicBezTo>
                <a:cubicBezTo>
                  <a:pt x="2307" y="5431"/>
                  <a:pt x="2248" y="5455"/>
                  <a:pt x="2264" y="5507"/>
                </a:cubicBezTo>
                <a:cubicBezTo>
                  <a:pt x="2293" y="5601"/>
                  <a:pt x="2119" y="5778"/>
                  <a:pt x="2015" y="5761"/>
                </a:cubicBezTo>
                <a:cubicBezTo>
                  <a:pt x="1932" y="5747"/>
                  <a:pt x="1916" y="5765"/>
                  <a:pt x="1916" y="5871"/>
                </a:cubicBezTo>
                <a:cubicBezTo>
                  <a:pt x="1916" y="6000"/>
                  <a:pt x="1811" y="6123"/>
                  <a:pt x="1744" y="6072"/>
                </a:cubicBezTo>
                <a:cubicBezTo>
                  <a:pt x="1724" y="6058"/>
                  <a:pt x="1700" y="6074"/>
                  <a:pt x="1688" y="6110"/>
                </a:cubicBezTo>
                <a:cubicBezTo>
                  <a:pt x="1677" y="6146"/>
                  <a:pt x="1655" y="6161"/>
                  <a:pt x="1640" y="6142"/>
                </a:cubicBezTo>
                <a:cubicBezTo>
                  <a:pt x="1624" y="6123"/>
                  <a:pt x="1611" y="6159"/>
                  <a:pt x="1611" y="6222"/>
                </a:cubicBezTo>
                <a:cubicBezTo>
                  <a:pt x="1611" y="6380"/>
                  <a:pt x="1552" y="6466"/>
                  <a:pt x="1455" y="6444"/>
                </a:cubicBezTo>
                <a:cubicBezTo>
                  <a:pt x="1397" y="6431"/>
                  <a:pt x="1358" y="6470"/>
                  <a:pt x="1312" y="6594"/>
                </a:cubicBezTo>
                <a:cubicBezTo>
                  <a:pt x="1268" y="6711"/>
                  <a:pt x="1230" y="6754"/>
                  <a:pt x="1189" y="6733"/>
                </a:cubicBezTo>
                <a:cubicBezTo>
                  <a:pt x="1144" y="6710"/>
                  <a:pt x="1127" y="6736"/>
                  <a:pt x="1120" y="6842"/>
                </a:cubicBezTo>
                <a:cubicBezTo>
                  <a:pt x="1113" y="6933"/>
                  <a:pt x="1086" y="6990"/>
                  <a:pt x="1044" y="7002"/>
                </a:cubicBezTo>
                <a:cubicBezTo>
                  <a:pt x="1002" y="7013"/>
                  <a:pt x="966" y="7087"/>
                  <a:pt x="947" y="7197"/>
                </a:cubicBezTo>
                <a:cubicBezTo>
                  <a:pt x="926" y="7312"/>
                  <a:pt x="901" y="7361"/>
                  <a:pt x="872" y="7340"/>
                </a:cubicBezTo>
                <a:cubicBezTo>
                  <a:pt x="827" y="7305"/>
                  <a:pt x="779" y="7466"/>
                  <a:pt x="807" y="7556"/>
                </a:cubicBezTo>
                <a:cubicBezTo>
                  <a:pt x="824" y="7612"/>
                  <a:pt x="717" y="7748"/>
                  <a:pt x="693" y="7700"/>
                </a:cubicBezTo>
                <a:cubicBezTo>
                  <a:pt x="684" y="7684"/>
                  <a:pt x="655" y="7739"/>
                  <a:pt x="627" y="7822"/>
                </a:cubicBezTo>
                <a:cubicBezTo>
                  <a:pt x="599" y="7906"/>
                  <a:pt x="557" y="7972"/>
                  <a:pt x="532" y="7972"/>
                </a:cubicBezTo>
                <a:cubicBezTo>
                  <a:pt x="507" y="7972"/>
                  <a:pt x="490" y="8005"/>
                  <a:pt x="494" y="8044"/>
                </a:cubicBezTo>
                <a:cubicBezTo>
                  <a:pt x="498" y="8082"/>
                  <a:pt x="458" y="8170"/>
                  <a:pt x="405" y="8239"/>
                </a:cubicBezTo>
                <a:cubicBezTo>
                  <a:pt x="327" y="8341"/>
                  <a:pt x="311" y="8397"/>
                  <a:pt x="319" y="8543"/>
                </a:cubicBezTo>
                <a:cubicBezTo>
                  <a:pt x="331" y="8759"/>
                  <a:pt x="289" y="8934"/>
                  <a:pt x="226" y="8934"/>
                </a:cubicBezTo>
                <a:cubicBezTo>
                  <a:pt x="200" y="8934"/>
                  <a:pt x="187" y="8958"/>
                  <a:pt x="196" y="8988"/>
                </a:cubicBezTo>
                <a:cubicBezTo>
                  <a:pt x="219" y="9062"/>
                  <a:pt x="62" y="9302"/>
                  <a:pt x="22" y="9253"/>
                </a:cubicBezTo>
                <a:cubicBezTo>
                  <a:pt x="2" y="9228"/>
                  <a:pt x="0" y="9244"/>
                  <a:pt x="17" y="9298"/>
                </a:cubicBezTo>
                <a:cubicBezTo>
                  <a:pt x="58" y="9425"/>
                  <a:pt x="64" y="9582"/>
                  <a:pt x="31" y="9623"/>
                </a:cubicBezTo>
                <a:cubicBezTo>
                  <a:pt x="-21" y="9686"/>
                  <a:pt x="-3" y="9833"/>
                  <a:pt x="57" y="9833"/>
                </a:cubicBezTo>
                <a:cubicBezTo>
                  <a:pt x="89" y="9833"/>
                  <a:pt x="132" y="9874"/>
                  <a:pt x="152" y="9923"/>
                </a:cubicBezTo>
                <a:cubicBezTo>
                  <a:pt x="173" y="9973"/>
                  <a:pt x="181" y="10013"/>
                  <a:pt x="170" y="10013"/>
                </a:cubicBezTo>
                <a:cubicBezTo>
                  <a:pt x="158" y="10013"/>
                  <a:pt x="157" y="10040"/>
                  <a:pt x="168" y="10074"/>
                </a:cubicBezTo>
                <a:cubicBezTo>
                  <a:pt x="180" y="10113"/>
                  <a:pt x="205" y="10112"/>
                  <a:pt x="242" y="10074"/>
                </a:cubicBezTo>
                <a:cubicBezTo>
                  <a:pt x="306" y="10006"/>
                  <a:pt x="396" y="10149"/>
                  <a:pt x="336" y="10222"/>
                </a:cubicBezTo>
                <a:cubicBezTo>
                  <a:pt x="318" y="10244"/>
                  <a:pt x="312" y="10287"/>
                  <a:pt x="322" y="10319"/>
                </a:cubicBezTo>
                <a:cubicBezTo>
                  <a:pt x="332" y="10352"/>
                  <a:pt x="325" y="10414"/>
                  <a:pt x="306" y="10458"/>
                </a:cubicBezTo>
                <a:cubicBezTo>
                  <a:pt x="281" y="10519"/>
                  <a:pt x="284" y="10548"/>
                  <a:pt x="320" y="10575"/>
                </a:cubicBezTo>
                <a:cubicBezTo>
                  <a:pt x="389" y="10628"/>
                  <a:pt x="324" y="10840"/>
                  <a:pt x="223" y="10890"/>
                </a:cubicBezTo>
                <a:cubicBezTo>
                  <a:pt x="144" y="10929"/>
                  <a:pt x="145" y="10931"/>
                  <a:pt x="261" y="11042"/>
                </a:cubicBezTo>
                <a:cubicBezTo>
                  <a:pt x="412" y="11188"/>
                  <a:pt x="571" y="11142"/>
                  <a:pt x="573" y="10952"/>
                </a:cubicBezTo>
                <a:cubicBezTo>
                  <a:pt x="573" y="10881"/>
                  <a:pt x="581" y="10674"/>
                  <a:pt x="591" y="10492"/>
                </a:cubicBezTo>
                <a:cubicBezTo>
                  <a:pt x="641" y="9526"/>
                  <a:pt x="641" y="9527"/>
                  <a:pt x="710" y="9473"/>
                </a:cubicBezTo>
                <a:cubicBezTo>
                  <a:pt x="746" y="9444"/>
                  <a:pt x="765" y="9418"/>
                  <a:pt x="752" y="9416"/>
                </a:cubicBezTo>
                <a:cubicBezTo>
                  <a:pt x="699" y="9408"/>
                  <a:pt x="795" y="9181"/>
                  <a:pt x="859" y="9163"/>
                </a:cubicBezTo>
                <a:cubicBezTo>
                  <a:pt x="905" y="9150"/>
                  <a:pt x="925" y="9107"/>
                  <a:pt x="919" y="9037"/>
                </a:cubicBezTo>
                <a:cubicBezTo>
                  <a:pt x="913" y="8972"/>
                  <a:pt x="940" y="8906"/>
                  <a:pt x="988" y="8862"/>
                </a:cubicBezTo>
                <a:cubicBezTo>
                  <a:pt x="1033" y="8822"/>
                  <a:pt x="1060" y="8757"/>
                  <a:pt x="1051" y="8712"/>
                </a:cubicBezTo>
                <a:cubicBezTo>
                  <a:pt x="1034" y="8625"/>
                  <a:pt x="1196" y="8433"/>
                  <a:pt x="1230" y="8500"/>
                </a:cubicBezTo>
                <a:cubicBezTo>
                  <a:pt x="1241" y="8523"/>
                  <a:pt x="1243" y="8462"/>
                  <a:pt x="1235" y="8367"/>
                </a:cubicBezTo>
                <a:cubicBezTo>
                  <a:pt x="1215" y="8152"/>
                  <a:pt x="1239" y="8065"/>
                  <a:pt x="1294" y="8155"/>
                </a:cubicBezTo>
                <a:cubicBezTo>
                  <a:pt x="1350" y="8247"/>
                  <a:pt x="1404" y="8172"/>
                  <a:pt x="1393" y="8014"/>
                </a:cubicBezTo>
                <a:cubicBezTo>
                  <a:pt x="1385" y="7906"/>
                  <a:pt x="1397" y="7885"/>
                  <a:pt x="1465" y="7899"/>
                </a:cubicBezTo>
                <a:cubicBezTo>
                  <a:pt x="1526" y="7912"/>
                  <a:pt x="1552" y="7884"/>
                  <a:pt x="1568" y="7787"/>
                </a:cubicBezTo>
                <a:cubicBezTo>
                  <a:pt x="1595" y="7618"/>
                  <a:pt x="1779" y="7253"/>
                  <a:pt x="1837" y="7253"/>
                </a:cubicBezTo>
                <a:cubicBezTo>
                  <a:pt x="1861" y="7253"/>
                  <a:pt x="1891" y="7226"/>
                  <a:pt x="1901" y="7191"/>
                </a:cubicBezTo>
                <a:cubicBezTo>
                  <a:pt x="1915" y="7148"/>
                  <a:pt x="1934" y="7148"/>
                  <a:pt x="1961" y="7193"/>
                </a:cubicBezTo>
                <a:cubicBezTo>
                  <a:pt x="1991" y="7241"/>
                  <a:pt x="2007" y="7242"/>
                  <a:pt x="2022" y="7193"/>
                </a:cubicBezTo>
                <a:cubicBezTo>
                  <a:pt x="2034" y="7156"/>
                  <a:pt x="2035" y="7109"/>
                  <a:pt x="2025" y="7090"/>
                </a:cubicBezTo>
                <a:cubicBezTo>
                  <a:pt x="1985" y="7011"/>
                  <a:pt x="2077" y="6896"/>
                  <a:pt x="2151" y="6932"/>
                </a:cubicBezTo>
                <a:cubicBezTo>
                  <a:pt x="2217" y="6965"/>
                  <a:pt x="2224" y="6955"/>
                  <a:pt x="2207" y="6846"/>
                </a:cubicBezTo>
                <a:cubicBezTo>
                  <a:pt x="2192" y="6756"/>
                  <a:pt x="2204" y="6702"/>
                  <a:pt x="2249" y="6654"/>
                </a:cubicBezTo>
                <a:cubicBezTo>
                  <a:pt x="2283" y="6618"/>
                  <a:pt x="2311" y="6606"/>
                  <a:pt x="2311" y="6628"/>
                </a:cubicBezTo>
                <a:cubicBezTo>
                  <a:pt x="2311" y="6650"/>
                  <a:pt x="2331" y="6637"/>
                  <a:pt x="2354" y="6598"/>
                </a:cubicBezTo>
                <a:cubicBezTo>
                  <a:pt x="2384" y="6549"/>
                  <a:pt x="2403" y="6548"/>
                  <a:pt x="2417" y="6592"/>
                </a:cubicBezTo>
                <a:cubicBezTo>
                  <a:pt x="2428" y="6627"/>
                  <a:pt x="2451" y="6639"/>
                  <a:pt x="2467" y="6619"/>
                </a:cubicBezTo>
                <a:cubicBezTo>
                  <a:pt x="2484" y="6598"/>
                  <a:pt x="2524" y="6629"/>
                  <a:pt x="2556" y="6686"/>
                </a:cubicBezTo>
                <a:cubicBezTo>
                  <a:pt x="2623" y="6807"/>
                  <a:pt x="2601" y="6927"/>
                  <a:pt x="2492" y="7034"/>
                </a:cubicBezTo>
                <a:cubicBezTo>
                  <a:pt x="2452" y="7073"/>
                  <a:pt x="2412" y="7171"/>
                  <a:pt x="2402" y="7253"/>
                </a:cubicBezTo>
                <a:cubicBezTo>
                  <a:pt x="2389" y="7356"/>
                  <a:pt x="2364" y="7403"/>
                  <a:pt x="2319" y="7400"/>
                </a:cubicBezTo>
                <a:cubicBezTo>
                  <a:pt x="2264" y="7396"/>
                  <a:pt x="2254" y="7427"/>
                  <a:pt x="2255" y="7618"/>
                </a:cubicBezTo>
                <a:cubicBezTo>
                  <a:pt x="2257" y="7888"/>
                  <a:pt x="2235" y="7972"/>
                  <a:pt x="2159" y="7972"/>
                </a:cubicBezTo>
                <a:cubicBezTo>
                  <a:pt x="2120" y="7972"/>
                  <a:pt x="2099" y="8023"/>
                  <a:pt x="2093" y="8138"/>
                </a:cubicBezTo>
                <a:cubicBezTo>
                  <a:pt x="2085" y="8268"/>
                  <a:pt x="2067" y="8303"/>
                  <a:pt x="2007" y="8303"/>
                </a:cubicBezTo>
                <a:cubicBezTo>
                  <a:pt x="1947" y="8303"/>
                  <a:pt x="1929" y="8340"/>
                  <a:pt x="1916" y="8483"/>
                </a:cubicBezTo>
                <a:cubicBezTo>
                  <a:pt x="1903" y="8625"/>
                  <a:pt x="1886" y="8659"/>
                  <a:pt x="1834" y="8645"/>
                </a:cubicBezTo>
                <a:cubicBezTo>
                  <a:pt x="1786" y="8631"/>
                  <a:pt x="1771" y="8655"/>
                  <a:pt x="1778" y="8735"/>
                </a:cubicBezTo>
                <a:cubicBezTo>
                  <a:pt x="1783" y="8794"/>
                  <a:pt x="1772" y="8876"/>
                  <a:pt x="1756" y="8917"/>
                </a:cubicBezTo>
                <a:cubicBezTo>
                  <a:pt x="1723" y="8999"/>
                  <a:pt x="1752" y="9401"/>
                  <a:pt x="1799" y="9512"/>
                </a:cubicBezTo>
                <a:cubicBezTo>
                  <a:pt x="1818" y="9557"/>
                  <a:pt x="1816" y="9596"/>
                  <a:pt x="1796" y="9621"/>
                </a:cubicBezTo>
                <a:cubicBezTo>
                  <a:pt x="1778" y="9642"/>
                  <a:pt x="1764" y="9704"/>
                  <a:pt x="1764" y="9758"/>
                </a:cubicBezTo>
                <a:cubicBezTo>
                  <a:pt x="1764" y="9830"/>
                  <a:pt x="1773" y="9839"/>
                  <a:pt x="1798" y="9790"/>
                </a:cubicBezTo>
                <a:cubicBezTo>
                  <a:pt x="1822" y="9742"/>
                  <a:pt x="1857" y="9741"/>
                  <a:pt x="1923" y="9786"/>
                </a:cubicBezTo>
                <a:cubicBezTo>
                  <a:pt x="1989" y="9831"/>
                  <a:pt x="2031" y="9831"/>
                  <a:pt x="2069" y="9784"/>
                </a:cubicBezTo>
                <a:cubicBezTo>
                  <a:pt x="2098" y="9748"/>
                  <a:pt x="2132" y="9738"/>
                  <a:pt x="2143" y="9760"/>
                </a:cubicBezTo>
                <a:cubicBezTo>
                  <a:pt x="2175" y="9823"/>
                  <a:pt x="2474" y="9824"/>
                  <a:pt x="2514" y="9762"/>
                </a:cubicBezTo>
                <a:cubicBezTo>
                  <a:pt x="2536" y="9728"/>
                  <a:pt x="2556" y="9730"/>
                  <a:pt x="2568" y="9769"/>
                </a:cubicBezTo>
                <a:cubicBezTo>
                  <a:pt x="2579" y="9804"/>
                  <a:pt x="2689" y="9833"/>
                  <a:pt x="2813" y="9833"/>
                </a:cubicBezTo>
                <a:cubicBezTo>
                  <a:pt x="2936" y="9833"/>
                  <a:pt x="3045" y="9857"/>
                  <a:pt x="3054" y="9886"/>
                </a:cubicBezTo>
                <a:cubicBezTo>
                  <a:pt x="3063" y="9915"/>
                  <a:pt x="3345" y="9959"/>
                  <a:pt x="3681" y="9983"/>
                </a:cubicBezTo>
                <a:cubicBezTo>
                  <a:pt x="4252" y="10025"/>
                  <a:pt x="4294" y="10020"/>
                  <a:pt x="4332" y="9918"/>
                </a:cubicBezTo>
                <a:cubicBezTo>
                  <a:pt x="4365" y="9827"/>
                  <a:pt x="4380" y="9822"/>
                  <a:pt x="4418" y="9884"/>
                </a:cubicBezTo>
                <a:cubicBezTo>
                  <a:pt x="4449" y="9935"/>
                  <a:pt x="4470" y="9938"/>
                  <a:pt x="4484" y="9895"/>
                </a:cubicBezTo>
                <a:cubicBezTo>
                  <a:pt x="4509" y="9815"/>
                  <a:pt x="4977" y="9813"/>
                  <a:pt x="5002" y="9893"/>
                </a:cubicBezTo>
                <a:cubicBezTo>
                  <a:pt x="5032" y="9989"/>
                  <a:pt x="6552" y="9973"/>
                  <a:pt x="6592" y="9876"/>
                </a:cubicBezTo>
                <a:cubicBezTo>
                  <a:pt x="6612" y="9830"/>
                  <a:pt x="6696" y="9800"/>
                  <a:pt x="6809" y="9801"/>
                </a:cubicBezTo>
                <a:cubicBezTo>
                  <a:pt x="6927" y="9802"/>
                  <a:pt x="6994" y="9779"/>
                  <a:pt x="6994" y="9736"/>
                </a:cubicBezTo>
                <a:cubicBezTo>
                  <a:pt x="6994" y="9657"/>
                  <a:pt x="7148" y="9438"/>
                  <a:pt x="7187" y="9461"/>
                </a:cubicBezTo>
                <a:cubicBezTo>
                  <a:pt x="7201" y="9470"/>
                  <a:pt x="7246" y="9436"/>
                  <a:pt x="7286" y="9384"/>
                </a:cubicBezTo>
                <a:cubicBezTo>
                  <a:pt x="7326" y="9333"/>
                  <a:pt x="7358" y="9310"/>
                  <a:pt x="7359" y="9336"/>
                </a:cubicBezTo>
                <a:cubicBezTo>
                  <a:pt x="7359" y="9361"/>
                  <a:pt x="7374" y="9335"/>
                  <a:pt x="7391" y="9277"/>
                </a:cubicBezTo>
                <a:cubicBezTo>
                  <a:pt x="7408" y="9220"/>
                  <a:pt x="7451" y="9172"/>
                  <a:pt x="7485" y="9172"/>
                </a:cubicBezTo>
                <a:cubicBezTo>
                  <a:pt x="7536" y="9172"/>
                  <a:pt x="7542" y="9156"/>
                  <a:pt x="7513" y="9088"/>
                </a:cubicBezTo>
                <a:cubicBezTo>
                  <a:pt x="7489" y="9030"/>
                  <a:pt x="7487" y="8992"/>
                  <a:pt x="7509" y="8966"/>
                </a:cubicBezTo>
                <a:cubicBezTo>
                  <a:pt x="7551" y="8915"/>
                  <a:pt x="7551" y="8351"/>
                  <a:pt x="7509" y="8301"/>
                </a:cubicBezTo>
                <a:cubicBezTo>
                  <a:pt x="7492" y="8280"/>
                  <a:pt x="7457" y="8296"/>
                  <a:pt x="7432" y="8337"/>
                </a:cubicBezTo>
                <a:cubicBezTo>
                  <a:pt x="7362" y="8452"/>
                  <a:pt x="7308" y="8318"/>
                  <a:pt x="7350" y="8134"/>
                </a:cubicBezTo>
                <a:cubicBezTo>
                  <a:pt x="7369" y="8052"/>
                  <a:pt x="7372" y="7958"/>
                  <a:pt x="7357" y="7910"/>
                </a:cubicBezTo>
                <a:cubicBezTo>
                  <a:pt x="7342" y="7863"/>
                  <a:pt x="7345" y="7797"/>
                  <a:pt x="7362" y="7756"/>
                </a:cubicBezTo>
                <a:cubicBezTo>
                  <a:pt x="7411" y="7639"/>
                  <a:pt x="7360" y="7375"/>
                  <a:pt x="7287" y="7364"/>
                </a:cubicBezTo>
                <a:cubicBezTo>
                  <a:pt x="7203" y="7352"/>
                  <a:pt x="7107" y="7369"/>
                  <a:pt x="7092" y="7400"/>
                </a:cubicBezTo>
                <a:cubicBezTo>
                  <a:pt x="7085" y="7413"/>
                  <a:pt x="7096" y="7519"/>
                  <a:pt x="7117" y="7634"/>
                </a:cubicBezTo>
                <a:cubicBezTo>
                  <a:pt x="7149" y="7806"/>
                  <a:pt x="7149" y="7863"/>
                  <a:pt x="7116" y="7941"/>
                </a:cubicBezTo>
                <a:cubicBezTo>
                  <a:pt x="7094" y="7993"/>
                  <a:pt x="7084" y="8052"/>
                  <a:pt x="7095" y="8072"/>
                </a:cubicBezTo>
                <a:cubicBezTo>
                  <a:pt x="7105" y="8092"/>
                  <a:pt x="7100" y="8158"/>
                  <a:pt x="7084" y="8217"/>
                </a:cubicBezTo>
                <a:cubicBezTo>
                  <a:pt x="7064" y="8289"/>
                  <a:pt x="7034" y="8311"/>
                  <a:pt x="6989" y="8288"/>
                </a:cubicBezTo>
                <a:cubicBezTo>
                  <a:pt x="6936" y="8261"/>
                  <a:pt x="6926" y="8275"/>
                  <a:pt x="6941" y="8354"/>
                </a:cubicBezTo>
                <a:cubicBezTo>
                  <a:pt x="6955" y="8421"/>
                  <a:pt x="6935" y="8487"/>
                  <a:pt x="6880" y="8558"/>
                </a:cubicBezTo>
                <a:cubicBezTo>
                  <a:pt x="6835" y="8616"/>
                  <a:pt x="6768" y="8724"/>
                  <a:pt x="6730" y="8799"/>
                </a:cubicBezTo>
                <a:cubicBezTo>
                  <a:pt x="6669" y="8920"/>
                  <a:pt x="6602" y="8964"/>
                  <a:pt x="6527" y="8938"/>
                </a:cubicBezTo>
                <a:cubicBezTo>
                  <a:pt x="6512" y="8932"/>
                  <a:pt x="6484" y="8956"/>
                  <a:pt x="6463" y="8990"/>
                </a:cubicBezTo>
                <a:cubicBezTo>
                  <a:pt x="6442" y="9024"/>
                  <a:pt x="6416" y="9031"/>
                  <a:pt x="6403" y="9007"/>
                </a:cubicBezTo>
                <a:cubicBezTo>
                  <a:pt x="6391" y="8983"/>
                  <a:pt x="6323" y="8962"/>
                  <a:pt x="6254" y="8962"/>
                </a:cubicBezTo>
                <a:cubicBezTo>
                  <a:pt x="6145" y="8962"/>
                  <a:pt x="6122" y="8938"/>
                  <a:pt x="6086" y="8793"/>
                </a:cubicBezTo>
                <a:cubicBezTo>
                  <a:pt x="6050" y="8645"/>
                  <a:pt x="6052" y="8611"/>
                  <a:pt x="6099" y="8509"/>
                </a:cubicBezTo>
                <a:cubicBezTo>
                  <a:pt x="6142" y="8415"/>
                  <a:pt x="6160" y="8407"/>
                  <a:pt x="6199" y="8468"/>
                </a:cubicBezTo>
                <a:cubicBezTo>
                  <a:pt x="6224" y="8509"/>
                  <a:pt x="6236" y="8513"/>
                  <a:pt x="6225" y="8478"/>
                </a:cubicBezTo>
                <a:cubicBezTo>
                  <a:pt x="6194" y="8374"/>
                  <a:pt x="6288" y="8153"/>
                  <a:pt x="6345" y="8196"/>
                </a:cubicBezTo>
                <a:cubicBezTo>
                  <a:pt x="6385" y="8226"/>
                  <a:pt x="6392" y="8205"/>
                  <a:pt x="6377" y="8098"/>
                </a:cubicBezTo>
                <a:cubicBezTo>
                  <a:pt x="6363" y="7989"/>
                  <a:pt x="6376" y="7952"/>
                  <a:pt x="6448" y="7903"/>
                </a:cubicBezTo>
                <a:cubicBezTo>
                  <a:pt x="6496" y="7870"/>
                  <a:pt x="6534" y="7825"/>
                  <a:pt x="6532" y="7803"/>
                </a:cubicBezTo>
                <a:cubicBezTo>
                  <a:pt x="6529" y="7782"/>
                  <a:pt x="6538" y="7714"/>
                  <a:pt x="6551" y="7655"/>
                </a:cubicBezTo>
                <a:cubicBezTo>
                  <a:pt x="6565" y="7596"/>
                  <a:pt x="6567" y="7532"/>
                  <a:pt x="6557" y="7512"/>
                </a:cubicBezTo>
                <a:cubicBezTo>
                  <a:pt x="6523" y="7445"/>
                  <a:pt x="6601" y="7253"/>
                  <a:pt x="6662" y="7253"/>
                </a:cubicBezTo>
                <a:cubicBezTo>
                  <a:pt x="6697" y="7253"/>
                  <a:pt x="6715" y="7227"/>
                  <a:pt x="6704" y="7191"/>
                </a:cubicBezTo>
                <a:cubicBezTo>
                  <a:pt x="6674" y="7098"/>
                  <a:pt x="6748" y="6953"/>
                  <a:pt x="6824" y="6953"/>
                </a:cubicBezTo>
                <a:cubicBezTo>
                  <a:pt x="6874" y="6953"/>
                  <a:pt x="6891" y="6918"/>
                  <a:pt x="6889" y="6818"/>
                </a:cubicBezTo>
                <a:cubicBezTo>
                  <a:pt x="6887" y="6713"/>
                  <a:pt x="6907" y="6679"/>
                  <a:pt x="6974" y="6664"/>
                </a:cubicBezTo>
                <a:cubicBezTo>
                  <a:pt x="7021" y="6653"/>
                  <a:pt x="7080" y="6661"/>
                  <a:pt x="7106" y="6681"/>
                </a:cubicBezTo>
                <a:cubicBezTo>
                  <a:pt x="7145" y="6710"/>
                  <a:pt x="7146" y="6731"/>
                  <a:pt x="7113" y="6810"/>
                </a:cubicBezTo>
                <a:cubicBezTo>
                  <a:pt x="7077" y="6894"/>
                  <a:pt x="7085" y="6903"/>
                  <a:pt x="7178" y="6887"/>
                </a:cubicBezTo>
                <a:cubicBezTo>
                  <a:pt x="7236" y="6877"/>
                  <a:pt x="7299" y="6888"/>
                  <a:pt x="7318" y="6912"/>
                </a:cubicBezTo>
                <a:cubicBezTo>
                  <a:pt x="7337" y="6935"/>
                  <a:pt x="7376" y="6938"/>
                  <a:pt x="7403" y="6917"/>
                </a:cubicBezTo>
                <a:cubicBezTo>
                  <a:pt x="7465" y="6870"/>
                  <a:pt x="7573" y="7055"/>
                  <a:pt x="7551" y="7169"/>
                </a:cubicBezTo>
                <a:cubicBezTo>
                  <a:pt x="7540" y="7228"/>
                  <a:pt x="7558" y="7253"/>
                  <a:pt x="7612" y="7253"/>
                </a:cubicBezTo>
                <a:cubicBezTo>
                  <a:pt x="7702" y="7253"/>
                  <a:pt x="7802" y="7483"/>
                  <a:pt x="7754" y="7578"/>
                </a:cubicBezTo>
                <a:cubicBezTo>
                  <a:pt x="7705" y="7673"/>
                  <a:pt x="7719" y="7854"/>
                  <a:pt x="7777" y="7890"/>
                </a:cubicBezTo>
                <a:cubicBezTo>
                  <a:pt x="7943" y="7993"/>
                  <a:pt x="7973" y="8035"/>
                  <a:pt x="7938" y="8119"/>
                </a:cubicBezTo>
                <a:cubicBezTo>
                  <a:pt x="7913" y="8179"/>
                  <a:pt x="7912" y="8214"/>
                  <a:pt x="7936" y="8243"/>
                </a:cubicBezTo>
                <a:cubicBezTo>
                  <a:pt x="7957" y="8268"/>
                  <a:pt x="7959" y="8310"/>
                  <a:pt x="7942" y="8354"/>
                </a:cubicBezTo>
                <a:cubicBezTo>
                  <a:pt x="7927" y="8392"/>
                  <a:pt x="7919" y="8504"/>
                  <a:pt x="7926" y="8603"/>
                </a:cubicBezTo>
                <a:cubicBezTo>
                  <a:pt x="7955" y="9042"/>
                  <a:pt x="7948" y="9215"/>
                  <a:pt x="7894" y="9403"/>
                </a:cubicBezTo>
                <a:cubicBezTo>
                  <a:pt x="7850" y="9553"/>
                  <a:pt x="7821" y="9594"/>
                  <a:pt x="7776" y="9570"/>
                </a:cubicBezTo>
                <a:cubicBezTo>
                  <a:pt x="7731" y="9548"/>
                  <a:pt x="7724" y="9558"/>
                  <a:pt x="7748" y="9606"/>
                </a:cubicBezTo>
                <a:cubicBezTo>
                  <a:pt x="7800" y="9709"/>
                  <a:pt x="7734" y="9893"/>
                  <a:pt x="7644" y="9893"/>
                </a:cubicBezTo>
                <a:cubicBezTo>
                  <a:pt x="7598" y="9893"/>
                  <a:pt x="7575" y="9919"/>
                  <a:pt x="7587" y="9957"/>
                </a:cubicBezTo>
                <a:cubicBezTo>
                  <a:pt x="7617" y="10051"/>
                  <a:pt x="7513" y="10251"/>
                  <a:pt x="7457" y="10209"/>
                </a:cubicBezTo>
                <a:cubicBezTo>
                  <a:pt x="7422" y="10182"/>
                  <a:pt x="7414" y="10198"/>
                  <a:pt x="7427" y="10267"/>
                </a:cubicBezTo>
                <a:cubicBezTo>
                  <a:pt x="7449" y="10378"/>
                  <a:pt x="7361" y="10550"/>
                  <a:pt x="7304" y="10509"/>
                </a:cubicBezTo>
                <a:cubicBezTo>
                  <a:pt x="7282" y="10494"/>
                  <a:pt x="7247" y="10512"/>
                  <a:pt x="7225" y="10549"/>
                </a:cubicBezTo>
                <a:cubicBezTo>
                  <a:pt x="7202" y="10585"/>
                  <a:pt x="7158" y="10597"/>
                  <a:pt x="7127" y="10575"/>
                </a:cubicBezTo>
                <a:cubicBezTo>
                  <a:pt x="7096" y="10553"/>
                  <a:pt x="7080" y="10554"/>
                  <a:pt x="7092" y="10580"/>
                </a:cubicBezTo>
                <a:cubicBezTo>
                  <a:pt x="7133" y="10670"/>
                  <a:pt x="7053" y="10853"/>
                  <a:pt x="6974" y="10853"/>
                </a:cubicBezTo>
                <a:cubicBezTo>
                  <a:pt x="6931" y="10853"/>
                  <a:pt x="6846" y="10929"/>
                  <a:pt x="6785" y="11024"/>
                </a:cubicBezTo>
                <a:cubicBezTo>
                  <a:pt x="6663" y="11214"/>
                  <a:pt x="6607" y="11208"/>
                  <a:pt x="6568" y="11001"/>
                </a:cubicBezTo>
                <a:cubicBezTo>
                  <a:pt x="6543" y="10876"/>
                  <a:pt x="6521" y="10864"/>
                  <a:pt x="6329" y="10860"/>
                </a:cubicBezTo>
                <a:lnTo>
                  <a:pt x="6118" y="10856"/>
                </a:lnTo>
                <a:lnTo>
                  <a:pt x="6119" y="11213"/>
                </a:lnTo>
                <a:cubicBezTo>
                  <a:pt x="6120" y="11475"/>
                  <a:pt x="6135" y="11594"/>
                  <a:pt x="6174" y="11664"/>
                </a:cubicBezTo>
                <a:cubicBezTo>
                  <a:pt x="6211" y="11730"/>
                  <a:pt x="6234" y="11740"/>
                  <a:pt x="6248" y="11694"/>
                </a:cubicBezTo>
                <a:cubicBezTo>
                  <a:pt x="6263" y="11645"/>
                  <a:pt x="6281" y="11646"/>
                  <a:pt x="6313" y="11698"/>
                </a:cubicBezTo>
                <a:cubicBezTo>
                  <a:pt x="6353" y="11764"/>
                  <a:pt x="6399" y="11736"/>
                  <a:pt x="6401" y="11643"/>
                </a:cubicBezTo>
                <a:cubicBezTo>
                  <a:pt x="6402" y="11621"/>
                  <a:pt x="6428" y="11527"/>
                  <a:pt x="6459" y="11435"/>
                </a:cubicBezTo>
                <a:cubicBezTo>
                  <a:pt x="6512" y="11279"/>
                  <a:pt x="6519" y="11274"/>
                  <a:pt x="6570" y="11365"/>
                </a:cubicBezTo>
                <a:cubicBezTo>
                  <a:pt x="6600" y="11419"/>
                  <a:pt x="6617" y="11502"/>
                  <a:pt x="6609" y="11547"/>
                </a:cubicBezTo>
                <a:cubicBezTo>
                  <a:pt x="6598" y="11599"/>
                  <a:pt x="6622" y="11653"/>
                  <a:pt x="6671" y="11690"/>
                </a:cubicBezTo>
                <a:cubicBezTo>
                  <a:pt x="6719" y="11726"/>
                  <a:pt x="6750" y="11796"/>
                  <a:pt x="6750" y="11867"/>
                </a:cubicBezTo>
                <a:cubicBezTo>
                  <a:pt x="6750" y="11931"/>
                  <a:pt x="6767" y="11995"/>
                  <a:pt x="6788" y="12009"/>
                </a:cubicBezTo>
                <a:cubicBezTo>
                  <a:pt x="6809" y="12024"/>
                  <a:pt x="6848" y="12015"/>
                  <a:pt x="6874" y="11989"/>
                </a:cubicBezTo>
                <a:cubicBezTo>
                  <a:pt x="6900" y="11962"/>
                  <a:pt x="6940" y="11964"/>
                  <a:pt x="6963" y="11992"/>
                </a:cubicBezTo>
                <a:cubicBezTo>
                  <a:pt x="6991" y="12026"/>
                  <a:pt x="7036" y="12001"/>
                  <a:pt x="7093" y="11921"/>
                </a:cubicBezTo>
                <a:cubicBezTo>
                  <a:pt x="7141" y="11854"/>
                  <a:pt x="7187" y="11815"/>
                  <a:pt x="7197" y="11835"/>
                </a:cubicBezTo>
                <a:cubicBezTo>
                  <a:pt x="7207" y="11855"/>
                  <a:pt x="7233" y="11844"/>
                  <a:pt x="7253" y="11810"/>
                </a:cubicBezTo>
                <a:cubicBezTo>
                  <a:pt x="7274" y="11777"/>
                  <a:pt x="7334" y="11737"/>
                  <a:pt x="7388" y="11724"/>
                </a:cubicBezTo>
                <a:cubicBezTo>
                  <a:pt x="7441" y="11711"/>
                  <a:pt x="7503" y="11671"/>
                  <a:pt x="7525" y="11634"/>
                </a:cubicBezTo>
                <a:cubicBezTo>
                  <a:pt x="7554" y="11588"/>
                  <a:pt x="7572" y="11587"/>
                  <a:pt x="7585" y="11630"/>
                </a:cubicBezTo>
                <a:cubicBezTo>
                  <a:pt x="7618" y="11733"/>
                  <a:pt x="7662" y="11701"/>
                  <a:pt x="7662" y="11576"/>
                </a:cubicBezTo>
                <a:cubicBezTo>
                  <a:pt x="7662" y="11432"/>
                  <a:pt x="7717" y="11361"/>
                  <a:pt x="7807" y="11384"/>
                </a:cubicBezTo>
                <a:cubicBezTo>
                  <a:pt x="7859" y="11397"/>
                  <a:pt x="7875" y="11371"/>
                  <a:pt x="7875" y="11275"/>
                </a:cubicBezTo>
                <a:cubicBezTo>
                  <a:pt x="7875" y="11125"/>
                  <a:pt x="7979" y="11032"/>
                  <a:pt x="8097" y="11076"/>
                </a:cubicBezTo>
                <a:cubicBezTo>
                  <a:pt x="8184" y="11109"/>
                  <a:pt x="8211" y="10998"/>
                  <a:pt x="8146" y="10870"/>
                </a:cubicBezTo>
                <a:cubicBezTo>
                  <a:pt x="8094" y="10767"/>
                  <a:pt x="8228" y="10640"/>
                  <a:pt x="8287" y="10736"/>
                </a:cubicBezTo>
                <a:cubicBezTo>
                  <a:pt x="8323" y="10795"/>
                  <a:pt x="8332" y="10782"/>
                  <a:pt x="8335" y="10665"/>
                </a:cubicBezTo>
                <a:cubicBezTo>
                  <a:pt x="8337" y="10587"/>
                  <a:pt x="8335" y="10461"/>
                  <a:pt x="8332" y="10385"/>
                </a:cubicBezTo>
                <a:cubicBezTo>
                  <a:pt x="8324" y="10204"/>
                  <a:pt x="8380" y="10078"/>
                  <a:pt x="8451" y="10115"/>
                </a:cubicBezTo>
                <a:cubicBezTo>
                  <a:pt x="8497" y="10139"/>
                  <a:pt x="8506" y="10113"/>
                  <a:pt x="8500" y="9968"/>
                </a:cubicBezTo>
                <a:cubicBezTo>
                  <a:pt x="8496" y="9872"/>
                  <a:pt x="8484" y="9762"/>
                  <a:pt x="8473" y="9726"/>
                </a:cubicBezTo>
                <a:cubicBezTo>
                  <a:pt x="8461" y="9690"/>
                  <a:pt x="8465" y="9646"/>
                  <a:pt x="8480" y="9627"/>
                </a:cubicBezTo>
                <a:cubicBezTo>
                  <a:pt x="8496" y="9608"/>
                  <a:pt x="8505" y="9524"/>
                  <a:pt x="8500" y="9441"/>
                </a:cubicBezTo>
                <a:cubicBezTo>
                  <a:pt x="8496" y="9358"/>
                  <a:pt x="8504" y="9276"/>
                  <a:pt x="8518" y="9259"/>
                </a:cubicBezTo>
                <a:cubicBezTo>
                  <a:pt x="8533" y="9241"/>
                  <a:pt x="8544" y="9092"/>
                  <a:pt x="8544" y="8928"/>
                </a:cubicBezTo>
                <a:cubicBezTo>
                  <a:pt x="8544" y="8765"/>
                  <a:pt x="8561" y="8577"/>
                  <a:pt x="8582" y="8509"/>
                </a:cubicBezTo>
                <a:cubicBezTo>
                  <a:pt x="8614" y="8406"/>
                  <a:pt x="8612" y="8376"/>
                  <a:pt x="8568" y="8327"/>
                </a:cubicBezTo>
                <a:cubicBezTo>
                  <a:pt x="8539" y="8295"/>
                  <a:pt x="8524" y="8231"/>
                  <a:pt x="8534" y="8181"/>
                </a:cubicBezTo>
                <a:cubicBezTo>
                  <a:pt x="8543" y="8132"/>
                  <a:pt x="8537" y="8058"/>
                  <a:pt x="8520" y="8017"/>
                </a:cubicBezTo>
                <a:cubicBezTo>
                  <a:pt x="8503" y="7977"/>
                  <a:pt x="8493" y="7814"/>
                  <a:pt x="8498" y="7655"/>
                </a:cubicBezTo>
                <a:cubicBezTo>
                  <a:pt x="8506" y="7400"/>
                  <a:pt x="8499" y="7359"/>
                  <a:pt x="8437" y="7311"/>
                </a:cubicBezTo>
                <a:cubicBezTo>
                  <a:pt x="8369" y="7261"/>
                  <a:pt x="8296" y="7073"/>
                  <a:pt x="8304" y="6972"/>
                </a:cubicBezTo>
                <a:cubicBezTo>
                  <a:pt x="8318" y="6810"/>
                  <a:pt x="8297" y="6705"/>
                  <a:pt x="8257" y="6735"/>
                </a:cubicBezTo>
                <a:cubicBezTo>
                  <a:pt x="8204" y="6775"/>
                  <a:pt x="8162" y="6666"/>
                  <a:pt x="8174" y="6519"/>
                </a:cubicBezTo>
                <a:cubicBezTo>
                  <a:pt x="8180" y="6452"/>
                  <a:pt x="8169" y="6426"/>
                  <a:pt x="8142" y="6446"/>
                </a:cubicBezTo>
                <a:cubicBezTo>
                  <a:pt x="8075" y="6496"/>
                  <a:pt x="7881" y="6308"/>
                  <a:pt x="7859" y="6170"/>
                </a:cubicBezTo>
                <a:cubicBezTo>
                  <a:pt x="7845" y="6082"/>
                  <a:pt x="7821" y="6051"/>
                  <a:pt x="7780" y="6072"/>
                </a:cubicBezTo>
                <a:cubicBezTo>
                  <a:pt x="7743" y="6091"/>
                  <a:pt x="7712" y="6061"/>
                  <a:pt x="7692" y="5988"/>
                </a:cubicBezTo>
                <a:cubicBezTo>
                  <a:pt x="7675" y="5925"/>
                  <a:pt x="7671" y="5872"/>
                  <a:pt x="7684" y="5869"/>
                </a:cubicBezTo>
                <a:cubicBezTo>
                  <a:pt x="7697" y="5867"/>
                  <a:pt x="7676" y="5841"/>
                  <a:pt x="7636" y="5809"/>
                </a:cubicBezTo>
                <a:cubicBezTo>
                  <a:pt x="7590" y="5774"/>
                  <a:pt x="7551" y="5774"/>
                  <a:pt x="7529" y="5809"/>
                </a:cubicBezTo>
                <a:cubicBezTo>
                  <a:pt x="7484" y="5883"/>
                  <a:pt x="7367" y="5707"/>
                  <a:pt x="7353" y="5545"/>
                </a:cubicBezTo>
                <a:cubicBezTo>
                  <a:pt x="7346" y="5454"/>
                  <a:pt x="7367" y="5409"/>
                  <a:pt x="7441" y="5366"/>
                </a:cubicBezTo>
                <a:cubicBezTo>
                  <a:pt x="7513" y="5324"/>
                  <a:pt x="7541" y="5272"/>
                  <a:pt x="7547" y="5158"/>
                </a:cubicBezTo>
                <a:cubicBezTo>
                  <a:pt x="7554" y="5046"/>
                  <a:pt x="7571" y="5009"/>
                  <a:pt x="7612" y="5023"/>
                </a:cubicBezTo>
                <a:cubicBezTo>
                  <a:pt x="7643" y="5033"/>
                  <a:pt x="7661" y="5017"/>
                  <a:pt x="7652" y="4987"/>
                </a:cubicBezTo>
                <a:cubicBezTo>
                  <a:pt x="7623" y="4893"/>
                  <a:pt x="7726" y="4662"/>
                  <a:pt x="7784" y="4692"/>
                </a:cubicBezTo>
                <a:cubicBezTo>
                  <a:pt x="7825" y="4713"/>
                  <a:pt x="7838" y="4681"/>
                  <a:pt x="7839" y="4561"/>
                </a:cubicBezTo>
                <a:cubicBezTo>
                  <a:pt x="7844" y="4186"/>
                  <a:pt x="7860" y="4105"/>
                  <a:pt x="7929" y="4086"/>
                </a:cubicBezTo>
                <a:cubicBezTo>
                  <a:pt x="7966" y="4075"/>
                  <a:pt x="7997" y="4042"/>
                  <a:pt x="7997" y="4012"/>
                </a:cubicBezTo>
                <a:cubicBezTo>
                  <a:pt x="7997" y="3983"/>
                  <a:pt x="8042" y="3859"/>
                  <a:pt x="8096" y="3736"/>
                </a:cubicBezTo>
                <a:cubicBezTo>
                  <a:pt x="8150" y="3614"/>
                  <a:pt x="8195" y="3498"/>
                  <a:pt x="8195" y="3479"/>
                </a:cubicBezTo>
                <a:cubicBezTo>
                  <a:pt x="8195" y="3460"/>
                  <a:pt x="8249" y="3441"/>
                  <a:pt x="8316" y="3438"/>
                </a:cubicBezTo>
                <a:cubicBezTo>
                  <a:pt x="8660" y="3420"/>
                  <a:pt x="8668" y="3416"/>
                  <a:pt x="8659" y="3312"/>
                </a:cubicBezTo>
                <a:cubicBezTo>
                  <a:pt x="8649" y="3203"/>
                  <a:pt x="8759" y="3135"/>
                  <a:pt x="8985" y="3107"/>
                </a:cubicBezTo>
                <a:cubicBezTo>
                  <a:pt x="9052" y="3099"/>
                  <a:pt x="9123" y="3071"/>
                  <a:pt x="9142" y="3042"/>
                </a:cubicBezTo>
                <a:cubicBezTo>
                  <a:pt x="9163" y="3011"/>
                  <a:pt x="9186" y="3014"/>
                  <a:pt x="9197" y="3051"/>
                </a:cubicBezTo>
                <a:cubicBezTo>
                  <a:pt x="9232" y="3162"/>
                  <a:pt x="9300" y="3119"/>
                  <a:pt x="9310" y="2980"/>
                </a:cubicBezTo>
                <a:cubicBezTo>
                  <a:pt x="9318" y="2866"/>
                  <a:pt x="9340" y="2843"/>
                  <a:pt x="9446" y="2837"/>
                </a:cubicBezTo>
                <a:cubicBezTo>
                  <a:pt x="9583" y="2829"/>
                  <a:pt x="9649" y="2776"/>
                  <a:pt x="9624" y="2694"/>
                </a:cubicBezTo>
                <a:cubicBezTo>
                  <a:pt x="9599" y="2617"/>
                  <a:pt x="9726" y="2463"/>
                  <a:pt x="9788" y="2495"/>
                </a:cubicBezTo>
                <a:cubicBezTo>
                  <a:pt x="9846" y="2525"/>
                  <a:pt x="9959" y="2254"/>
                  <a:pt x="9929" y="2157"/>
                </a:cubicBezTo>
                <a:cubicBezTo>
                  <a:pt x="9920" y="2128"/>
                  <a:pt x="9924" y="2088"/>
                  <a:pt x="9939" y="2069"/>
                </a:cubicBezTo>
                <a:cubicBezTo>
                  <a:pt x="9955" y="2050"/>
                  <a:pt x="9961" y="1961"/>
                  <a:pt x="9954" y="1870"/>
                </a:cubicBezTo>
                <a:cubicBezTo>
                  <a:pt x="9946" y="1779"/>
                  <a:pt x="9939" y="1618"/>
                  <a:pt x="9937" y="1511"/>
                </a:cubicBezTo>
                <a:cubicBezTo>
                  <a:pt x="9936" y="1338"/>
                  <a:pt x="9928" y="1319"/>
                  <a:pt x="9855" y="1335"/>
                </a:cubicBezTo>
                <a:cubicBezTo>
                  <a:pt x="9810" y="1345"/>
                  <a:pt x="9759" y="1370"/>
                  <a:pt x="9742" y="1391"/>
                </a:cubicBezTo>
                <a:cubicBezTo>
                  <a:pt x="9724" y="1412"/>
                  <a:pt x="9671" y="1389"/>
                  <a:pt x="9624" y="1341"/>
                </a:cubicBezTo>
                <a:cubicBezTo>
                  <a:pt x="9590" y="1306"/>
                  <a:pt x="9567" y="1287"/>
                  <a:pt x="9550" y="1284"/>
                </a:cubicBezTo>
                <a:close/>
                <a:moveTo>
                  <a:pt x="19749" y="4074"/>
                </a:moveTo>
                <a:cubicBezTo>
                  <a:pt x="19693" y="4074"/>
                  <a:pt x="19695" y="4031"/>
                  <a:pt x="19703" y="5109"/>
                </a:cubicBezTo>
                <a:cubicBezTo>
                  <a:pt x="19708" y="5920"/>
                  <a:pt x="19705" y="5997"/>
                  <a:pt x="19653" y="6035"/>
                </a:cubicBezTo>
                <a:cubicBezTo>
                  <a:pt x="19622" y="6058"/>
                  <a:pt x="19580" y="6118"/>
                  <a:pt x="19561" y="6170"/>
                </a:cubicBezTo>
                <a:cubicBezTo>
                  <a:pt x="19532" y="6246"/>
                  <a:pt x="19537" y="6272"/>
                  <a:pt x="19585" y="6307"/>
                </a:cubicBezTo>
                <a:cubicBezTo>
                  <a:pt x="19617" y="6331"/>
                  <a:pt x="19650" y="6392"/>
                  <a:pt x="19658" y="6442"/>
                </a:cubicBezTo>
                <a:cubicBezTo>
                  <a:pt x="19666" y="6492"/>
                  <a:pt x="19682" y="6582"/>
                  <a:pt x="19693" y="6639"/>
                </a:cubicBezTo>
                <a:cubicBezTo>
                  <a:pt x="19704" y="6697"/>
                  <a:pt x="19710" y="6783"/>
                  <a:pt x="19707" y="6833"/>
                </a:cubicBezTo>
                <a:cubicBezTo>
                  <a:pt x="19704" y="6882"/>
                  <a:pt x="19744" y="6823"/>
                  <a:pt x="19797" y="6699"/>
                </a:cubicBezTo>
                <a:cubicBezTo>
                  <a:pt x="19849" y="6576"/>
                  <a:pt x="19904" y="6489"/>
                  <a:pt x="19919" y="6508"/>
                </a:cubicBezTo>
                <a:cubicBezTo>
                  <a:pt x="19985" y="6588"/>
                  <a:pt x="19941" y="6186"/>
                  <a:pt x="19870" y="6053"/>
                </a:cubicBezTo>
                <a:cubicBezTo>
                  <a:pt x="19795" y="5915"/>
                  <a:pt x="19795" y="5896"/>
                  <a:pt x="19795" y="4993"/>
                </a:cubicBezTo>
                <a:cubicBezTo>
                  <a:pt x="19795" y="4215"/>
                  <a:pt x="19788" y="4074"/>
                  <a:pt x="19749" y="4074"/>
                </a:cubicBezTo>
                <a:close/>
                <a:moveTo>
                  <a:pt x="20243" y="5047"/>
                </a:moveTo>
                <a:cubicBezTo>
                  <a:pt x="19981" y="5046"/>
                  <a:pt x="19983" y="5042"/>
                  <a:pt x="19994" y="5500"/>
                </a:cubicBezTo>
                <a:cubicBezTo>
                  <a:pt x="19999" y="5721"/>
                  <a:pt x="20004" y="5924"/>
                  <a:pt x="20005" y="5948"/>
                </a:cubicBezTo>
                <a:cubicBezTo>
                  <a:pt x="20006" y="5973"/>
                  <a:pt x="20066" y="5993"/>
                  <a:pt x="20138" y="5993"/>
                </a:cubicBezTo>
                <a:cubicBezTo>
                  <a:pt x="20282" y="5993"/>
                  <a:pt x="20347" y="6077"/>
                  <a:pt x="20319" y="6226"/>
                </a:cubicBezTo>
                <a:cubicBezTo>
                  <a:pt x="20303" y="6309"/>
                  <a:pt x="20307" y="6311"/>
                  <a:pt x="20348" y="6245"/>
                </a:cubicBezTo>
                <a:cubicBezTo>
                  <a:pt x="20381" y="6193"/>
                  <a:pt x="20404" y="6188"/>
                  <a:pt x="20417" y="6230"/>
                </a:cubicBezTo>
                <a:cubicBezTo>
                  <a:pt x="20452" y="6343"/>
                  <a:pt x="20514" y="6297"/>
                  <a:pt x="20553" y="6129"/>
                </a:cubicBezTo>
                <a:cubicBezTo>
                  <a:pt x="20638" y="5764"/>
                  <a:pt x="20621" y="5600"/>
                  <a:pt x="20494" y="5565"/>
                </a:cubicBezTo>
                <a:cubicBezTo>
                  <a:pt x="20437" y="5549"/>
                  <a:pt x="20417" y="5507"/>
                  <a:pt x="20415" y="5394"/>
                </a:cubicBezTo>
                <a:cubicBezTo>
                  <a:pt x="20409" y="5045"/>
                  <a:pt x="20411" y="5048"/>
                  <a:pt x="20243" y="5047"/>
                </a:cubicBezTo>
                <a:close/>
                <a:moveTo>
                  <a:pt x="19124" y="9245"/>
                </a:moveTo>
                <a:cubicBezTo>
                  <a:pt x="19023" y="9251"/>
                  <a:pt x="18933" y="9279"/>
                  <a:pt x="18924" y="9307"/>
                </a:cubicBezTo>
                <a:cubicBezTo>
                  <a:pt x="18915" y="9336"/>
                  <a:pt x="18892" y="9335"/>
                  <a:pt x="18872" y="9304"/>
                </a:cubicBezTo>
                <a:cubicBezTo>
                  <a:pt x="18829" y="9235"/>
                  <a:pt x="17676" y="9228"/>
                  <a:pt x="17585" y="9296"/>
                </a:cubicBezTo>
                <a:cubicBezTo>
                  <a:pt x="17549" y="9323"/>
                  <a:pt x="17511" y="9328"/>
                  <a:pt x="17500" y="9306"/>
                </a:cubicBezTo>
                <a:cubicBezTo>
                  <a:pt x="17473" y="9252"/>
                  <a:pt x="17294" y="9236"/>
                  <a:pt x="17255" y="9283"/>
                </a:cubicBezTo>
                <a:cubicBezTo>
                  <a:pt x="17216" y="9331"/>
                  <a:pt x="17051" y="9344"/>
                  <a:pt x="17013" y="9302"/>
                </a:cubicBezTo>
                <a:cubicBezTo>
                  <a:pt x="16963" y="9247"/>
                  <a:pt x="16681" y="9247"/>
                  <a:pt x="16627" y="9302"/>
                </a:cubicBezTo>
                <a:cubicBezTo>
                  <a:pt x="16598" y="9330"/>
                  <a:pt x="16568" y="9330"/>
                  <a:pt x="16559" y="9302"/>
                </a:cubicBezTo>
                <a:cubicBezTo>
                  <a:pt x="16550" y="9274"/>
                  <a:pt x="16484" y="9253"/>
                  <a:pt x="16413" y="9257"/>
                </a:cubicBezTo>
                <a:cubicBezTo>
                  <a:pt x="16306" y="9262"/>
                  <a:pt x="16282" y="9284"/>
                  <a:pt x="16282" y="9377"/>
                </a:cubicBezTo>
                <a:cubicBezTo>
                  <a:pt x="16282" y="9440"/>
                  <a:pt x="16258" y="9508"/>
                  <a:pt x="16227" y="9529"/>
                </a:cubicBezTo>
                <a:cubicBezTo>
                  <a:pt x="16197" y="9550"/>
                  <a:pt x="16173" y="9592"/>
                  <a:pt x="16176" y="9623"/>
                </a:cubicBezTo>
                <a:cubicBezTo>
                  <a:pt x="16178" y="9654"/>
                  <a:pt x="16167" y="9689"/>
                  <a:pt x="16150" y="9700"/>
                </a:cubicBezTo>
                <a:cubicBezTo>
                  <a:pt x="16108" y="9727"/>
                  <a:pt x="16045" y="9483"/>
                  <a:pt x="16066" y="9375"/>
                </a:cubicBezTo>
                <a:cubicBezTo>
                  <a:pt x="16096" y="9225"/>
                  <a:pt x="16001" y="9215"/>
                  <a:pt x="15900" y="9356"/>
                </a:cubicBezTo>
                <a:lnTo>
                  <a:pt x="15804" y="9491"/>
                </a:lnTo>
                <a:lnTo>
                  <a:pt x="15754" y="9366"/>
                </a:lnTo>
                <a:cubicBezTo>
                  <a:pt x="15719" y="9275"/>
                  <a:pt x="15675" y="9243"/>
                  <a:pt x="15598" y="9251"/>
                </a:cubicBezTo>
                <a:lnTo>
                  <a:pt x="15492" y="9262"/>
                </a:lnTo>
                <a:lnTo>
                  <a:pt x="15492" y="9666"/>
                </a:lnTo>
                <a:cubicBezTo>
                  <a:pt x="15492" y="10017"/>
                  <a:pt x="15501" y="10083"/>
                  <a:pt x="15560" y="10166"/>
                </a:cubicBezTo>
                <a:cubicBezTo>
                  <a:pt x="15598" y="10217"/>
                  <a:pt x="15629" y="10296"/>
                  <a:pt x="15629" y="10342"/>
                </a:cubicBezTo>
                <a:cubicBezTo>
                  <a:pt x="15629" y="10388"/>
                  <a:pt x="15656" y="10420"/>
                  <a:pt x="15690" y="10415"/>
                </a:cubicBezTo>
                <a:cubicBezTo>
                  <a:pt x="15726" y="10410"/>
                  <a:pt x="15751" y="10365"/>
                  <a:pt x="15751" y="10303"/>
                </a:cubicBezTo>
                <a:cubicBezTo>
                  <a:pt x="15751" y="10245"/>
                  <a:pt x="15778" y="10169"/>
                  <a:pt x="15812" y="10134"/>
                </a:cubicBezTo>
                <a:cubicBezTo>
                  <a:pt x="15863" y="10080"/>
                  <a:pt x="15880" y="10094"/>
                  <a:pt x="15925" y="10235"/>
                </a:cubicBezTo>
                <a:cubicBezTo>
                  <a:pt x="15988" y="10434"/>
                  <a:pt x="16119" y="10505"/>
                  <a:pt x="16096" y="10327"/>
                </a:cubicBezTo>
                <a:cubicBezTo>
                  <a:pt x="16074" y="10163"/>
                  <a:pt x="16156" y="10046"/>
                  <a:pt x="16235" y="10130"/>
                </a:cubicBezTo>
                <a:cubicBezTo>
                  <a:pt x="16292" y="10190"/>
                  <a:pt x="16311" y="10264"/>
                  <a:pt x="16301" y="10387"/>
                </a:cubicBezTo>
                <a:cubicBezTo>
                  <a:pt x="16299" y="10412"/>
                  <a:pt x="16319" y="10432"/>
                  <a:pt x="16345" y="10432"/>
                </a:cubicBezTo>
                <a:cubicBezTo>
                  <a:pt x="16371" y="10432"/>
                  <a:pt x="16384" y="10407"/>
                  <a:pt x="16375" y="10376"/>
                </a:cubicBezTo>
                <a:cubicBezTo>
                  <a:pt x="16347" y="10289"/>
                  <a:pt x="16462" y="10192"/>
                  <a:pt x="16593" y="10192"/>
                </a:cubicBezTo>
                <a:cubicBezTo>
                  <a:pt x="16658" y="10192"/>
                  <a:pt x="16725" y="10167"/>
                  <a:pt x="16741" y="10135"/>
                </a:cubicBezTo>
                <a:cubicBezTo>
                  <a:pt x="16774" y="10069"/>
                  <a:pt x="16918" y="10191"/>
                  <a:pt x="16907" y="10276"/>
                </a:cubicBezTo>
                <a:cubicBezTo>
                  <a:pt x="16899" y="10340"/>
                  <a:pt x="16965" y="10431"/>
                  <a:pt x="17021" y="10432"/>
                </a:cubicBezTo>
                <a:cubicBezTo>
                  <a:pt x="17045" y="10433"/>
                  <a:pt x="17058" y="10378"/>
                  <a:pt x="17052" y="10297"/>
                </a:cubicBezTo>
                <a:cubicBezTo>
                  <a:pt x="17043" y="10176"/>
                  <a:pt x="17058" y="10158"/>
                  <a:pt x="17193" y="10128"/>
                </a:cubicBezTo>
                <a:cubicBezTo>
                  <a:pt x="17313" y="10101"/>
                  <a:pt x="17354" y="10117"/>
                  <a:pt x="17399" y="10207"/>
                </a:cubicBezTo>
                <a:cubicBezTo>
                  <a:pt x="17430" y="10268"/>
                  <a:pt x="17447" y="10342"/>
                  <a:pt x="17438" y="10372"/>
                </a:cubicBezTo>
                <a:cubicBezTo>
                  <a:pt x="17428" y="10404"/>
                  <a:pt x="17626" y="10423"/>
                  <a:pt x="17913" y="10419"/>
                </a:cubicBezTo>
                <a:cubicBezTo>
                  <a:pt x="18358" y="10413"/>
                  <a:pt x="18412" y="10400"/>
                  <a:pt x="18465" y="10295"/>
                </a:cubicBezTo>
                <a:cubicBezTo>
                  <a:pt x="18513" y="10202"/>
                  <a:pt x="18549" y="10187"/>
                  <a:pt x="18650" y="10218"/>
                </a:cubicBezTo>
                <a:cubicBezTo>
                  <a:pt x="18719" y="10239"/>
                  <a:pt x="18790" y="10289"/>
                  <a:pt x="18807" y="10329"/>
                </a:cubicBezTo>
                <a:cubicBezTo>
                  <a:pt x="18847" y="10425"/>
                  <a:pt x="18966" y="10449"/>
                  <a:pt x="19067" y="10380"/>
                </a:cubicBezTo>
                <a:cubicBezTo>
                  <a:pt x="19118" y="10345"/>
                  <a:pt x="19160" y="10344"/>
                  <a:pt x="19178" y="10380"/>
                </a:cubicBezTo>
                <a:cubicBezTo>
                  <a:pt x="19193" y="10411"/>
                  <a:pt x="19229" y="10420"/>
                  <a:pt x="19257" y="10398"/>
                </a:cubicBezTo>
                <a:cubicBezTo>
                  <a:pt x="19297" y="10368"/>
                  <a:pt x="19308" y="10290"/>
                  <a:pt x="19304" y="10051"/>
                </a:cubicBezTo>
                <a:cubicBezTo>
                  <a:pt x="19301" y="9881"/>
                  <a:pt x="19287" y="9712"/>
                  <a:pt x="19272" y="9674"/>
                </a:cubicBezTo>
                <a:cubicBezTo>
                  <a:pt x="19255" y="9631"/>
                  <a:pt x="19257" y="9589"/>
                  <a:pt x="19276" y="9565"/>
                </a:cubicBezTo>
                <a:cubicBezTo>
                  <a:pt x="19294" y="9543"/>
                  <a:pt x="19308" y="9461"/>
                  <a:pt x="19308" y="9381"/>
                </a:cubicBezTo>
                <a:cubicBezTo>
                  <a:pt x="19308" y="9241"/>
                  <a:pt x="19300" y="9236"/>
                  <a:pt x="19124" y="9245"/>
                </a:cubicBezTo>
                <a:close/>
                <a:moveTo>
                  <a:pt x="19932" y="11482"/>
                </a:moveTo>
                <a:lnTo>
                  <a:pt x="18380" y="11497"/>
                </a:lnTo>
                <a:cubicBezTo>
                  <a:pt x="17528" y="11505"/>
                  <a:pt x="16815" y="11512"/>
                  <a:pt x="16797" y="11512"/>
                </a:cubicBezTo>
                <a:cubicBezTo>
                  <a:pt x="16776" y="11512"/>
                  <a:pt x="16762" y="11683"/>
                  <a:pt x="16759" y="11968"/>
                </a:cubicBezTo>
                <a:cubicBezTo>
                  <a:pt x="16756" y="12218"/>
                  <a:pt x="16746" y="12447"/>
                  <a:pt x="16737" y="12477"/>
                </a:cubicBezTo>
                <a:cubicBezTo>
                  <a:pt x="16715" y="12547"/>
                  <a:pt x="15559" y="12550"/>
                  <a:pt x="15520" y="12481"/>
                </a:cubicBezTo>
                <a:cubicBezTo>
                  <a:pt x="15505" y="12452"/>
                  <a:pt x="15384" y="12451"/>
                  <a:pt x="15252" y="12477"/>
                </a:cubicBezTo>
                <a:cubicBezTo>
                  <a:pt x="15083" y="12511"/>
                  <a:pt x="14996" y="12503"/>
                  <a:pt x="14956" y="12452"/>
                </a:cubicBezTo>
                <a:cubicBezTo>
                  <a:pt x="14910" y="12397"/>
                  <a:pt x="14892" y="12398"/>
                  <a:pt x="14872" y="12462"/>
                </a:cubicBezTo>
                <a:cubicBezTo>
                  <a:pt x="14831" y="12590"/>
                  <a:pt x="14830" y="13551"/>
                  <a:pt x="14870" y="13647"/>
                </a:cubicBezTo>
                <a:cubicBezTo>
                  <a:pt x="14926" y="13780"/>
                  <a:pt x="14782" y="13851"/>
                  <a:pt x="14460" y="13851"/>
                </a:cubicBezTo>
                <a:cubicBezTo>
                  <a:pt x="14251" y="13851"/>
                  <a:pt x="14167" y="13829"/>
                  <a:pt x="14140" y="13765"/>
                </a:cubicBezTo>
                <a:cubicBezTo>
                  <a:pt x="14102" y="13673"/>
                  <a:pt x="14018" y="13702"/>
                  <a:pt x="14018" y="13808"/>
                </a:cubicBezTo>
                <a:cubicBezTo>
                  <a:pt x="14018" y="13843"/>
                  <a:pt x="14036" y="13916"/>
                  <a:pt x="14059" y="13968"/>
                </a:cubicBezTo>
                <a:cubicBezTo>
                  <a:pt x="14108" y="14081"/>
                  <a:pt x="14148" y="14914"/>
                  <a:pt x="14106" y="14965"/>
                </a:cubicBezTo>
                <a:cubicBezTo>
                  <a:pt x="14090" y="14984"/>
                  <a:pt x="14069" y="14955"/>
                  <a:pt x="14059" y="14901"/>
                </a:cubicBezTo>
                <a:cubicBezTo>
                  <a:pt x="14042" y="14818"/>
                  <a:pt x="14028" y="14827"/>
                  <a:pt x="13955" y="14965"/>
                </a:cubicBezTo>
                <a:cubicBezTo>
                  <a:pt x="13870" y="15125"/>
                  <a:pt x="13870" y="15128"/>
                  <a:pt x="13869" y="15934"/>
                </a:cubicBezTo>
                <a:cubicBezTo>
                  <a:pt x="13869" y="16699"/>
                  <a:pt x="13843" y="16963"/>
                  <a:pt x="13774" y="16880"/>
                </a:cubicBezTo>
                <a:cubicBezTo>
                  <a:pt x="13751" y="16852"/>
                  <a:pt x="13713" y="16985"/>
                  <a:pt x="13713" y="17096"/>
                </a:cubicBezTo>
                <a:cubicBezTo>
                  <a:pt x="13713" y="17126"/>
                  <a:pt x="13740" y="17150"/>
                  <a:pt x="13773" y="17150"/>
                </a:cubicBezTo>
                <a:cubicBezTo>
                  <a:pt x="13830" y="17150"/>
                  <a:pt x="13910" y="17343"/>
                  <a:pt x="13879" y="17404"/>
                </a:cubicBezTo>
                <a:cubicBezTo>
                  <a:pt x="13871" y="17420"/>
                  <a:pt x="13906" y="17435"/>
                  <a:pt x="13956" y="17438"/>
                </a:cubicBezTo>
                <a:cubicBezTo>
                  <a:pt x="14091" y="17445"/>
                  <a:pt x="14108" y="17490"/>
                  <a:pt x="14108" y="17817"/>
                </a:cubicBezTo>
                <a:cubicBezTo>
                  <a:pt x="14108" y="18027"/>
                  <a:pt x="14095" y="18125"/>
                  <a:pt x="14062" y="18149"/>
                </a:cubicBezTo>
                <a:cubicBezTo>
                  <a:pt x="13987" y="18206"/>
                  <a:pt x="14007" y="18410"/>
                  <a:pt x="14087" y="18410"/>
                </a:cubicBezTo>
                <a:cubicBezTo>
                  <a:pt x="14126" y="18410"/>
                  <a:pt x="14171" y="18438"/>
                  <a:pt x="14187" y="18470"/>
                </a:cubicBezTo>
                <a:cubicBezTo>
                  <a:pt x="14205" y="18507"/>
                  <a:pt x="14648" y="18536"/>
                  <a:pt x="15326" y="18545"/>
                </a:cubicBezTo>
                <a:cubicBezTo>
                  <a:pt x="16185" y="18558"/>
                  <a:pt x="16435" y="18577"/>
                  <a:pt x="16438" y="18636"/>
                </a:cubicBezTo>
                <a:cubicBezTo>
                  <a:pt x="16440" y="18677"/>
                  <a:pt x="16444" y="18793"/>
                  <a:pt x="16446" y="18895"/>
                </a:cubicBezTo>
                <a:cubicBezTo>
                  <a:pt x="16449" y="19037"/>
                  <a:pt x="16462" y="19075"/>
                  <a:pt x="16503" y="19058"/>
                </a:cubicBezTo>
                <a:cubicBezTo>
                  <a:pt x="16532" y="19046"/>
                  <a:pt x="16552" y="18992"/>
                  <a:pt x="16548" y="18938"/>
                </a:cubicBezTo>
                <a:cubicBezTo>
                  <a:pt x="16539" y="18831"/>
                  <a:pt x="16656" y="18636"/>
                  <a:pt x="16699" y="18688"/>
                </a:cubicBezTo>
                <a:cubicBezTo>
                  <a:pt x="16713" y="18706"/>
                  <a:pt x="16722" y="18683"/>
                  <a:pt x="16717" y="18639"/>
                </a:cubicBezTo>
                <a:cubicBezTo>
                  <a:pt x="16710" y="18575"/>
                  <a:pt x="16904" y="18558"/>
                  <a:pt x="17747" y="18545"/>
                </a:cubicBezTo>
                <a:cubicBezTo>
                  <a:pt x="18578" y="18533"/>
                  <a:pt x="18802" y="18513"/>
                  <a:pt x="18869" y="18444"/>
                </a:cubicBezTo>
                <a:cubicBezTo>
                  <a:pt x="18916" y="18397"/>
                  <a:pt x="18962" y="18367"/>
                  <a:pt x="18971" y="18378"/>
                </a:cubicBezTo>
                <a:cubicBezTo>
                  <a:pt x="18981" y="18390"/>
                  <a:pt x="18985" y="17993"/>
                  <a:pt x="18980" y="17496"/>
                </a:cubicBezTo>
                <a:cubicBezTo>
                  <a:pt x="18975" y="16999"/>
                  <a:pt x="18981" y="16571"/>
                  <a:pt x="18995" y="16544"/>
                </a:cubicBezTo>
                <a:cubicBezTo>
                  <a:pt x="19008" y="16517"/>
                  <a:pt x="19214" y="16492"/>
                  <a:pt x="19451" y="16488"/>
                </a:cubicBezTo>
                <a:cubicBezTo>
                  <a:pt x="19738" y="16482"/>
                  <a:pt x="19892" y="16457"/>
                  <a:pt x="19910" y="16411"/>
                </a:cubicBezTo>
                <a:cubicBezTo>
                  <a:pt x="19925" y="16372"/>
                  <a:pt x="19939" y="16113"/>
                  <a:pt x="19943" y="15832"/>
                </a:cubicBezTo>
                <a:cubicBezTo>
                  <a:pt x="19950" y="15293"/>
                  <a:pt x="19956" y="15256"/>
                  <a:pt x="20053" y="15222"/>
                </a:cubicBezTo>
                <a:cubicBezTo>
                  <a:pt x="20111" y="15201"/>
                  <a:pt x="20114" y="15147"/>
                  <a:pt x="20122" y="13943"/>
                </a:cubicBezTo>
                <a:cubicBezTo>
                  <a:pt x="20127" y="13252"/>
                  <a:pt x="20121" y="12644"/>
                  <a:pt x="20110" y="12593"/>
                </a:cubicBezTo>
                <a:cubicBezTo>
                  <a:pt x="20098" y="12543"/>
                  <a:pt x="20091" y="12481"/>
                  <a:pt x="20093" y="12456"/>
                </a:cubicBezTo>
                <a:cubicBezTo>
                  <a:pt x="20096" y="12432"/>
                  <a:pt x="20070" y="12413"/>
                  <a:pt x="20036" y="12413"/>
                </a:cubicBezTo>
                <a:cubicBezTo>
                  <a:pt x="19957" y="12413"/>
                  <a:pt x="19937" y="12300"/>
                  <a:pt x="19934" y="11848"/>
                </a:cubicBezTo>
                <a:lnTo>
                  <a:pt x="19932" y="11482"/>
                </a:lnTo>
                <a:close/>
                <a:moveTo>
                  <a:pt x="20567" y="12081"/>
                </a:moveTo>
                <a:cubicBezTo>
                  <a:pt x="20556" y="12091"/>
                  <a:pt x="20541" y="12113"/>
                  <a:pt x="20524" y="12143"/>
                </a:cubicBezTo>
                <a:cubicBezTo>
                  <a:pt x="20480" y="12221"/>
                  <a:pt x="20473" y="12272"/>
                  <a:pt x="20496" y="12327"/>
                </a:cubicBezTo>
                <a:cubicBezTo>
                  <a:pt x="20518" y="12379"/>
                  <a:pt x="20517" y="12414"/>
                  <a:pt x="20495" y="12441"/>
                </a:cubicBezTo>
                <a:cubicBezTo>
                  <a:pt x="20475" y="12466"/>
                  <a:pt x="20463" y="12865"/>
                  <a:pt x="20463" y="13543"/>
                </a:cubicBezTo>
                <a:cubicBezTo>
                  <a:pt x="20463" y="14717"/>
                  <a:pt x="20442" y="14889"/>
                  <a:pt x="20316" y="14756"/>
                </a:cubicBezTo>
                <a:cubicBezTo>
                  <a:pt x="20264" y="14701"/>
                  <a:pt x="20250" y="14703"/>
                  <a:pt x="20250" y="14766"/>
                </a:cubicBezTo>
                <a:cubicBezTo>
                  <a:pt x="20250" y="14809"/>
                  <a:pt x="20288" y="14850"/>
                  <a:pt x="20334" y="14858"/>
                </a:cubicBezTo>
                <a:cubicBezTo>
                  <a:pt x="20447" y="14876"/>
                  <a:pt x="20489" y="15006"/>
                  <a:pt x="20472" y="15291"/>
                </a:cubicBezTo>
                <a:cubicBezTo>
                  <a:pt x="20455" y="15584"/>
                  <a:pt x="20498" y="15604"/>
                  <a:pt x="20605" y="15352"/>
                </a:cubicBezTo>
                <a:cubicBezTo>
                  <a:pt x="20647" y="15253"/>
                  <a:pt x="20692" y="15184"/>
                  <a:pt x="20704" y="15199"/>
                </a:cubicBezTo>
                <a:cubicBezTo>
                  <a:pt x="20729" y="15229"/>
                  <a:pt x="20734" y="15189"/>
                  <a:pt x="20745" y="14871"/>
                </a:cubicBezTo>
                <a:cubicBezTo>
                  <a:pt x="20752" y="14683"/>
                  <a:pt x="20744" y="14662"/>
                  <a:pt x="20676" y="14662"/>
                </a:cubicBezTo>
                <a:lnTo>
                  <a:pt x="20600" y="14662"/>
                </a:lnTo>
                <a:lnTo>
                  <a:pt x="20594" y="13403"/>
                </a:lnTo>
                <a:cubicBezTo>
                  <a:pt x="20590" y="12710"/>
                  <a:pt x="20587" y="12118"/>
                  <a:pt x="20586" y="12088"/>
                </a:cubicBezTo>
                <a:cubicBezTo>
                  <a:pt x="20586" y="12073"/>
                  <a:pt x="20578" y="12071"/>
                  <a:pt x="20567" y="12081"/>
                </a:cubicBezTo>
                <a:close/>
                <a:moveTo>
                  <a:pt x="5846" y="12697"/>
                </a:moveTo>
                <a:cubicBezTo>
                  <a:pt x="5828" y="12705"/>
                  <a:pt x="5806" y="12723"/>
                  <a:pt x="5784" y="12745"/>
                </a:cubicBezTo>
                <a:cubicBezTo>
                  <a:pt x="5740" y="12790"/>
                  <a:pt x="5690" y="12804"/>
                  <a:pt x="5673" y="12777"/>
                </a:cubicBezTo>
                <a:cubicBezTo>
                  <a:pt x="5655" y="12750"/>
                  <a:pt x="5592" y="12737"/>
                  <a:pt x="5534" y="12747"/>
                </a:cubicBezTo>
                <a:cubicBezTo>
                  <a:pt x="5339" y="12781"/>
                  <a:pt x="5247" y="12781"/>
                  <a:pt x="5057" y="12745"/>
                </a:cubicBezTo>
                <a:cubicBezTo>
                  <a:pt x="4942" y="12724"/>
                  <a:pt x="4862" y="12736"/>
                  <a:pt x="4850" y="12774"/>
                </a:cubicBezTo>
                <a:cubicBezTo>
                  <a:pt x="4839" y="12807"/>
                  <a:pt x="4817" y="12818"/>
                  <a:pt x="4801" y="12798"/>
                </a:cubicBezTo>
                <a:cubicBezTo>
                  <a:pt x="4756" y="12743"/>
                  <a:pt x="4415" y="12728"/>
                  <a:pt x="4372" y="12779"/>
                </a:cubicBezTo>
                <a:cubicBezTo>
                  <a:pt x="4352" y="12804"/>
                  <a:pt x="4318" y="12799"/>
                  <a:pt x="4298" y="12766"/>
                </a:cubicBezTo>
                <a:cubicBezTo>
                  <a:pt x="4274" y="12727"/>
                  <a:pt x="4256" y="12726"/>
                  <a:pt x="4243" y="12766"/>
                </a:cubicBezTo>
                <a:cubicBezTo>
                  <a:pt x="4231" y="12806"/>
                  <a:pt x="4198" y="12808"/>
                  <a:pt x="4147" y="12770"/>
                </a:cubicBezTo>
                <a:cubicBezTo>
                  <a:pt x="4060" y="12704"/>
                  <a:pt x="3901" y="12710"/>
                  <a:pt x="3827" y="12781"/>
                </a:cubicBezTo>
                <a:cubicBezTo>
                  <a:pt x="3800" y="12807"/>
                  <a:pt x="3769" y="12808"/>
                  <a:pt x="3757" y="12785"/>
                </a:cubicBezTo>
                <a:cubicBezTo>
                  <a:pt x="3732" y="12735"/>
                  <a:pt x="3293" y="12708"/>
                  <a:pt x="3216" y="12751"/>
                </a:cubicBezTo>
                <a:cubicBezTo>
                  <a:pt x="3187" y="12767"/>
                  <a:pt x="3163" y="12828"/>
                  <a:pt x="3163" y="12888"/>
                </a:cubicBezTo>
                <a:cubicBezTo>
                  <a:pt x="3163" y="12948"/>
                  <a:pt x="3142" y="13031"/>
                  <a:pt x="3117" y="13072"/>
                </a:cubicBezTo>
                <a:cubicBezTo>
                  <a:pt x="3080" y="13133"/>
                  <a:pt x="3069" y="13126"/>
                  <a:pt x="3054" y="13035"/>
                </a:cubicBezTo>
                <a:cubicBezTo>
                  <a:pt x="3044" y="12973"/>
                  <a:pt x="3026" y="12881"/>
                  <a:pt x="3012" y="12832"/>
                </a:cubicBezTo>
                <a:cubicBezTo>
                  <a:pt x="2985" y="12728"/>
                  <a:pt x="2830" y="12699"/>
                  <a:pt x="2775" y="12787"/>
                </a:cubicBezTo>
                <a:cubicBezTo>
                  <a:pt x="2754" y="12820"/>
                  <a:pt x="2737" y="12826"/>
                  <a:pt x="2737" y="12802"/>
                </a:cubicBezTo>
                <a:cubicBezTo>
                  <a:pt x="2737" y="12777"/>
                  <a:pt x="2717" y="12791"/>
                  <a:pt x="2692" y="12832"/>
                </a:cubicBezTo>
                <a:cubicBezTo>
                  <a:pt x="2655" y="12891"/>
                  <a:pt x="2643" y="12889"/>
                  <a:pt x="2629" y="12819"/>
                </a:cubicBezTo>
                <a:cubicBezTo>
                  <a:pt x="2607" y="12704"/>
                  <a:pt x="2474" y="12750"/>
                  <a:pt x="2446" y="12882"/>
                </a:cubicBezTo>
                <a:cubicBezTo>
                  <a:pt x="2434" y="12937"/>
                  <a:pt x="2420" y="13118"/>
                  <a:pt x="2414" y="13284"/>
                </a:cubicBezTo>
                <a:cubicBezTo>
                  <a:pt x="2405" y="13572"/>
                  <a:pt x="2409" y="13590"/>
                  <a:pt x="2495" y="13654"/>
                </a:cubicBezTo>
                <a:cubicBezTo>
                  <a:pt x="2556" y="13699"/>
                  <a:pt x="2584" y="13763"/>
                  <a:pt x="2584" y="13849"/>
                </a:cubicBezTo>
                <a:cubicBezTo>
                  <a:pt x="2584" y="13962"/>
                  <a:pt x="2599" y="13974"/>
                  <a:pt x="2714" y="13958"/>
                </a:cubicBezTo>
                <a:cubicBezTo>
                  <a:pt x="2815" y="13944"/>
                  <a:pt x="2843" y="13916"/>
                  <a:pt x="2843" y="13831"/>
                </a:cubicBezTo>
                <a:cubicBezTo>
                  <a:pt x="2843" y="13721"/>
                  <a:pt x="3018" y="13528"/>
                  <a:pt x="3053" y="13598"/>
                </a:cubicBezTo>
                <a:cubicBezTo>
                  <a:pt x="3063" y="13617"/>
                  <a:pt x="3209" y="13630"/>
                  <a:pt x="3376" y="13626"/>
                </a:cubicBezTo>
                <a:cubicBezTo>
                  <a:pt x="3632" y="13620"/>
                  <a:pt x="3683" y="13634"/>
                  <a:pt x="3706" y="13720"/>
                </a:cubicBezTo>
                <a:cubicBezTo>
                  <a:pt x="3720" y="13776"/>
                  <a:pt x="3726" y="13855"/>
                  <a:pt x="3718" y="13896"/>
                </a:cubicBezTo>
                <a:cubicBezTo>
                  <a:pt x="3692" y="14041"/>
                  <a:pt x="3802" y="13970"/>
                  <a:pt x="3830" y="13825"/>
                </a:cubicBezTo>
                <a:cubicBezTo>
                  <a:pt x="3860" y="13670"/>
                  <a:pt x="3983" y="13590"/>
                  <a:pt x="4175" y="13603"/>
                </a:cubicBezTo>
                <a:cubicBezTo>
                  <a:pt x="4424" y="13621"/>
                  <a:pt x="5105" y="13614"/>
                  <a:pt x="5200" y="13594"/>
                </a:cubicBezTo>
                <a:cubicBezTo>
                  <a:pt x="5258" y="13582"/>
                  <a:pt x="5323" y="13598"/>
                  <a:pt x="5344" y="13630"/>
                </a:cubicBezTo>
                <a:cubicBezTo>
                  <a:pt x="5368" y="13667"/>
                  <a:pt x="5396" y="13663"/>
                  <a:pt x="5422" y="13622"/>
                </a:cubicBezTo>
                <a:cubicBezTo>
                  <a:pt x="5446" y="13582"/>
                  <a:pt x="5500" y="13578"/>
                  <a:pt x="5571" y="13609"/>
                </a:cubicBezTo>
                <a:cubicBezTo>
                  <a:pt x="5632" y="13636"/>
                  <a:pt x="5882" y="13649"/>
                  <a:pt x="6126" y="13639"/>
                </a:cubicBezTo>
                <a:cubicBezTo>
                  <a:pt x="6471" y="13625"/>
                  <a:pt x="6588" y="13601"/>
                  <a:pt x="6646" y="13527"/>
                </a:cubicBezTo>
                <a:cubicBezTo>
                  <a:pt x="6709" y="13445"/>
                  <a:pt x="6715" y="13412"/>
                  <a:pt x="6684" y="13314"/>
                </a:cubicBezTo>
                <a:cubicBezTo>
                  <a:pt x="6655" y="13224"/>
                  <a:pt x="6655" y="13168"/>
                  <a:pt x="6687" y="13051"/>
                </a:cubicBezTo>
                <a:cubicBezTo>
                  <a:pt x="6763" y="12768"/>
                  <a:pt x="6732" y="12743"/>
                  <a:pt x="6298" y="12736"/>
                </a:cubicBezTo>
                <a:cubicBezTo>
                  <a:pt x="6078" y="12733"/>
                  <a:pt x="5890" y="12715"/>
                  <a:pt x="5881" y="12697"/>
                </a:cubicBezTo>
                <a:cubicBezTo>
                  <a:pt x="5876" y="12688"/>
                  <a:pt x="5863" y="12688"/>
                  <a:pt x="5846" y="12697"/>
                </a:cubicBezTo>
                <a:close/>
                <a:moveTo>
                  <a:pt x="21026" y="13314"/>
                </a:moveTo>
                <a:cubicBezTo>
                  <a:pt x="20986" y="13316"/>
                  <a:pt x="20947" y="13332"/>
                  <a:pt x="20936" y="13367"/>
                </a:cubicBezTo>
                <a:cubicBezTo>
                  <a:pt x="20927" y="13398"/>
                  <a:pt x="20929" y="13437"/>
                  <a:pt x="20942" y="13453"/>
                </a:cubicBezTo>
                <a:cubicBezTo>
                  <a:pt x="20955" y="13469"/>
                  <a:pt x="20963" y="13658"/>
                  <a:pt x="20959" y="13876"/>
                </a:cubicBezTo>
                <a:lnTo>
                  <a:pt x="20952" y="14272"/>
                </a:lnTo>
                <a:lnTo>
                  <a:pt x="21085" y="14272"/>
                </a:lnTo>
                <a:cubicBezTo>
                  <a:pt x="21189" y="14272"/>
                  <a:pt x="21226" y="14300"/>
                  <a:pt x="21262" y="14409"/>
                </a:cubicBezTo>
                <a:cubicBezTo>
                  <a:pt x="21296" y="14510"/>
                  <a:pt x="21341" y="14550"/>
                  <a:pt x="21433" y="14561"/>
                </a:cubicBezTo>
                <a:cubicBezTo>
                  <a:pt x="21569" y="14577"/>
                  <a:pt x="21579" y="14548"/>
                  <a:pt x="21514" y="14302"/>
                </a:cubicBezTo>
                <a:cubicBezTo>
                  <a:pt x="21491" y="14212"/>
                  <a:pt x="21478" y="14103"/>
                  <a:pt x="21486" y="14062"/>
                </a:cubicBezTo>
                <a:cubicBezTo>
                  <a:pt x="21499" y="13995"/>
                  <a:pt x="21396" y="13888"/>
                  <a:pt x="21337" y="13906"/>
                </a:cubicBezTo>
                <a:cubicBezTo>
                  <a:pt x="21276" y="13924"/>
                  <a:pt x="21279" y="13706"/>
                  <a:pt x="21339" y="13609"/>
                </a:cubicBezTo>
                <a:cubicBezTo>
                  <a:pt x="21396" y="13519"/>
                  <a:pt x="21399" y="13494"/>
                  <a:pt x="21360" y="13431"/>
                </a:cubicBezTo>
                <a:cubicBezTo>
                  <a:pt x="21336" y="13390"/>
                  <a:pt x="21273" y="13371"/>
                  <a:pt x="21222" y="13386"/>
                </a:cubicBezTo>
                <a:cubicBezTo>
                  <a:pt x="21171" y="13400"/>
                  <a:pt x="21123" y="13389"/>
                  <a:pt x="21114" y="13361"/>
                </a:cubicBezTo>
                <a:cubicBezTo>
                  <a:pt x="21103" y="13327"/>
                  <a:pt x="21065" y="13313"/>
                  <a:pt x="21026" y="13314"/>
                </a:cubicBezTo>
                <a:close/>
                <a:moveTo>
                  <a:pt x="7219" y="14045"/>
                </a:moveTo>
                <a:cubicBezTo>
                  <a:pt x="7130" y="14045"/>
                  <a:pt x="7115" y="14061"/>
                  <a:pt x="7133" y="14142"/>
                </a:cubicBezTo>
                <a:cubicBezTo>
                  <a:pt x="7172" y="14325"/>
                  <a:pt x="7185" y="14915"/>
                  <a:pt x="7150" y="14957"/>
                </a:cubicBezTo>
                <a:cubicBezTo>
                  <a:pt x="7131" y="14980"/>
                  <a:pt x="6857" y="14997"/>
                  <a:pt x="6541" y="14997"/>
                </a:cubicBezTo>
                <a:lnTo>
                  <a:pt x="5966" y="14997"/>
                </a:lnTo>
                <a:lnTo>
                  <a:pt x="5962" y="15603"/>
                </a:lnTo>
                <a:cubicBezTo>
                  <a:pt x="5960" y="15951"/>
                  <a:pt x="5945" y="16244"/>
                  <a:pt x="5926" y="16290"/>
                </a:cubicBezTo>
                <a:cubicBezTo>
                  <a:pt x="5886" y="16384"/>
                  <a:pt x="5608" y="16401"/>
                  <a:pt x="5579" y="16311"/>
                </a:cubicBezTo>
                <a:cubicBezTo>
                  <a:pt x="5542" y="16193"/>
                  <a:pt x="5473" y="16251"/>
                  <a:pt x="5473" y="16399"/>
                </a:cubicBezTo>
                <a:cubicBezTo>
                  <a:pt x="5473" y="16542"/>
                  <a:pt x="5481" y="16548"/>
                  <a:pt x="5709" y="16565"/>
                </a:cubicBezTo>
                <a:lnTo>
                  <a:pt x="5945" y="16581"/>
                </a:lnTo>
                <a:lnTo>
                  <a:pt x="5949" y="17079"/>
                </a:lnTo>
                <a:cubicBezTo>
                  <a:pt x="5952" y="17352"/>
                  <a:pt x="5962" y="17613"/>
                  <a:pt x="5971" y="17661"/>
                </a:cubicBezTo>
                <a:cubicBezTo>
                  <a:pt x="5985" y="17731"/>
                  <a:pt x="6093" y="17751"/>
                  <a:pt x="6544" y="17764"/>
                </a:cubicBezTo>
                <a:lnTo>
                  <a:pt x="7100" y="17781"/>
                </a:lnTo>
                <a:lnTo>
                  <a:pt x="7115" y="18500"/>
                </a:lnTo>
                <a:cubicBezTo>
                  <a:pt x="7127" y="19053"/>
                  <a:pt x="7122" y="19237"/>
                  <a:pt x="7091" y="19291"/>
                </a:cubicBezTo>
                <a:cubicBezTo>
                  <a:pt x="7059" y="19345"/>
                  <a:pt x="7079" y="19360"/>
                  <a:pt x="7181" y="19357"/>
                </a:cubicBezTo>
                <a:lnTo>
                  <a:pt x="7312" y="19353"/>
                </a:lnTo>
                <a:lnTo>
                  <a:pt x="7312" y="18566"/>
                </a:lnTo>
                <a:lnTo>
                  <a:pt x="7312" y="17781"/>
                </a:lnTo>
                <a:lnTo>
                  <a:pt x="7907" y="17751"/>
                </a:lnTo>
                <a:lnTo>
                  <a:pt x="8501" y="17721"/>
                </a:lnTo>
                <a:lnTo>
                  <a:pt x="8511" y="17122"/>
                </a:lnTo>
                <a:cubicBezTo>
                  <a:pt x="8516" y="16793"/>
                  <a:pt x="8527" y="16498"/>
                  <a:pt x="8536" y="16469"/>
                </a:cubicBezTo>
                <a:cubicBezTo>
                  <a:pt x="8546" y="16439"/>
                  <a:pt x="8637" y="16431"/>
                  <a:pt x="8740" y="16450"/>
                </a:cubicBezTo>
                <a:cubicBezTo>
                  <a:pt x="8843" y="16469"/>
                  <a:pt x="8940" y="16465"/>
                  <a:pt x="8957" y="16442"/>
                </a:cubicBezTo>
                <a:cubicBezTo>
                  <a:pt x="8974" y="16420"/>
                  <a:pt x="8987" y="16303"/>
                  <a:pt x="8986" y="16182"/>
                </a:cubicBezTo>
                <a:cubicBezTo>
                  <a:pt x="8985" y="15997"/>
                  <a:pt x="8975" y="15962"/>
                  <a:pt x="8925" y="15975"/>
                </a:cubicBezTo>
                <a:cubicBezTo>
                  <a:pt x="8891" y="15983"/>
                  <a:pt x="8842" y="16011"/>
                  <a:pt x="8814" y="16035"/>
                </a:cubicBezTo>
                <a:cubicBezTo>
                  <a:pt x="8787" y="16059"/>
                  <a:pt x="8705" y="16070"/>
                  <a:pt x="8633" y="16059"/>
                </a:cubicBezTo>
                <a:lnTo>
                  <a:pt x="8503" y="16041"/>
                </a:lnTo>
                <a:lnTo>
                  <a:pt x="8501" y="15521"/>
                </a:lnTo>
                <a:cubicBezTo>
                  <a:pt x="8499" y="15037"/>
                  <a:pt x="8494" y="15002"/>
                  <a:pt x="8438" y="15015"/>
                </a:cubicBezTo>
                <a:cubicBezTo>
                  <a:pt x="8404" y="15024"/>
                  <a:pt x="8352" y="15053"/>
                  <a:pt x="8322" y="15079"/>
                </a:cubicBezTo>
                <a:cubicBezTo>
                  <a:pt x="8290" y="15107"/>
                  <a:pt x="8238" y="15100"/>
                  <a:pt x="8200" y="15061"/>
                </a:cubicBezTo>
                <a:cubicBezTo>
                  <a:pt x="8163" y="15023"/>
                  <a:pt x="7963" y="14984"/>
                  <a:pt x="7754" y="14976"/>
                </a:cubicBezTo>
                <a:lnTo>
                  <a:pt x="7373" y="14961"/>
                </a:lnTo>
                <a:lnTo>
                  <a:pt x="7369" y="14563"/>
                </a:lnTo>
                <a:cubicBezTo>
                  <a:pt x="7367" y="14344"/>
                  <a:pt x="7358" y="14138"/>
                  <a:pt x="7348" y="14105"/>
                </a:cubicBezTo>
                <a:cubicBezTo>
                  <a:pt x="7337" y="14071"/>
                  <a:pt x="7279" y="14045"/>
                  <a:pt x="7219" y="14045"/>
                </a:cubicBezTo>
                <a:close/>
                <a:moveTo>
                  <a:pt x="3637" y="14758"/>
                </a:moveTo>
                <a:cubicBezTo>
                  <a:pt x="3626" y="14750"/>
                  <a:pt x="3601" y="14755"/>
                  <a:pt x="3559" y="14771"/>
                </a:cubicBezTo>
                <a:cubicBezTo>
                  <a:pt x="3504" y="14793"/>
                  <a:pt x="2978" y="14811"/>
                  <a:pt x="2389" y="14811"/>
                </a:cubicBezTo>
                <a:cubicBezTo>
                  <a:pt x="1322" y="14811"/>
                  <a:pt x="1319" y="14811"/>
                  <a:pt x="1245" y="14946"/>
                </a:cubicBezTo>
                <a:cubicBezTo>
                  <a:pt x="1205" y="15020"/>
                  <a:pt x="1160" y="15073"/>
                  <a:pt x="1146" y="15064"/>
                </a:cubicBezTo>
                <a:cubicBezTo>
                  <a:pt x="1132" y="15055"/>
                  <a:pt x="1128" y="15096"/>
                  <a:pt x="1137" y="15154"/>
                </a:cubicBezTo>
                <a:cubicBezTo>
                  <a:pt x="1175" y="15410"/>
                  <a:pt x="1167" y="15960"/>
                  <a:pt x="1123" y="16014"/>
                </a:cubicBezTo>
                <a:cubicBezTo>
                  <a:pt x="1061" y="16092"/>
                  <a:pt x="628" y="16085"/>
                  <a:pt x="587" y="16005"/>
                </a:cubicBezTo>
                <a:cubicBezTo>
                  <a:pt x="533" y="15898"/>
                  <a:pt x="497" y="15988"/>
                  <a:pt x="492" y="16249"/>
                </a:cubicBezTo>
                <a:cubicBezTo>
                  <a:pt x="487" y="16475"/>
                  <a:pt x="510" y="16545"/>
                  <a:pt x="557" y="16452"/>
                </a:cubicBezTo>
                <a:cubicBezTo>
                  <a:pt x="567" y="16431"/>
                  <a:pt x="704" y="16416"/>
                  <a:pt x="859" y="16418"/>
                </a:cubicBezTo>
                <a:lnTo>
                  <a:pt x="1141" y="16422"/>
                </a:lnTo>
                <a:lnTo>
                  <a:pt x="1156" y="17030"/>
                </a:lnTo>
                <a:cubicBezTo>
                  <a:pt x="1164" y="17364"/>
                  <a:pt x="1158" y="17662"/>
                  <a:pt x="1143" y="17691"/>
                </a:cubicBezTo>
                <a:cubicBezTo>
                  <a:pt x="1127" y="17723"/>
                  <a:pt x="1141" y="17742"/>
                  <a:pt x="1177" y="17736"/>
                </a:cubicBezTo>
                <a:cubicBezTo>
                  <a:pt x="1211" y="17731"/>
                  <a:pt x="1237" y="17687"/>
                  <a:pt x="1235" y="17635"/>
                </a:cubicBezTo>
                <a:cubicBezTo>
                  <a:pt x="1232" y="17553"/>
                  <a:pt x="1349" y="17539"/>
                  <a:pt x="2214" y="17524"/>
                </a:cubicBezTo>
                <a:cubicBezTo>
                  <a:pt x="3182" y="17507"/>
                  <a:pt x="3198" y="17509"/>
                  <a:pt x="3214" y="17629"/>
                </a:cubicBezTo>
                <a:cubicBezTo>
                  <a:pt x="3235" y="17789"/>
                  <a:pt x="3333" y="17787"/>
                  <a:pt x="3354" y="17627"/>
                </a:cubicBezTo>
                <a:cubicBezTo>
                  <a:pt x="3375" y="17464"/>
                  <a:pt x="3545" y="17481"/>
                  <a:pt x="3538" y="17646"/>
                </a:cubicBezTo>
                <a:cubicBezTo>
                  <a:pt x="3534" y="17766"/>
                  <a:pt x="3542" y="17772"/>
                  <a:pt x="3613" y="17697"/>
                </a:cubicBezTo>
                <a:cubicBezTo>
                  <a:pt x="3653" y="17654"/>
                  <a:pt x="3666" y="17536"/>
                  <a:pt x="3673" y="17113"/>
                </a:cubicBezTo>
                <a:cubicBezTo>
                  <a:pt x="3679" y="16821"/>
                  <a:pt x="3697" y="16554"/>
                  <a:pt x="3713" y="16521"/>
                </a:cubicBezTo>
                <a:cubicBezTo>
                  <a:pt x="3730" y="16488"/>
                  <a:pt x="3902" y="16461"/>
                  <a:pt x="4100" y="16461"/>
                </a:cubicBezTo>
                <a:lnTo>
                  <a:pt x="4458" y="16461"/>
                </a:lnTo>
                <a:lnTo>
                  <a:pt x="4458" y="16206"/>
                </a:lnTo>
                <a:cubicBezTo>
                  <a:pt x="4458" y="15941"/>
                  <a:pt x="4445" y="15906"/>
                  <a:pt x="4387" y="16020"/>
                </a:cubicBezTo>
                <a:cubicBezTo>
                  <a:pt x="4347" y="16099"/>
                  <a:pt x="3740" y="16094"/>
                  <a:pt x="3699" y="16014"/>
                </a:cubicBezTo>
                <a:cubicBezTo>
                  <a:pt x="3685" y="15987"/>
                  <a:pt x="3673" y="15744"/>
                  <a:pt x="3672" y="15476"/>
                </a:cubicBezTo>
                <a:cubicBezTo>
                  <a:pt x="3670" y="15207"/>
                  <a:pt x="3658" y="14973"/>
                  <a:pt x="3645" y="14957"/>
                </a:cubicBezTo>
                <a:cubicBezTo>
                  <a:pt x="3632" y="14941"/>
                  <a:pt x="3630" y="14883"/>
                  <a:pt x="3640" y="14830"/>
                </a:cubicBezTo>
                <a:cubicBezTo>
                  <a:pt x="3648" y="14788"/>
                  <a:pt x="3649" y="14767"/>
                  <a:pt x="3637" y="14758"/>
                </a:cubicBezTo>
                <a:close/>
                <a:moveTo>
                  <a:pt x="15631" y="18711"/>
                </a:moveTo>
                <a:lnTo>
                  <a:pt x="15641" y="18989"/>
                </a:lnTo>
                <a:cubicBezTo>
                  <a:pt x="15649" y="19201"/>
                  <a:pt x="15638" y="19293"/>
                  <a:pt x="15594" y="19381"/>
                </a:cubicBezTo>
                <a:cubicBezTo>
                  <a:pt x="15562" y="19444"/>
                  <a:pt x="15522" y="19480"/>
                  <a:pt x="15506" y="19460"/>
                </a:cubicBezTo>
                <a:cubicBezTo>
                  <a:pt x="15473" y="19420"/>
                  <a:pt x="15465" y="19568"/>
                  <a:pt x="15497" y="19631"/>
                </a:cubicBezTo>
                <a:cubicBezTo>
                  <a:pt x="15508" y="19653"/>
                  <a:pt x="15607" y="19663"/>
                  <a:pt x="15717" y="19653"/>
                </a:cubicBezTo>
                <a:lnTo>
                  <a:pt x="15918" y="19634"/>
                </a:lnTo>
                <a:lnTo>
                  <a:pt x="15921" y="19278"/>
                </a:lnTo>
                <a:cubicBezTo>
                  <a:pt x="15925" y="18852"/>
                  <a:pt x="15879" y="18711"/>
                  <a:pt x="15732" y="18711"/>
                </a:cubicBezTo>
                <a:lnTo>
                  <a:pt x="15631" y="18711"/>
                </a:lnTo>
                <a:close/>
                <a:moveTo>
                  <a:pt x="5773" y="20401"/>
                </a:moveTo>
                <a:lnTo>
                  <a:pt x="5044" y="20404"/>
                </a:lnTo>
                <a:cubicBezTo>
                  <a:pt x="4644" y="20406"/>
                  <a:pt x="4309" y="20430"/>
                  <a:pt x="4300" y="20459"/>
                </a:cubicBezTo>
                <a:cubicBezTo>
                  <a:pt x="4291" y="20488"/>
                  <a:pt x="4267" y="20492"/>
                  <a:pt x="4247" y="20466"/>
                </a:cubicBezTo>
                <a:cubicBezTo>
                  <a:pt x="4196" y="20400"/>
                  <a:pt x="3853" y="20398"/>
                  <a:pt x="3811" y="20463"/>
                </a:cubicBezTo>
                <a:cubicBezTo>
                  <a:pt x="3791" y="20494"/>
                  <a:pt x="3768" y="20493"/>
                  <a:pt x="3759" y="20463"/>
                </a:cubicBezTo>
                <a:cubicBezTo>
                  <a:pt x="3750" y="20434"/>
                  <a:pt x="3595" y="20409"/>
                  <a:pt x="3415" y="20406"/>
                </a:cubicBezTo>
                <a:cubicBezTo>
                  <a:pt x="3087" y="20402"/>
                  <a:pt x="3007" y="20448"/>
                  <a:pt x="3074" y="20607"/>
                </a:cubicBezTo>
                <a:cubicBezTo>
                  <a:pt x="3094" y="20655"/>
                  <a:pt x="3094" y="20692"/>
                  <a:pt x="3072" y="20718"/>
                </a:cubicBezTo>
                <a:cubicBezTo>
                  <a:pt x="3028" y="20772"/>
                  <a:pt x="3033" y="21326"/>
                  <a:pt x="3079" y="21471"/>
                </a:cubicBezTo>
                <a:cubicBezTo>
                  <a:pt x="3116" y="21587"/>
                  <a:pt x="3153" y="21591"/>
                  <a:pt x="4435" y="21591"/>
                </a:cubicBezTo>
                <a:cubicBezTo>
                  <a:pt x="5554" y="21591"/>
                  <a:pt x="5751" y="21578"/>
                  <a:pt x="5737" y="21507"/>
                </a:cubicBezTo>
                <a:cubicBezTo>
                  <a:pt x="5728" y="21460"/>
                  <a:pt x="5729" y="21407"/>
                  <a:pt x="5738" y="21388"/>
                </a:cubicBezTo>
                <a:cubicBezTo>
                  <a:pt x="5768" y="21330"/>
                  <a:pt x="5772" y="20869"/>
                  <a:pt x="5743" y="20834"/>
                </a:cubicBezTo>
                <a:cubicBezTo>
                  <a:pt x="5728" y="20816"/>
                  <a:pt x="5722" y="20782"/>
                  <a:pt x="5730" y="20757"/>
                </a:cubicBezTo>
                <a:cubicBezTo>
                  <a:pt x="5737" y="20733"/>
                  <a:pt x="5750" y="20642"/>
                  <a:pt x="5758" y="20556"/>
                </a:cubicBezTo>
                <a:lnTo>
                  <a:pt x="5773" y="20401"/>
                </a:lnTo>
                <a:close/>
                <a:moveTo>
                  <a:pt x="17617" y="20401"/>
                </a:moveTo>
                <a:cubicBezTo>
                  <a:pt x="17251" y="20402"/>
                  <a:pt x="16869" y="20420"/>
                  <a:pt x="16810" y="20453"/>
                </a:cubicBezTo>
                <a:cubicBezTo>
                  <a:pt x="16762" y="20481"/>
                  <a:pt x="16716" y="20472"/>
                  <a:pt x="16696" y="20432"/>
                </a:cubicBezTo>
                <a:cubicBezTo>
                  <a:pt x="16672" y="20385"/>
                  <a:pt x="16651" y="20398"/>
                  <a:pt x="16619" y="20483"/>
                </a:cubicBezTo>
                <a:cubicBezTo>
                  <a:pt x="16580" y="20588"/>
                  <a:pt x="16574" y="20590"/>
                  <a:pt x="16556" y="20502"/>
                </a:cubicBezTo>
                <a:cubicBezTo>
                  <a:pt x="16539" y="20416"/>
                  <a:pt x="16476" y="20403"/>
                  <a:pt x="16083" y="20402"/>
                </a:cubicBezTo>
                <a:cubicBezTo>
                  <a:pt x="15654" y="20401"/>
                  <a:pt x="15629" y="20407"/>
                  <a:pt x="15629" y="20517"/>
                </a:cubicBezTo>
                <a:cubicBezTo>
                  <a:pt x="15629" y="20582"/>
                  <a:pt x="15596" y="20662"/>
                  <a:pt x="15555" y="20699"/>
                </a:cubicBezTo>
                <a:cubicBezTo>
                  <a:pt x="15457" y="20787"/>
                  <a:pt x="15453" y="21094"/>
                  <a:pt x="15550" y="21122"/>
                </a:cubicBezTo>
                <a:cubicBezTo>
                  <a:pt x="15592" y="21133"/>
                  <a:pt x="15615" y="21187"/>
                  <a:pt x="15617" y="21276"/>
                </a:cubicBezTo>
                <a:cubicBezTo>
                  <a:pt x="15620" y="21350"/>
                  <a:pt x="15623" y="21451"/>
                  <a:pt x="15625" y="21501"/>
                </a:cubicBezTo>
                <a:cubicBezTo>
                  <a:pt x="15628" y="21580"/>
                  <a:pt x="15850" y="21591"/>
                  <a:pt x="17430" y="21589"/>
                </a:cubicBezTo>
                <a:cubicBezTo>
                  <a:pt x="18799" y="21588"/>
                  <a:pt x="19243" y="21570"/>
                  <a:pt x="19279" y="21514"/>
                </a:cubicBezTo>
                <a:cubicBezTo>
                  <a:pt x="19315" y="21459"/>
                  <a:pt x="19324" y="21346"/>
                  <a:pt x="19317" y="21056"/>
                </a:cubicBezTo>
                <a:cubicBezTo>
                  <a:pt x="19313" y="20845"/>
                  <a:pt x="19303" y="20659"/>
                  <a:pt x="19295" y="20643"/>
                </a:cubicBezTo>
                <a:cubicBezTo>
                  <a:pt x="19286" y="20627"/>
                  <a:pt x="19292" y="20569"/>
                  <a:pt x="19307" y="20513"/>
                </a:cubicBezTo>
                <a:cubicBezTo>
                  <a:pt x="19332" y="20420"/>
                  <a:pt x="19302" y="20410"/>
                  <a:pt x="18958" y="20402"/>
                </a:cubicBezTo>
                <a:cubicBezTo>
                  <a:pt x="18731" y="20397"/>
                  <a:pt x="18573" y="20418"/>
                  <a:pt x="18561" y="20455"/>
                </a:cubicBezTo>
                <a:cubicBezTo>
                  <a:pt x="18549" y="20495"/>
                  <a:pt x="18527" y="20491"/>
                  <a:pt x="18498" y="20444"/>
                </a:cubicBezTo>
                <a:cubicBezTo>
                  <a:pt x="18464" y="20387"/>
                  <a:pt x="18447" y="20395"/>
                  <a:pt x="18415" y="20481"/>
                </a:cubicBezTo>
                <a:cubicBezTo>
                  <a:pt x="18375" y="20587"/>
                  <a:pt x="18287" y="20555"/>
                  <a:pt x="18321" y="20448"/>
                </a:cubicBezTo>
                <a:cubicBezTo>
                  <a:pt x="18331" y="20415"/>
                  <a:pt x="17982" y="20399"/>
                  <a:pt x="17617" y="20401"/>
                </a:cubicBezTo>
                <a:close/>
              </a:path>
            </a:pathLst>
          </a:custGeom>
          <a:ln w="12700">
            <a:miter lim="400000"/>
          </a:ln>
        </p:spPr>
      </p:pic>
      <p:sp>
        <p:nvSpPr>
          <p:cNvPr id="857" name="图(a)中，从矩形薄片半导体基片上的两个相互垂直方向侧面上，引出一对电极，其中1-1电极用于加控制电流，称控制电极。另一对2-2电极用于引出霍尔电势，称霍尔电势输出极。在基片外面用金属或陶瓷、环氧树脂等封装作为外壳。图(b)是霍尔元件通用的图形符号。图(c)所示，霍尔电极在基片上的位置及它的宽度对霍尔电势数值影响很大。通常霍尔电极位于基片长度的中间，其宽度远小于基片的长度。 图(d)是基本测量电路。"/>
          <p:cNvSpPr txBox="1"/>
          <p:nvPr/>
        </p:nvSpPr>
        <p:spPr>
          <a:xfrm>
            <a:off x="498400" y="5725046"/>
            <a:ext cx="12211200" cy="3011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600"/>
              </a:spcBef>
              <a:defRPr sz="2700" b="0">
                <a:latin typeface="Times New Roman"/>
                <a:ea typeface="Times New Roman"/>
                <a:cs typeface="Times New Roman"/>
                <a:sym typeface="Times New Roman"/>
              </a:defRPr>
            </a:pPr>
            <a:r>
              <a:rPr>
                <a:latin typeface="宋体"/>
                <a:ea typeface="宋体"/>
                <a:cs typeface="宋体"/>
                <a:sym typeface="宋体"/>
              </a:rPr>
              <a:t>图(a)中，从矩形薄片半导体基片上的两个相互垂直方向侧面上，引出一对电极，其中</a:t>
            </a:r>
            <a:r>
              <a:t>1-1</a:t>
            </a:r>
            <a:r>
              <a:rPr>
                <a:latin typeface="宋体"/>
                <a:ea typeface="宋体"/>
                <a:cs typeface="宋体"/>
                <a:sym typeface="宋体"/>
              </a:rPr>
              <a:t>电极用于加控制电流，称控制电极。另一对</a:t>
            </a:r>
            <a:r>
              <a:t>2-2</a:t>
            </a:r>
            <a:r>
              <a:rPr>
                <a:latin typeface="宋体"/>
                <a:ea typeface="宋体"/>
                <a:cs typeface="宋体"/>
                <a:sym typeface="宋体"/>
              </a:rPr>
              <a:t>电极用于引出霍尔电势，称霍尔电势输出极。在基片外面用金属或陶瓷、环氧树脂等封装作为外壳。图(b)是霍尔元件通用的图形符号。图(c)所示，霍尔电极在基片上的位置及它的宽度对霍尔电势数值影响很大。通常霍尔电极位于基片长度的中间，其宽度远小于基片的长度。 图(d)是基本测量电路。</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动态平衡时 fL = fE，则： evB =eUH /b…"/>
          <p:cNvSpPr txBox="1"/>
          <p:nvPr/>
        </p:nvSpPr>
        <p:spPr>
          <a:xfrm>
            <a:off x="1531466" y="6370447"/>
            <a:ext cx="11656368" cy="1338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700"/>
              </a:spcBef>
              <a:defRPr b="0">
                <a:latin typeface="Times New Roman"/>
                <a:ea typeface="Times New Roman"/>
                <a:cs typeface="Times New Roman"/>
                <a:sym typeface="Times New Roman"/>
              </a:defRPr>
            </a:pPr>
            <a:r>
              <a:rPr sz="2800">
                <a:latin typeface="楷体_GB2312"/>
                <a:ea typeface="楷体_GB2312"/>
                <a:cs typeface="楷体_GB2312"/>
                <a:sym typeface="楷体_GB2312"/>
              </a:rPr>
              <a:t>动态平衡时 </a:t>
            </a:r>
            <a:r>
              <a:rPr sz="2800" i="1"/>
              <a:t>f</a:t>
            </a:r>
            <a:r>
              <a:rPr sz="2800" baseline="-20250"/>
              <a:t>L </a:t>
            </a:r>
            <a:r>
              <a:rPr sz="2800"/>
              <a:t>= </a:t>
            </a:r>
            <a:r>
              <a:rPr sz="2800" i="1"/>
              <a:t>f</a:t>
            </a:r>
            <a:r>
              <a:rPr sz="2800" baseline="-20250"/>
              <a:t>E</a:t>
            </a:r>
            <a:r>
              <a:rPr sz="2800"/>
              <a:t>，</a:t>
            </a:r>
            <a:r>
              <a:rPr sz="2800">
                <a:latin typeface="楷体_GB2312"/>
                <a:ea typeface="楷体_GB2312"/>
                <a:cs typeface="楷体_GB2312"/>
                <a:sym typeface="楷体_GB2312"/>
              </a:rPr>
              <a:t>则： </a:t>
            </a:r>
            <a:r>
              <a:rPr sz="2800"/>
              <a:t>evB =eU</a:t>
            </a:r>
            <a:r>
              <a:rPr sz="2800" baseline="-20250"/>
              <a:t>H </a:t>
            </a:r>
            <a:r>
              <a:rPr sz="2800"/>
              <a:t>/b</a:t>
            </a:r>
          </a:p>
          <a:p>
            <a:pPr algn="l" defTabSz="914400">
              <a:lnSpc>
                <a:spcPct val="120000"/>
              </a:lnSpc>
              <a:spcBef>
                <a:spcPts val="700"/>
              </a:spcBef>
              <a:defRPr sz="2800" b="0">
                <a:latin typeface="Times New Roman"/>
                <a:ea typeface="Times New Roman"/>
                <a:cs typeface="Times New Roman"/>
                <a:sym typeface="Times New Roman"/>
              </a:defRPr>
            </a:pPr>
            <a:r>
              <a:rPr>
                <a:latin typeface="楷体_GB2312"/>
                <a:ea typeface="楷体_GB2312"/>
                <a:cs typeface="楷体_GB2312"/>
                <a:sym typeface="楷体_GB2312"/>
              </a:rPr>
              <a:t>由于电流密度 </a:t>
            </a:r>
            <a:r>
              <a:rPr i="1"/>
              <a:t>J </a:t>
            </a:r>
            <a:r>
              <a:t>=﹣</a:t>
            </a:r>
            <a:r>
              <a:rPr i="1"/>
              <a:t>nev</a:t>
            </a:r>
            <a:r>
              <a:rPr>
                <a:latin typeface="楷体_GB2312"/>
                <a:ea typeface="楷体_GB2312"/>
                <a:cs typeface="楷体_GB2312"/>
                <a:sym typeface="楷体_GB2312"/>
              </a:rPr>
              <a:t>，则电流强度为：</a:t>
            </a:r>
            <a:r>
              <a:rPr i="1"/>
              <a:t>I </a:t>
            </a:r>
            <a:r>
              <a:t>=﹣</a:t>
            </a:r>
            <a:r>
              <a:rPr i="1"/>
              <a:t>nevbd </a:t>
            </a:r>
            <a:r>
              <a:t>                                       </a:t>
            </a:r>
          </a:p>
        </p:txBody>
      </p:sp>
      <p:pic>
        <p:nvPicPr>
          <p:cNvPr id="860" name="F:\多媒体教学\传感器\传感器课件制作（徐老师）\CHJC6\调整大小 T521.jpg" descr="F:\多媒体教学\传感器\传感器课件制作（徐老师）\CHJC6\调整大小 T521.jpg"/>
          <p:cNvPicPr>
            <a:picLocks noChangeAspect="1"/>
          </p:cNvPicPr>
          <p:nvPr/>
        </p:nvPicPr>
        <p:blipFill>
          <a:blip r:embed="rId2">
            <a:extLst/>
          </a:blip>
          <a:srcRect l="4995" t="7000" r="3791" b="2229"/>
          <a:stretch>
            <a:fillRect/>
          </a:stretch>
        </p:blipFill>
        <p:spPr>
          <a:xfrm>
            <a:off x="7661642" y="3679912"/>
            <a:ext cx="4934847" cy="3454031"/>
          </a:xfrm>
          <a:custGeom>
            <a:avLst/>
            <a:gdLst/>
            <a:ahLst/>
            <a:cxnLst>
              <a:cxn ang="0">
                <a:pos x="wd2" y="hd2"/>
              </a:cxn>
              <a:cxn ang="5400000">
                <a:pos x="wd2" y="hd2"/>
              </a:cxn>
              <a:cxn ang="10800000">
                <a:pos x="wd2" y="hd2"/>
              </a:cxn>
              <a:cxn ang="16200000">
                <a:pos x="wd2" y="hd2"/>
              </a:cxn>
            </a:cxnLst>
            <a:rect l="0" t="0" r="r" b="b"/>
            <a:pathLst>
              <a:path w="21547" h="21598" extrusionOk="0">
                <a:moveTo>
                  <a:pt x="16143" y="0"/>
                </a:moveTo>
                <a:cubicBezTo>
                  <a:pt x="16086" y="0"/>
                  <a:pt x="16065" y="44"/>
                  <a:pt x="16086" y="122"/>
                </a:cubicBezTo>
                <a:cubicBezTo>
                  <a:pt x="16122" y="257"/>
                  <a:pt x="15928" y="397"/>
                  <a:pt x="15703" y="397"/>
                </a:cubicBezTo>
                <a:cubicBezTo>
                  <a:pt x="15628" y="397"/>
                  <a:pt x="15545" y="463"/>
                  <a:pt x="15513" y="551"/>
                </a:cubicBezTo>
                <a:cubicBezTo>
                  <a:pt x="15456" y="704"/>
                  <a:pt x="15285" y="778"/>
                  <a:pt x="14901" y="816"/>
                </a:cubicBezTo>
                <a:cubicBezTo>
                  <a:pt x="14794" y="827"/>
                  <a:pt x="14706" y="871"/>
                  <a:pt x="14705" y="913"/>
                </a:cubicBezTo>
                <a:cubicBezTo>
                  <a:pt x="14703" y="1098"/>
                  <a:pt x="14602" y="1189"/>
                  <a:pt x="14395" y="1189"/>
                </a:cubicBezTo>
                <a:cubicBezTo>
                  <a:pt x="14273" y="1189"/>
                  <a:pt x="14186" y="1220"/>
                  <a:pt x="14203" y="1258"/>
                </a:cubicBezTo>
                <a:cubicBezTo>
                  <a:pt x="14260" y="1391"/>
                  <a:pt x="14025" y="1595"/>
                  <a:pt x="13799" y="1608"/>
                </a:cubicBezTo>
                <a:cubicBezTo>
                  <a:pt x="13623" y="1618"/>
                  <a:pt x="13570" y="1651"/>
                  <a:pt x="13570" y="1757"/>
                </a:cubicBezTo>
                <a:cubicBezTo>
                  <a:pt x="13570" y="1950"/>
                  <a:pt x="13468" y="2019"/>
                  <a:pt x="13217" y="1993"/>
                </a:cubicBezTo>
                <a:cubicBezTo>
                  <a:pt x="13020" y="1972"/>
                  <a:pt x="13004" y="1986"/>
                  <a:pt x="13031" y="2137"/>
                </a:cubicBezTo>
                <a:cubicBezTo>
                  <a:pt x="13068" y="2338"/>
                  <a:pt x="12948" y="2444"/>
                  <a:pt x="12709" y="2425"/>
                </a:cubicBezTo>
                <a:cubicBezTo>
                  <a:pt x="12460" y="2405"/>
                  <a:pt x="12406" y="2325"/>
                  <a:pt x="12406" y="1978"/>
                </a:cubicBezTo>
                <a:cubicBezTo>
                  <a:pt x="12406" y="1805"/>
                  <a:pt x="12375" y="1596"/>
                  <a:pt x="12338" y="1511"/>
                </a:cubicBezTo>
                <a:cubicBezTo>
                  <a:pt x="12237" y="1280"/>
                  <a:pt x="12417" y="1024"/>
                  <a:pt x="12652" y="1067"/>
                </a:cubicBezTo>
                <a:cubicBezTo>
                  <a:pt x="12911" y="1115"/>
                  <a:pt x="12962" y="1035"/>
                  <a:pt x="12939" y="608"/>
                </a:cubicBezTo>
                <a:cubicBezTo>
                  <a:pt x="12928" y="402"/>
                  <a:pt x="12904" y="211"/>
                  <a:pt x="12886" y="184"/>
                </a:cubicBezTo>
                <a:cubicBezTo>
                  <a:pt x="12867" y="157"/>
                  <a:pt x="12721" y="231"/>
                  <a:pt x="12561" y="350"/>
                </a:cubicBezTo>
                <a:cubicBezTo>
                  <a:pt x="12310" y="536"/>
                  <a:pt x="12262" y="549"/>
                  <a:pt x="12210" y="447"/>
                </a:cubicBezTo>
                <a:cubicBezTo>
                  <a:pt x="12171" y="370"/>
                  <a:pt x="12123" y="353"/>
                  <a:pt x="12073" y="397"/>
                </a:cubicBezTo>
                <a:cubicBezTo>
                  <a:pt x="12030" y="435"/>
                  <a:pt x="11976" y="448"/>
                  <a:pt x="11952" y="427"/>
                </a:cubicBezTo>
                <a:cubicBezTo>
                  <a:pt x="11927" y="405"/>
                  <a:pt x="11906" y="635"/>
                  <a:pt x="11906" y="938"/>
                </a:cubicBezTo>
                <a:cubicBezTo>
                  <a:pt x="11906" y="1355"/>
                  <a:pt x="11927" y="1502"/>
                  <a:pt x="11990" y="1536"/>
                </a:cubicBezTo>
                <a:cubicBezTo>
                  <a:pt x="12119" y="1607"/>
                  <a:pt x="12107" y="2662"/>
                  <a:pt x="11976" y="2767"/>
                </a:cubicBezTo>
                <a:cubicBezTo>
                  <a:pt x="11923" y="2810"/>
                  <a:pt x="11898" y="2869"/>
                  <a:pt x="11920" y="2901"/>
                </a:cubicBezTo>
                <a:cubicBezTo>
                  <a:pt x="11996" y="3009"/>
                  <a:pt x="11838" y="3172"/>
                  <a:pt x="11659" y="3172"/>
                </a:cubicBezTo>
                <a:cubicBezTo>
                  <a:pt x="11522" y="3172"/>
                  <a:pt x="11466" y="3218"/>
                  <a:pt x="11418" y="3370"/>
                </a:cubicBezTo>
                <a:cubicBezTo>
                  <a:pt x="11355" y="3566"/>
                  <a:pt x="11235" y="3617"/>
                  <a:pt x="10922" y="3579"/>
                </a:cubicBezTo>
                <a:cubicBezTo>
                  <a:pt x="10792" y="3563"/>
                  <a:pt x="10754" y="3680"/>
                  <a:pt x="10858" y="3772"/>
                </a:cubicBezTo>
                <a:cubicBezTo>
                  <a:pt x="10959" y="3861"/>
                  <a:pt x="10828" y="3976"/>
                  <a:pt x="10624" y="3978"/>
                </a:cubicBezTo>
                <a:cubicBezTo>
                  <a:pt x="10344" y="3981"/>
                  <a:pt x="10230" y="4043"/>
                  <a:pt x="10265" y="4174"/>
                </a:cubicBezTo>
                <a:cubicBezTo>
                  <a:pt x="10306" y="4324"/>
                  <a:pt x="10082" y="4449"/>
                  <a:pt x="9950" y="4350"/>
                </a:cubicBezTo>
                <a:cubicBezTo>
                  <a:pt x="9861" y="4283"/>
                  <a:pt x="9853" y="4146"/>
                  <a:pt x="9867" y="2832"/>
                </a:cubicBezTo>
                <a:lnTo>
                  <a:pt x="9882" y="1387"/>
                </a:lnTo>
                <a:lnTo>
                  <a:pt x="10007" y="1412"/>
                </a:lnTo>
                <a:cubicBezTo>
                  <a:pt x="10076" y="1426"/>
                  <a:pt x="10132" y="1401"/>
                  <a:pt x="10132" y="1355"/>
                </a:cubicBezTo>
                <a:cubicBezTo>
                  <a:pt x="10132" y="1309"/>
                  <a:pt x="10216" y="1220"/>
                  <a:pt x="10319" y="1159"/>
                </a:cubicBezTo>
                <a:cubicBezTo>
                  <a:pt x="10422" y="1097"/>
                  <a:pt x="10524" y="1006"/>
                  <a:pt x="10546" y="955"/>
                </a:cubicBezTo>
                <a:cubicBezTo>
                  <a:pt x="10575" y="888"/>
                  <a:pt x="10610" y="892"/>
                  <a:pt x="10678" y="968"/>
                </a:cubicBezTo>
                <a:cubicBezTo>
                  <a:pt x="10758" y="1058"/>
                  <a:pt x="10760" y="1056"/>
                  <a:pt x="10700" y="946"/>
                </a:cubicBezTo>
                <a:cubicBezTo>
                  <a:pt x="10662" y="876"/>
                  <a:pt x="10647" y="796"/>
                  <a:pt x="10666" y="769"/>
                </a:cubicBezTo>
                <a:cubicBezTo>
                  <a:pt x="10685" y="742"/>
                  <a:pt x="10707" y="560"/>
                  <a:pt x="10712" y="365"/>
                </a:cubicBezTo>
                <a:lnTo>
                  <a:pt x="10723" y="12"/>
                </a:lnTo>
                <a:lnTo>
                  <a:pt x="10352" y="17"/>
                </a:lnTo>
                <a:cubicBezTo>
                  <a:pt x="10024" y="22"/>
                  <a:pt x="9983" y="39"/>
                  <a:pt x="10005" y="164"/>
                </a:cubicBezTo>
                <a:cubicBezTo>
                  <a:pt x="10040" y="354"/>
                  <a:pt x="9825" y="527"/>
                  <a:pt x="9716" y="397"/>
                </a:cubicBezTo>
                <a:cubicBezTo>
                  <a:pt x="9653" y="322"/>
                  <a:pt x="9636" y="378"/>
                  <a:pt x="9622" y="727"/>
                </a:cubicBezTo>
                <a:cubicBezTo>
                  <a:pt x="9606" y="1130"/>
                  <a:pt x="9598" y="1151"/>
                  <a:pt x="9447" y="1159"/>
                </a:cubicBezTo>
                <a:cubicBezTo>
                  <a:pt x="9361" y="1163"/>
                  <a:pt x="9278" y="1119"/>
                  <a:pt x="9262" y="1060"/>
                </a:cubicBezTo>
                <a:cubicBezTo>
                  <a:pt x="9219" y="899"/>
                  <a:pt x="9134" y="931"/>
                  <a:pt x="9134" y="1107"/>
                </a:cubicBezTo>
                <a:cubicBezTo>
                  <a:pt x="9134" y="1298"/>
                  <a:pt x="9041" y="1388"/>
                  <a:pt x="8952" y="1283"/>
                </a:cubicBezTo>
                <a:cubicBezTo>
                  <a:pt x="8902" y="1224"/>
                  <a:pt x="8880" y="1283"/>
                  <a:pt x="8870" y="1521"/>
                </a:cubicBezTo>
                <a:cubicBezTo>
                  <a:pt x="8860" y="1774"/>
                  <a:pt x="8875" y="1832"/>
                  <a:pt x="8940" y="1797"/>
                </a:cubicBezTo>
                <a:cubicBezTo>
                  <a:pt x="9061" y="1730"/>
                  <a:pt x="9128" y="1977"/>
                  <a:pt x="9142" y="2551"/>
                </a:cubicBezTo>
                <a:cubicBezTo>
                  <a:pt x="9153" y="2947"/>
                  <a:pt x="9175" y="3063"/>
                  <a:pt x="9241" y="3070"/>
                </a:cubicBezTo>
                <a:cubicBezTo>
                  <a:pt x="9309" y="3077"/>
                  <a:pt x="9331" y="2971"/>
                  <a:pt x="9345" y="2554"/>
                </a:cubicBezTo>
                <a:cubicBezTo>
                  <a:pt x="9365" y="1973"/>
                  <a:pt x="9433" y="1766"/>
                  <a:pt x="9557" y="1913"/>
                </a:cubicBezTo>
                <a:cubicBezTo>
                  <a:pt x="9615" y="1983"/>
                  <a:pt x="9633" y="2305"/>
                  <a:pt x="9633" y="3343"/>
                </a:cubicBezTo>
                <a:cubicBezTo>
                  <a:pt x="9633" y="4551"/>
                  <a:pt x="9623" y="4689"/>
                  <a:pt x="9536" y="4728"/>
                </a:cubicBezTo>
                <a:cubicBezTo>
                  <a:pt x="9482" y="4751"/>
                  <a:pt x="9395" y="4805"/>
                  <a:pt x="9340" y="4847"/>
                </a:cubicBezTo>
                <a:cubicBezTo>
                  <a:pt x="9285" y="4889"/>
                  <a:pt x="9219" y="4904"/>
                  <a:pt x="9193" y="4881"/>
                </a:cubicBezTo>
                <a:cubicBezTo>
                  <a:pt x="9167" y="4859"/>
                  <a:pt x="9134" y="4911"/>
                  <a:pt x="9118" y="4998"/>
                </a:cubicBezTo>
                <a:cubicBezTo>
                  <a:pt x="9097" y="5111"/>
                  <a:pt x="9041" y="5154"/>
                  <a:pt x="8921" y="5154"/>
                </a:cubicBezTo>
                <a:cubicBezTo>
                  <a:pt x="8809" y="5154"/>
                  <a:pt x="8699" y="5233"/>
                  <a:pt x="8588" y="5393"/>
                </a:cubicBezTo>
                <a:cubicBezTo>
                  <a:pt x="8450" y="5591"/>
                  <a:pt x="8387" y="5626"/>
                  <a:pt x="8222" y="5596"/>
                </a:cubicBezTo>
                <a:cubicBezTo>
                  <a:pt x="8056" y="5566"/>
                  <a:pt x="8025" y="5584"/>
                  <a:pt x="8025" y="5710"/>
                </a:cubicBezTo>
                <a:cubicBezTo>
                  <a:pt x="8025" y="5906"/>
                  <a:pt x="7970" y="5946"/>
                  <a:pt x="7699" y="5961"/>
                </a:cubicBezTo>
                <a:cubicBezTo>
                  <a:pt x="7517" y="5971"/>
                  <a:pt x="7473" y="6005"/>
                  <a:pt x="7460" y="6140"/>
                </a:cubicBezTo>
                <a:cubicBezTo>
                  <a:pt x="7447" y="6272"/>
                  <a:pt x="7393" y="6314"/>
                  <a:pt x="7193" y="6346"/>
                </a:cubicBezTo>
                <a:cubicBezTo>
                  <a:pt x="6994" y="6377"/>
                  <a:pt x="6943" y="6415"/>
                  <a:pt x="6943" y="6534"/>
                </a:cubicBezTo>
                <a:cubicBezTo>
                  <a:pt x="6944" y="6642"/>
                  <a:pt x="6878" y="6713"/>
                  <a:pt x="6708" y="6785"/>
                </a:cubicBezTo>
                <a:cubicBezTo>
                  <a:pt x="6495" y="6875"/>
                  <a:pt x="6459" y="6869"/>
                  <a:pt x="6333" y="6728"/>
                </a:cubicBezTo>
                <a:cubicBezTo>
                  <a:pt x="6257" y="6642"/>
                  <a:pt x="6207" y="6538"/>
                  <a:pt x="6224" y="6499"/>
                </a:cubicBezTo>
                <a:cubicBezTo>
                  <a:pt x="6241" y="6461"/>
                  <a:pt x="6185" y="6409"/>
                  <a:pt x="6100" y="6383"/>
                </a:cubicBezTo>
                <a:cubicBezTo>
                  <a:pt x="5829" y="6300"/>
                  <a:pt x="5683" y="6187"/>
                  <a:pt x="5711" y="6083"/>
                </a:cubicBezTo>
                <a:cubicBezTo>
                  <a:pt x="5729" y="6015"/>
                  <a:pt x="5690" y="5981"/>
                  <a:pt x="5594" y="5983"/>
                </a:cubicBezTo>
                <a:cubicBezTo>
                  <a:pt x="5468" y="5987"/>
                  <a:pt x="5449" y="5959"/>
                  <a:pt x="5462" y="5780"/>
                </a:cubicBezTo>
                <a:cubicBezTo>
                  <a:pt x="5476" y="5584"/>
                  <a:pt x="5461" y="5571"/>
                  <a:pt x="5240" y="5566"/>
                </a:cubicBezTo>
                <a:cubicBezTo>
                  <a:pt x="5064" y="5563"/>
                  <a:pt x="4978" y="5516"/>
                  <a:pt x="4902" y="5383"/>
                </a:cubicBezTo>
                <a:cubicBezTo>
                  <a:pt x="4846" y="5284"/>
                  <a:pt x="4763" y="5194"/>
                  <a:pt x="4717" y="5184"/>
                </a:cubicBezTo>
                <a:cubicBezTo>
                  <a:pt x="4671" y="5175"/>
                  <a:pt x="4591" y="5145"/>
                  <a:pt x="4540" y="5117"/>
                </a:cubicBezTo>
                <a:cubicBezTo>
                  <a:pt x="4455" y="5070"/>
                  <a:pt x="4457" y="5055"/>
                  <a:pt x="4552" y="4956"/>
                </a:cubicBezTo>
                <a:cubicBezTo>
                  <a:pt x="4651" y="4852"/>
                  <a:pt x="4647" y="4842"/>
                  <a:pt x="4507" y="4792"/>
                </a:cubicBezTo>
                <a:cubicBezTo>
                  <a:pt x="4426" y="4763"/>
                  <a:pt x="4345" y="4762"/>
                  <a:pt x="4327" y="4787"/>
                </a:cubicBezTo>
                <a:cubicBezTo>
                  <a:pt x="4268" y="4871"/>
                  <a:pt x="4088" y="4676"/>
                  <a:pt x="4088" y="4529"/>
                </a:cubicBezTo>
                <a:cubicBezTo>
                  <a:pt x="4088" y="4412"/>
                  <a:pt x="4043" y="4385"/>
                  <a:pt x="3850" y="4385"/>
                </a:cubicBezTo>
                <a:lnTo>
                  <a:pt x="3613" y="4385"/>
                </a:lnTo>
                <a:lnTo>
                  <a:pt x="3609" y="4931"/>
                </a:lnTo>
                <a:cubicBezTo>
                  <a:pt x="3607" y="5328"/>
                  <a:pt x="3625" y="5469"/>
                  <a:pt x="3673" y="5442"/>
                </a:cubicBezTo>
                <a:cubicBezTo>
                  <a:pt x="3760" y="5395"/>
                  <a:pt x="3866" y="5545"/>
                  <a:pt x="3866" y="5718"/>
                </a:cubicBezTo>
                <a:cubicBezTo>
                  <a:pt x="3866" y="5821"/>
                  <a:pt x="3912" y="5851"/>
                  <a:pt x="4067" y="5844"/>
                </a:cubicBezTo>
                <a:cubicBezTo>
                  <a:pt x="4218" y="5838"/>
                  <a:pt x="4296" y="5887"/>
                  <a:pt x="4379" y="6033"/>
                </a:cubicBezTo>
                <a:cubicBezTo>
                  <a:pt x="4439" y="6140"/>
                  <a:pt x="4543" y="6226"/>
                  <a:pt x="4607" y="6226"/>
                </a:cubicBezTo>
                <a:cubicBezTo>
                  <a:pt x="4672" y="6226"/>
                  <a:pt x="4728" y="6271"/>
                  <a:pt x="4732" y="6326"/>
                </a:cubicBezTo>
                <a:cubicBezTo>
                  <a:pt x="4736" y="6380"/>
                  <a:pt x="4746" y="6452"/>
                  <a:pt x="4753" y="6485"/>
                </a:cubicBezTo>
                <a:cubicBezTo>
                  <a:pt x="4760" y="6517"/>
                  <a:pt x="4765" y="6562"/>
                  <a:pt x="4763" y="6586"/>
                </a:cubicBezTo>
                <a:cubicBezTo>
                  <a:pt x="4762" y="6610"/>
                  <a:pt x="4844" y="6634"/>
                  <a:pt x="4947" y="6638"/>
                </a:cubicBezTo>
                <a:cubicBezTo>
                  <a:pt x="5184" y="6648"/>
                  <a:pt x="5252" y="6710"/>
                  <a:pt x="5252" y="6914"/>
                </a:cubicBezTo>
                <a:cubicBezTo>
                  <a:pt x="5252" y="7019"/>
                  <a:pt x="5279" y="7060"/>
                  <a:pt x="5328" y="7033"/>
                </a:cubicBezTo>
                <a:cubicBezTo>
                  <a:pt x="5370" y="7010"/>
                  <a:pt x="5433" y="7031"/>
                  <a:pt x="5467" y="7080"/>
                </a:cubicBezTo>
                <a:cubicBezTo>
                  <a:pt x="5566" y="7221"/>
                  <a:pt x="5539" y="7468"/>
                  <a:pt x="5420" y="7512"/>
                </a:cubicBezTo>
                <a:cubicBezTo>
                  <a:pt x="5361" y="7534"/>
                  <a:pt x="5274" y="7636"/>
                  <a:pt x="5226" y="7740"/>
                </a:cubicBezTo>
                <a:cubicBezTo>
                  <a:pt x="5158" y="7889"/>
                  <a:pt x="5089" y="7931"/>
                  <a:pt x="4914" y="7931"/>
                </a:cubicBezTo>
                <a:cubicBezTo>
                  <a:pt x="4791" y="7931"/>
                  <a:pt x="4705" y="7960"/>
                  <a:pt x="4720" y="7996"/>
                </a:cubicBezTo>
                <a:cubicBezTo>
                  <a:pt x="4736" y="8032"/>
                  <a:pt x="4661" y="8179"/>
                  <a:pt x="4555" y="8321"/>
                </a:cubicBezTo>
                <a:cubicBezTo>
                  <a:pt x="4412" y="8514"/>
                  <a:pt x="4358" y="8551"/>
                  <a:pt x="4335" y="8467"/>
                </a:cubicBezTo>
                <a:cubicBezTo>
                  <a:pt x="4299" y="8331"/>
                  <a:pt x="4143" y="8316"/>
                  <a:pt x="4143" y="8450"/>
                </a:cubicBezTo>
                <a:cubicBezTo>
                  <a:pt x="4143" y="8594"/>
                  <a:pt x="4012" y="8723"/>
                  <a:pt x="3845" y="8743"/>
                </a:cubicBezTo>
                <a:cubicBezTo>
                  <a:pt x="3763" y="8752"/>
                  <a:pt x="3633" y="8856"/>
                  <a:pt x="3554" y="8974"/>
                </a:cubicBezTo>
                <a:cubicBezTo>
                  <a:pt x="3440" y="9143"/>
                  <a:pt x="3373" y="9179"/>
                  <a:pt x="3235" y="9147"/>
                </a:cubicBezTo>
                <a:cubicBezTo>
                  <a:pt x="3091" y="9115"/>
                  <a:pt x="3052" y="9141"/>
                  <a:pt x="3006" y="9294"/>
                </a:cubicBezTo>
                <a:cubicBezTo>
                  <a:pt x="2963" y="9439"/>
                  <a:pt x="2900" y="9483"/>
                  <a:pt x="2715" y="9502"/>
                </a:cubicBezTo>
                <a:cubicBezTo>
                  <a:pt x="2559" y="9518"/>
                  <a:pt x="2479" y="9564"/>
                  <a:pt x="2479" y="9636"/>
                </a:cubicBezTo>
                <a:cubicBezTo>
                  <a:pt x="2479" y="9796"/>
                  <a:pt x="2268" y="9984"/>
                  <a:pt x="2142" y="9937"/>
                </a:cubicBezTo>
                <a:cubicBezTo>
                  <a:pt x="2071" y="9910"/>
                  <a:pt x="1987" y="9967"/>
                  <a:pt x="1899" y="10103"/>
                </a:cubicBezTo>
                <a:cubicBezTo>
                  <a:pt x="1786" y="10276"/>
                  <a:pt x="1635" y="10348"/>
                  <a:pt x="1426" y="10326"/>
                </a:cubicBezTo>
                <a:cubicBezTo>
                  <a:pt x="1411" y="10325"/>
                  <a:pt x="1407" y="10840"/>
                  <a:pt x="1417" y="11470"/>
                </a:cubicBezTo>
                <a:cubicBezTo>
                  <a:pt x="1438" y="12731"/>
                  <a:pt x="1418" y="12926"/>
                  <a:pt x="1286" y="12768"/>
                </a:cubicBezTo>
                <a:cubicBezTo>
                  <a:pt x="1199" y="12666"/>
                  <a:pt x="1157" y="12698"/>
                  <a:pt x="861" y="13106"/>
                </a:cubicBezTo>
                <a:cubicBezTo>
                  <a:pt x="747" y="13262"/>
                  <a:pt x="672" y="13281"/>
                  <a:pt x="622" y="13165"/>
                </a:cubicBezTo>
                <a:cubicBezTo>
                  <a:pt x="571" y="13047"/>
                  <a:pt x="259" y="13065"/>
                  <a:pt x="275" y="13185"/>
                </a:cubicBezTo>
                <a:cubicBezTo>
                  <a:pt x="283" y="13243"/>
                  <a:pt x="232" y="13284"/>
                  <a:pt x="150" y="13284"/>
                </a:cubicBezTo>
                <a:cubicBezTo>
                  <a:pt x="19" y="13284"/>
                  <a:pt x="11" y="13311"/>
                  <a:pt x="5" y="13743"/>
                </a:cubicBezTo>
                <a:cubicBezTo>
                  <a:pt x="1" y="13995"/>
                  <a:pt x="22" y="14220"/>
                  <a:pt x="50" y="14245"/>
                </a:cubicBezTo>
                <a:cubicBezTo>
                  <a:pt x="80" y="14271"/>
                  <a:pt x="74" y="14339"/>
                  <a:pt x="36" y="14403"/>
                </a:cubicBezTo>
                <a:cubicBezTo>
                  <a:pt x="11" y="14447"/>
                  <a:pt x="-2" y="14473"/>
                  <a:pt x="0" y="14490"/>
                </a:cubicBezTo>
                <a:cubicBezTo>
                  <a:pt x="1" y="14507"/>
                  <a:pt x="17" y="14513"/>
                  <a:pt x="46" y="14513"/>
                </a:cubicBezTo>
                <a:cubicBezTo>
                  <a:pt x="88" y="14512"/>
                  <a:pt x="165" y="14407"/>
                  <a:pt x="216" y="14277"/>
                </a:cubicBezTo>
                <a:cubicBezTo>
                  <a:pt x="283" y="14108"/>
                  <a:pt x="339" y="14054"/>
                  <a:pt x="405" y="14091"/>
                </a:cubicBezTo>
                <a:cubicBezTo>
                  <a:pt x="471" y="14127"/>
                  <a:pt x="491" y="14110"/>
                  <a:pt x="471" y="14031"/>
                </a:cubicBezTo>
                <a:cubicBezTo>
                  <a:pt x="415" y="13805"/>
                  <a:pt x="530" y="13648"/>
                  <a:pt x="736" y="13671"/>
                </a:cubicBezTo>
                <a:cubicBezTo>
                  <a:pt x="876" y="13687"/>
                  <a:pt x="948" y="13653"/>
                  <a:pt x="984" y="13557"/>
                </a:cubicBezTo>
                <a:cubicBezTo>
                  <a:pt x="1012" y="13483"/>
                  <a:pt x="1122" y="13400"/>
                  <a:pt x="1230" y="13371"/>
                </a:cubicBezTo>
                <a:cubicBezTo>
                  <a:pt x="1338" y="13342"/>
                  <a:pt x="1483" y="13230"/>
                  <a:pt x="1552" y="13123"/>
                </a:cubicBezTo>
                <a:cubicBezTo>
                  <a:pt x="1670" y="12941"/>
                  <a:pt x="1687" y="12936"/>
                  <a:pt x="1802" y="13051"/>
                </a:cubicBezTo>
                <a:cubicBezTo>
                  <a:pt x="1870" y="13119"/>
                  <a:pt x="1925" y="13232"/>
                  <a:pt x="1925" y="13299"/>
                </a:cubicBezTo>
                <a:cubicBezTo>
                  <a:pt x="1925" y="13372"/>
                  <a:pt x="1957" y="13404"/>
                  <a:pt x="2003" y="13379"/>
                </a:cubicBezTo>
                <a:cubicBezTo>
                  <a:pt x="2046" y="13355"/>
                  <a:pt x="2125" y="13403"/>
                  <a:pt x="2178" y="13488"/>
                </a:cubicBezTo>
                <a:cubicBezTo>
                  <a:pt x="2231" y="13572"/>
                  <a:pt x="2257" y="13642"/>
                  <a:pt x="2235" y="13642"/>
                </a:cubicBezTo>
                <a:cubicBezTo>
                  <a:pt x="2213" y="13642"/>
                  <a:pt x="2213" y="13681"/>
                  <a:pt x="2233" y="13728"/>
                </a:cubicBezTo>
                <a:cubicBezTo>
                  <a:pt x="2257" y="13782"/>
                  <a:pt x="2289" y="13787"/>
                  <a:pt x="2322" y="13741"/>
                </a:cubicBezTo>
                <a:cubicBezTo>
                  <a:pt x="2350" y="13700"/>
                  <a:pt x="2435" y="13681"/>
                  <a:pt x="2509" y="13701"/>
                </a:cubicBezTo>
                <a:cubicBezTo>
                  <a:pt x="2753" y="13768"/>
                  <a:pt x="2894" y="14181"/>
                  <a:pt x="2698" y="14255"/>
                </a:cubicBezTo>
                <a:cubicBezTo>
                  <a:pt x="2639" y="14277"/>
                  <a:pt x="2587" y="14325"/>
                  <a:pt x="2583" y="14364"/>
                </a:cubicBezTo>
                <a:cubicBezTo>
                  <a:pt x="2580" y="14402"/>
                  <a:pt x="2573" y="14468"/>
                  <a:pt x="2570" y="14508"/>
                </a:cubicBezTo>
                <a:cubicBezTo>
                  <a:pt x="2556" y="14653"/>
                  <a:pt x="2475" y="14699"/>
                  <a:pt x="2216" y="14706"/>
                </a:cubicBezTo>
                <a:cubicBezTo>
                  <a:pt x="2008" y="14712"/>
                  <a:pt x="1953" y="14740"/>
                  <a:pt x="1953" y="14845"/>
                </a:cubicBezTo>
                <a:cubicBezTo>
                  <a:pt x="1952" y="15041"/>
                  <a:pt x="1905" y="15080"/>
                  <a:pt x="1651" y="15096"/>
                </a:cubicBezTo>
                <a:cubicBezTo>
                  <a:pt x="1468" y="15107"/>
                  <a:pt x="1407" y="15151"/>
                  <a:pt x="1351" y="15309"/>
                </a:cubicBezTo>
                <a:cubicBezTo>
                  <a:pt x="1304" y="15443"/>
                  <a:pt x="1244" y="15499"/>
                  <a:pt x="1164" y="15483"/>
                </a:cubicBezTo>
                <a:cubicBezTo>
                  <a:pt x="1100" y="15470"/>
                  <a:pt x="1031" y="15497"/>
                  <a:pt x="1010" y="15545"/>
                </a:cubicBezTo>
                <a:cubicBezTo>
                  <a:pt x="983" y="15607"/>
                  <a:pt x="950" y="15607"/>
                  <a:pt x="894" y="15540"/>
                </a:cubicBezTo>
                <a:cubicBezTo>
                  <a:pt x="831" y="15465"/>
                  <a:pt x="816" y="15480"/>
                  <a:pt x="816" y="15622"/>
                </a:cubicBezTo>
                <a:cubicBezTo>
                  <a:pt x="816" y="15730"/>
                  <a:pt x="774" y="15815"/>
                  <a:pt x="707" y="15840"/>
                </a:cubicBezTo>
                <a:cubicBezTo>
                  <a:pt x="598" y="15881"/>
                  <a:pt x="583" y="16043"/>
                  <a:pt x="669" y="16240"/>
                </a:cubicBezTo>
                <a:cubicBezTo>
                  <a:pt x="695" y="16301"/>
                  <a:pt x="678" y="16357"/>
                  <a:pt x="625" y="16386"/>
                </a:cubicBezTo>
                <a:cubicBezTo>
                  <a:pt x="452" y="16481"/>
                  <a:pt x="545" y="16560"/>
                  <a:pt x="830" y="16558"/>
                </a:cubicBezTo>
                <a:cubicBezTo>
                  <a:pt x="1108" y="16556"/>
                  <a:pt x="1120" y="16565"/>
                  <a:pt x="1105" y="16756"/>
                </a:cubicBezTo>
                <a:cubicBezTo>
                  <a:pt x="1087" y="17001"/>
                  <a:pt x="1173" y="17054"/>
                  <a:pt x="1490" y="17002"/>
                </a:cubicBezTo>
                <a:cubicBezTo>
                  <a:pt x="1623" y="16980"/>
                  <a:pt x="1825" y="16966"/>
                  <a:pt x="1941" y="16969"/>
                </a:cubicBezTo>
                <a:cubicBezTo>
                  <a:pt x="2136" y="16976"/>
                  <a:pt x="2147" y="16964"/>
                  <a:pt x="2116" y="16783"/>
                </a:cubicBezTo>
                <a:cubicBezTo>
                  <a:pt x="2090" y="16636"/>
                  <a:pt x="2111" y="16568"/>
                  <a:pt x="2202" y="16498"/>
                </a:cubicBezTo>
                <a:cubicBezTo>
                  <a:pt x="2369" y="16370"/>
                  <a:pt x="2538" y="16588"/>
                  <a:pt x="2512" y="16898"/>
                </a:cubicBezTo>
                <a:cubicBezTo>
                  <a:pt x="2502" y="17019"/>
                  <a:pt x="2516" y="17166"/>
                  <a:pt x="2540" y="17223"/>
                </a:cubicBezTo>
                <a:cubicBezTo>
                  <a:pt x="2565" y="17279"/>
                  <a:pt x="2556" y="17371"/>
                  <a:pt x="2523" y="17429"/>
                </a:cubicBezTo>
                <a:cubicBezTo>
                  <a:pt x="2478" y="17505"/>
                  <a:pt x="2478" y="17559"/>
                  <a:pt x="2523" y="17622"/>
                </a:cubicBezTo>
                <a:cubicBezTo>
                  <a:pt x="2613" y="17751"/>
                  <a:pt x="2947" y="17545"/>
                  <a:pt x="2868" y="17409"/>
                </a:cubicBezTo>
                <a:cubicBezTo>
                  <a:pt x="2828" y="17340"/>
                  <a:pt x="2833" y="17284"/>
                  <a:pt x="2885" y="17223"/>
                </a:cubicBezTo>
                <a:cubicBezTo>
                  <a:pt x="2929" y="17170"/>
                  <a:pt x="2955" y="16998"/>
                  <a:pt x="2949" y="16796"/>
                </a:cubicBezTo>
                <a:cubicBezTo>
                  <a:pt x="2936" y="16356"/>
                  <a:pt x="3062" y="15971"/>
                  <a:pt x="3176" y="16106"/>
                </a:cubicBezTo>
                <a:cubicBezTo>
                  <a:pt x="3241" y="16183"/>
                  <a:pt x="3256" y="16171"/>
                  <a:pt x="3256" y="16044"/>
                </a:cubicBezTo>
                <a:cubicBezTo>
                  <a:pt x="3256" y="15871"/>
                  <a:pt x="3438" y="15593"/>
                  <a:pt x="3497" y="15677"/>
                </a:cubicBezTo>
                <a:cubicBezTo>
                  <a:pt x="3517" y="15706"/>
                  <a:pt x="3533" y="15674"/>
                  <a:pt x="3533" y="15605"/>
                </a:cubicBezTo>
                <a:cubicBezTo>
                  <a:pt x="3533" y="15526"/>
                  <a:pt x="3476" y="15466"/>
                  <a:pt x="3384" y="15451"/>
                </a:cubicBezTo>
                <a:cubicBezTo>
                  <a:pt x="3198" y="15419"/>
                  <a:pt x="3164" y="15280"/>
                  <a:pt x="3294" y="15093"/>
                </a:cubicBezTo>
                <a:cubicBezTo>
                  <a:pt x="3442" y="14882"/>
                  <a:pt x="4077" y="14935"/>
                  <a:pt x="4136" y="15163"/>
                </a:cubicBezTo>
                <a:cubicBezTo>
                  <a:pt x="4158" y="15249"/>
                  <a:pt x="4188" y="15315"/>
                  <a:pt x="4202" y="15309"/>
                </a:cubicBezTo>
                <a:cubicBezTo>
                  <a:pt x="4216" y="15303"/>
                  <a:pt x="4264" y="15317"/>
                  <a:pt x="4309" y="15339"/>
                </a:cubicBezTo>
                <a:cubicBezTo>
                  <a:pt x="4355" y="15362"/>
                  <a:pt x="4455" y="15391"/>
                  <a:pt x="4531" y="15404"/>
                </a:cubicBezTo>
                <a:cubicBezTo>
                  <a:pt x="4626" y="15420"/>
                  <a:pt x="4675" y="15482"/>
                  <a:pt x="4687" y="15605"/>
                </a:cubicBezTo>
                <a:cubicBezTo>
                  <a:pt x="4702" y="15755"/>
                  <a:pt x="4739" y="15783"/>
                  <a:pt x="4919" y="15783"/>
                </a:cubicBezTo>
                <a:cubicBezTo>
                  <a:pt x="5076" y="15783"/>
                  <a:pt x="5158" y="15830"/>
                  <a:pt x="5217" y="15952"/>
                </a:cubicBezTo>
                <a:cubicBezTo>
                  <a:pt x="5263" y="16045"/>
                  <a:pt x="5358" y="16163"/>
                  <a:pt x="5429" y="16215"/>
                </a:cubicBezTo>
                <a:cubicBezTo>
                  <a:pt x="5506" y="16271"/>
                  <a:pt x="5550" y="16364"/>
                  <a:pt x="5540" y="16448"/>
                </a:cubicBezTo>
                <a:cubicBezTo>
                  <a:pt x="5525" y="16571"/>
                  <a:pt x="5558" y="16586"/>
                  <a:pt x="5789" y="16563"/>
                </a:cubicBezTo>
                <a:cubicBezTo>
                  <a:pt x="6044" y="16537"/>
                  <a:pt x="6057" y="16546"/>
                  <a:pt x="6074" y="16754"/>
                </a:cubicBezTo>
                <a:cubicBezTo>
                  <a:pt x="6090" y="16953"/>
                  <a:pt x="6110" y="16971"/>
                  <a:pt x="6314" y="16960"/>
                </a:cubicBezTo>
                <a:cubicBezTo>
                  <a:pt x="6499" y="16949"/>
                  <a:pt x="6558" y="16986"/>
                  <a:pt x="6666" y="17178"/>
                </a:cubicBezTo>
                <a:cubicBezTo>
                  <a:pt x="6764" y="17352"/>
                  <a:pt x="6813" y="17388"/>
                  <a:pt x="6862" y="17319"/>
                </a:cubicBezTo>
                <a:cubicBezTo>
                  <a:pt x="6950" y="17196"/>
                  <a:pt x="7220" y="17397"/>
                  <a:pt x="7221" y="17587"/>
                </a:cubicBezTo>
                <a:cubicBezTo>
                  <a:pt x="7221" y="17665"/>
                  <a:pt x="7259" y="17728"/>
                  <a:pt x="7306" y="17729"/>
                </a:cubicBezTo>
                <a:cubicBezTo>
                  <a:pt x="7353" y="17730"/>
                  <a:pt x="7465" y="17828"/>
                  <a:pt x="7555" y="17950"/>
                </a:cubicBezTo>
                <a:cubicBezTo>
                  <a:pt x="7664" y="18096"/>
                  <a:pt x="7762" y="18160"/>
                  <a:pt x="7846" y="18138"/>
                </a:cubicBezTo>
                <a:cubicBezTo>
                  <a:pt x="7972" y="18106"/>
                  <a:pt x="8117" y="18321"/>
                  <a:pt x="8042" y="18429"/>
                </a:cubicBezTo>
                <a:cubicBezTo>
                  <a:pt x="8005" y="18481"/>
                  <a:pt x="8055" y="18497"/>
                  <a:pt x="8331" y="18516"/>
                </a:cubicBezTo>
                <a:cubicBezTo>
                  <a:pt x="8553" y="18531"/>
                  <a:pt x="8630" y="18608"/>
                  <a:pt x="8598" y="18781"/>
                </a:cubicBezTo>
                <a:cubicBezTo>
                  <a:pt x="8576" y="18904"/>
                  <a:pt x="8608" y="18923"/>
                  <a:pt x="8834" y="18920"/>
                </a:cubicBezTo>
                <a:cubicBezTo>
                  <a:pt x="8978" y="18918"/>
                  <a:pt x="9105" y="18878"/>
                  <a:pt x="9116" y="18831"/>
                </a:cubicBezTo>
                <a:cubicBezTo>
                  <a:pt x="9143" y="18717"/>
                  <a:pt x="8923" y="18318"/>
                  <a:pt x="8846" y="18342"/>
                </a:cubicBezTo>
                <a:cubicBezTo>
                  <a:pt x="8813" y="18352"/>
                  <a:pt x="8765" y="18254"/>
                  <a:pt x="8739" y="18123"/>
                </a:cubicBezTo>
                <a:cubicBezTo>
                  <a:pt x="8702" y="17939"/>
                  <a:pt x="8712" y="17863"/>
                  <a:pt x="8782" y="17788"/>
                </a:cubicBezTo>
                <a:cubicBezTo>
                  <a:pt x="8832" y="17735"/>
                  <a:pt x="8892" y="17708"/>
                  <a:pt x="8915" y="17729"/>
                </a:cubicBezTo>
                <a:cubicBezTo>
                  <a:pt x="8939" y="17750"/>
                  <a:pt x="9008" y="17668"/>
                  <a:pt x="9070" y="17545"/>
                </a:cubicBezTo>
                <a:cubicBezTo>
                  <a:pt x="9154" y="17375"/>
                  <a:pt x="9223" y="17324"/>
                  <a:pt x="9349" y="17337"/>
                </a:cubicBezTo>
                <a:cubicBezTo>
                  <a:pt x="9440" y="17346"/>
                  <a:pt x="9541" y="17377"/>
                  <a:pt x="9574" y="17406"/>
                </a:cubicBezTo>
                <a:cubicBezTo>
                  <a:pt x="9614" y="17442"/>
                  <a:pt x="9633" y="18117"/>
                  <a:pt x="9633" y="19449"/>
                </a:cubicBezTo>
                <a:cubicBezTo>
                  <a:pt x="9633" y="21252"/>
                  <a:pt x="9642" y="21446"/>
                  <a:pt x="9730" y="21538"/>
                </a:cubicBezTo>
                <a:cubicBezTo>
                  <a:pt x="9770" y="21580"/>
                  <a:pt x="9796" y="21600"/>
                  <a:pt x="9817" y="21598"/>
                </a:cubicBezTo>
                <a:cubicBezTo>
                  <a:pt x="9838" y="21596"/>
                  <a:pt x="9855" y="21572"/>
                  <a:pt x="9874" y="21523"/>
                </a:cubicBezTo>
                <a:cubicBezTo>
                  <a:pt x="9899" y="21459"/>
                  <a:pt x="9899" y="21365"/>
                  <a:pt x="9874" y="21312"/>
                </a:cubicBezTo>
                <a:cubicBezTo>
                  <a:pt x="9848" y="21260"/>
                  <a:pt x="9839" y="20252"/>
                  <a:pt x="9855" y="19074"/>
                </a:cubicBezTo>
                <a:cubicBezTo>
                  <a:pt x="9880" y="17092"/>
                  <a:pt x="9889" y="16934"/>
                  <a:pt x="9979" y="16945"/>
                </a:cubicBezTo>
                <a:cubicBezTo>
                  <a:pt x="10033" y="16951"/>
                  <a:pt x="10125" y="16859"/>
                  <a:pt x="10184" y="16741"/>
                </a:cubicBezTo>
                <a:cubicBezTo>
                  <a:pt x="10265" y="16578"/>
                  <a:pt x="10332" y="16530"/>
                  <a:pt x="10461" y="16543"/>
                </a:cubicBezTo>
                <a:cubicBezTo>
                  <a:pt x="10593" y="16556"/>
                  <a:pt x="10658" y="16508"/>
                  <a:pt x="10747" y="16329"/>
                </a:cubicBezTo>
                <a:cubicBezTo>
                  <a:pt x="10810" y="16202"/>
                  <a:pt x="10882" y="16118"/>
                  <a:pt x="10908" y="16141"/>
                </a:cubicBezTo>
                <a:cubicBezTo>
                  <a:pt x="10934" y="16164"/>
                  <a:pt x="10973" y="16145"/>
                  <a:pt x="10993" y="16098"/>
                </a:cubicBezTo>
                <a:cubicBezTo>
                  <a:pt x="11019" y="16039"/>
                  <a:pt x="11051" y="16040"/>
                  <a:pt x="11102" y="16101"/>
                </a:cubicBezTo>
                <a:cubicBezTo>
                  <a:pt x="11183" y="16197"/>
                  <a:pt x="11264" y="16079"/>
                  <a:pt x="11267" y="15863"/>
                </a:cubicBezTo>
                <a:cubicBezTo>
                  <a:pt x="11268" y="15787"/>
                  <a:pt x="11312" y="15753"/>
                  <a:pt x="11388" y="15768"/>
                </a:cubicBezTo>
                <a:cubicBezTo>
                  <a:pt x="11454" y="15781"/>
                  <a:pt x="11525" y="15752"/>
                  <a:pt x="11546" y="15704"/>
                </a:cubicBezTo>
                <a:cubicBezTo>
                  <a:pt x="11573" y="15641"/>
                  <a:pt x="11604" y="15641"/>
                  <a:pt x="11657" y="15704"/>
                </a:cubicBezTo>
                <a:cubicBezTo>
                  <a:pt x="11732" y="15792"/>
                  <a:pt x="11820" y="15686"/>
                  <a:pt x="11822" y="15505"/>
                </a:cubicBezTo>
                <a:cubicBezTo>
                  <a:pt x="11822" y="15462"/>
                  <a:pt x="11892" y="15415"/>
                  <a:pt x="11976" y="15401"/>
                </a:cubicBezTo>
                <a:cubicBezTo>
                  <a:pt x="12099" y="15381"/>
                  <a:pt x="12140" y="15420"/>
                  <a:pt x="12192" y="15600"/>
                </a:cubicBezTo>
                <a:cubicBezTo>
                  <a:pt x="12228" y="15722"/>
                  <a:pt x="12250" y="15859"/>
                  <a:pt x="12241" y="15902"/>
                </a:cubicBezTo>
                <a:cubicBezTo>
                  <a:pt x="12232" y="15946"/>
                  <a:pt x="12214" y="16118"/>
                  <a:pt x="12203" y="16285"/>
                </a:cubicBezTo>
                <a:cubicBezTo>
                  <a:pt x="12186" y="16539"/>
                  <a:pt x="12199" y="16585"/>
                  <a:pt x="12281" y="16563"/>
                </a:cubicBezTo>
                <a:cubicBezTo>
                  <a:pt x="12358" y="16541"/>
                  <a:pt x="12379" y="16449"/>
                  <a:pt x="12383" y="16123"/>
                </a:cubicBezTo>
                <a:cubicBezTo>
                  <a:pt x="12386" y="15897"/>
                  <a:pt x="12419" y="15657"/>
                  <a:pt x="12458" y="15590"/>
                </a:cubicBezTo>
                <a:cubicBezTo>
                  <a:pt x="12517" y="15487"/>
                  <a:pt x="12505" y="15456"/>
                  <a:pt x="12381" y="15389"/>
                </a:cubicBezTo>
                <a:cubicBezTo>
                  <a:pt x="12240" y="15312"/>
                  <a:pt x="12238" y="15303"/>
                  <a:pt x="12324" y="15116"/>
                </a:cubicBezTo>
                <a:cubicBezTo>
                  <a:pt x="12376" y="15002"/>
                  <a:pt x="12447" y="14939"/>
                  <a:pt x="12494" y="14964"/>
                </a:cubicBezTo>
                <a:cubicBezTo>
                  <a:pt x="12538" y="14988"/>
                  <a:pt x="12609" y="14968"/>
                  <a:pt x="12652" y="14917"/>
                </a:cubicBezTo>
                <a:cubicBezTo>
                  <a:pt x="12707" y="14851"/>
                  <a:pt x="12739" y="14847"/>
                  <a:pt x="12766" y="14910"/>
                </a:cubicBezTo>
                <a:cubicBezTo>
                  <a:pt x="12793" y="14972"/>
                  <a:pt x="12825" y="14971"/>
                  <a:pt x="12880" y="14905"/>
                </a:cubicBezTo>
                <a:cubicBezTo>
                  <a:pt x="12923" y="14854"/>
                  <a:pt x="12946" y="14783"/>
                  <a:pt x="12929" y="14743"/>
                </a:cubicBezTo>
                <a:cubicBezTo>
                  <a:pt x="12876" y="14620"/>
                  <a:pt x="13143" y="14532"/>
                  <a:pt x="13459" y="14570"/>
                </a:cubicBezTo>
                <a:cubicBezTo>
                  <a:pt x="13795" y="14610"/>
                  <a:pt x="13913" y="14701"/>
                  <a:pt x="13865" y="14882"/>
                </a:cubicBezTo>
                <a:cubicBezTo>
                  <a:pt x="13845" y="14956"/>
                  <a:pt x="13862" y="14996"/>
                  <a:pt x="13910" y="14987"/>
                </a:cubicBezTo>
                <a:cubicBezTo>
                  <a:pt x="14184" y="14932"/>
                  <a:pt x="14286" y="15001"/>
                  <a:pt x="14469" y="15366"/>
                </a:cubicBezTo>
                <a:cubicBezTo>
                  <a:pt x="14647" y="15720"/>
                  <a:pt x="14675" y="15745"/>
                  <a:pt x="14923" y="15758"/>
                </a:cubicBezTo>
                <a:cubicBezTo>
                  <a:pt x="15161" y="15771"/>
                  <a:pt x="15186" y="15755"/>
                  <a:pt x="15161" y="15617"/>
                </a:cubicBezTo>
                <a:cubicBezTo>
                  <a:pt x="15125" y="15421"/>
                  <a:pt x="15260" y="15317"/>
                  <a:pt x="15499" y="15356"/>
                </a:cubicBezTo>
                <a:cubicBezTo>
                  <a:pt x="15700" y="15389"/>
                  <a:pt x="15792" y="15228"/>
                  <a:pt x="15681" y="15036"/>
                </a:cubicBezTo>
                <a:cubicBezTo>
                  <a:pt x="15634" y="14957"/>
                  <a:pt x="15634" y="14911"/>
                  <a:pt x="15677" y="14873"/>
                </a:cubicBezTo>
                <a:cubicBezTo>
                  <a:pt x="15713" y="14841"/>
                  <a:pt x="15719" y="14780"/>
                  <a:pt x="15691" y="14726"/>
                </a:cubicBezTo>
                <a:cubicBezTo>
                  <a:pt x="15665" y="14675"/>
                  <a:pt x="15648" y="14551"/>
                  <a:pt x="15653" y="14451"/>
                </a:cubicBezTo>
                <a:cubicBezTo>
                  <a:pt x="15660" y="14326"/>
                  <a:pt x="15638" y="14281"/>
                  <a:pt x="15587" y="14309"/>
                </a:cubicBezTo>
                <a:cubicBezTo>
                  <a:pt x="15502" y="14356"/>
                  <a:pt x="15402" y="14130"/>
                  <a:pt x="15440" y="13979"/>
                </a:cubicBezTo>
                <a:cubicBezTo>
                  <a:pt x="15470" y="13860"/>
                  <a:pt x="15334" y="13845"/>
                  <a:pt x="15254" y="13959"/>
                </a:cubicBezTo>
                <a:cubicBezTo>
                  <a:pt x="15171" y="14078"/>
                  <a:pt x="14862" y="13838"/>
                  <a:pt x="14871" y="13661"/>
                </a:cubicBezTo>
                <a:cubicBezTo>
                  <a:pt x="14881" y="13468"/>
                  <a:pt x="14954" y="13313"/>
                  <a:pt x="15012" y="13364"/>
                </a:cubicBezTo>
                <a:cubicBezTo>
                  <a:pt x="15068" y="13414"/>
                  <a:pt x="15147" y="13254"/>
                  <a:pt x="15149" y="13086"/>
                </a:cubicBezTo>
                <a:cubicBezTo>
                  <a:pt x="15150" y="13020"/>
                  <a:pt x="15182" y="12977"/>
                  <a:pt x="15221" y="12989"/>
                </a:cubicBezTo>
                <a:cubicBezTo>
                  <a:pt x="15261" y="13000"/>
                  <a:pt x="15340" y="12974"/>
                  <a:pt x="15398" y="12929"/>
                </a:cubicBezTo>
                <a:cubicBezTo>
                  <a:pt x="15471" y="12874"/>
                  <a:pt x="15516" y="12874"/>
                  <a:pt x="15542" y="12934"/>
                </a:cubicBezTo>
                <a:cubicBezTo>
                  <a:pt x="15592" y="13049"/>
                  <a:pt x="15704" y="12892"/>
                  <a:pt x="15705" y="12706"/>
                </a:cubicBezTo>
                <a:cubicBezTo>
                  <a:pt x="15705" y="12631"/>
                  <a:pt x="15737" y="12580"/>
                  <a:pt x="15776" y="12592"/>
                </a:cubicBezTo>
                <a:cubicBezTo>
                  <a:pt x="15815" y="12603"/>
                  <a:pt x="15895" y="12577"/>
                  <a:pt x="15953" y="12532"/>
                </a:cubicBezTo>
                <a:cubicBezTo>
                  <a:pt x="16026" y="12476"/>
                  <a:pt x="16071" y="12477"/>
                  <a:pt x="16097" y="12537"/>
                </a:cubicBezTo>
                <a:cubicBezTo>
                  <a:pt x="16146" y="12652"/>
                  <a:pt x="16259" y="12497"/>
                  <a:pt x="16259" y="12311"/>
                </a:cubicBezTo>
                <a:cubicBezTo>
                  <a:pt x="16260" y="12237"/>
                  <a:pt x="16291" y="12183"/>
                  <a:pt x="16331" y="12195"/>
                </a:cubicBezTo>
                <a:cubicBezTo>
                  <a:pt x="16370" y="12206"/>
                  <a:pt x="16449" y="12180"/>
                  <a:pt x="16507" y="12135"/>
                </a:cubicBezTo>
                <a:cubicBezTo>
                  <a:pt x="16580" y="12079"/>
                  <a:pt x="16625" y="12083"/>
                  <a:pt x="16651" y="12143"/>
                </a:cubicBezTo>
                <a:cubicBezTo>
                  <a:pt x="16701" y="12258"/>
                  <a:pt x="16813" y="12100"/>
                  <a:pt x="16814" y="11914"/>
                </a:cubicBezTo>
                <a:cubicBezTo>
                  <a:pt x="16814" y="11840"/>
                  <a:pt x="16846" y="11786"/>
                  <a:pt x="16885" y="11798"/>
                </a:cubicBezTo>
                <a:cubicBezTo>
                  <a:pt x="16924" y="11809"/>
                  <a:pt x="17004" y="11783"/>
                  <a:pt x="17062" y="11738"/>
                </a:cubicBezTo>
                <a:cubicBezTo>
                  <a:pt x="17135" y="11682"/>
                  <a:pt x="17180" y="11686"/>
                  <a:pt x="17206" y="11746"/>
                </a:cubicBezTo>
                <a:cubicBezTo>
                  <a:pt x="17255" y="11861"/>
                  <a:pt x="17368" y="11703"/>
                  <a:pt x="17369" y="11517"/>
                </a:cubicBezTo>
                <a:cubicBezTo>
                  <a:pt x="17369" y="11443"/>
                  <a:pt x="17400" y="11392"/>
                  <a:pt x="17440" y="11403"/>
                </a:cubicBezTo>
                <a:cubicBezTo>
                  <a:pt x="17479" y="11415"/>
                  <a:pt x="17558" y="11388"/>
                  <a:pt x="17616" y="11344"/>
                </a:cubicBezTo>
                <a:cubicBezTo>
                  <a:pt x="17680" y="11295"/>
                  <a:pt x="17734" y="11291"/>
                  <a:pt x="17753" y="11336"/>
                </a:cubicBezTo>
                <a:cubicBezTo>
                  <a:pt x="17772" y="11379"/>
                  <a:pt x="17853" y="11382"/>
                  <a:pt x="17947" y="11344"/>
                </a:cubicBezTo>
                <a:cubicBezTo>
                  <a:pt x="18036" y="11307"/>
                  <a:pt x="18123" y="11297"/>
                  <a:pt x="18140" y="11321"/>
                </a:cubicBezTo>
                <a:cubicBezTo>
                  <a:pt x="18156" y="11345"/>
                  <a:pt x="18194" y="11275"/>
                  <a:pt x="18223" y="11165"/>
                </a:cubicBezTo>
                <a:cubicBezTo>
                  <a:pt x="18270" y="10989"/>
                  <a:pt x="18303" y="10969"/>
                  <a:pt x="18505" y="10994"/>
                </a:cubicBezTo>
                <a:cubicBezTo>
                  <a:pt x="18786" y="11028"/>
                  <a:pt x="18838" y="11070"/>
                  <a:pt x="18838" y="11267"/>
                </a:cubicBezTo>
                <a:cubicBezTo>
                  <a:pt x="18838" y="11429"/>
                  <a:pt x="18973" y="11479"/>
                  <a:pt x="19034" y="11339"/>
                </a:cubicBezTo>
                <a:cubicBezTo>
                  <a:pt x="19055" y="11289"/>
                  <a:pt x="19096" y="11284"/>
                  <a:pt x="19134" y="11326"/>
                </a:cubicBezTo>
                <a:cubicBezTo>
                  <a:pt x="19170" y="11365"/>
                  <a:pt x="19402" y="11402"/>
                  <a:pt x="19651" y="11411"/>
                </a:cubicBezTo>
                <a:cubicBezTo>
                  <a:pt x="20100" y="11426"/>
                  <a:pt x="20251" y="11349"/>
                  <a:pt x="20122" y="11165"/>
                </a:cubicBezTo>
                <a:cubicBezTo>
                  <a:pt x="20081" y="11106"/>
                  <a:pt x="20081" y="11034"/>
                  <a:pt x="20122" y="10924"/>
                </a:cubicBezTo>
                <a:cubicBezTo>
                  <a:pt x="20161" y="10820"/>
                  <a:pt x="20160" y="10784"/>
                  <a:pt x="20122" y="10817"/>
                </a:cubicBezTo>
                <a:cubicBezTo>
                  <a:pt x="20091" y="10845"/>
                  <a:pt x="20049" y="10832"/>
                  <a:pt x="20030" y="10788"/>
                </a:cubicBezTo>
                <a:cubicBezTo>
                  <a:pt x="20011" y="10743"/>
                  <a:pt x="19922" y="10708"/>
                  <a:pt x="19833" y="10708"/>
                </a:cubicBezTo>
                <a:cubicBezTo>
                  <a:pt x="19697" y="10708"/>
                  <a:pt x="19670" y="10740"/>
                  <a:pt x="19670" y="10902"/>
                </a:cubicBezTo>
                <a:cubicBezTo>
                  <a:pt x="19670" y="11008"/>
                  <a:pt x="19648" y="11115"/>
                  <a:pt x="19620" y="11140"/>
                </a:cubicBezTo>
                <a:cubicBezTo>
                  <a:pt x="19529" y="11220"/>
                  <a:pt x="19282" y="11033"/>
                  <a:pt x="19282" y="10884"/>
                </a:cubicBezTo>
                <a:cubicBezTo>
                  <a:pt x="19282" y="10798"/>
                  <a:pt x="19216" y="10705"/>
                  <a:pt x="19115" y="10651"/>
                </a:cubicBezTo>
                <a:cubicBezTo>
                  <a:pt x="19024" y="10602"/>
                  <a:pt x="18949" y="10516"/>
                  <a:pt x="18949" y="10458"/>
                </a:cubicBezTo>
                <a:cubicBezTo>
                  <a:pt x="18949" y="10386"/>
                  <a:pt x="18860" y="10345"/>
                  <a:pt x="18672" y="10334"/>
                </a:cubicBezTo>
                <a:cubicBezTo>
                  <a:pt x="18354" y="10314"/>
                  <a:pt x="18173" y="10200"/>
                  <a:pt x="18173" y="10021"/>
                </a:cubicBezTo>
                <a:cubicBezTo>
                  <a:pt x="18173" y="9946"/>
                  <a:pt x="18141" y="9913"/>
                  <a:pt x="18095" y="9939"/>
                </a:cubicBezTo>
                <a:cubicBezTo>
                  <a:pt x="18052" y="9963"/>
                  <a:pt x="17977" y="9919"/>
                  <a:pt x="17928" y="9842"/>
                </a:cubicBezTo>
                <a:cubicBezTo>
                  <a:pt x="17846" y="9713"/>
                  <a:pt x="17848" y="9690"/>
                  <a:pt x="17949" y="9559"/>
                </a:cubicBezTo>
                <a:cubicBezTo>
                  <a:pt x="18009" y="9481"/>
                  <a:pt x="18123" y="9418"/>
                  <a:pt x="18200" y="9418"/>
                </a:cubicBezTo>
                <a:cubicBezTo>
                  <a:pt x="18278" y="9418"/>
                  <a:pt x="18355" y="9387"/>
                  <a:pt x="18372" y="9348"/>
                </a:cubicBezTo>
                <a:cubicBezTo>
                  <a:pt x="18389" y="9309"/>
                  <a:pt x="18429" y="9302"/>
                  <a:pt x="18462" y="9331"/>
                </a:cubicBezTo>
                <a:cubicBezTo>
                  <a:pt x="18496" y="9361"/>
                  <a:pt x="18506" y="9347"/>
                  <a:pt x="18486" y="9301"/>
                </a:cubicBezTo>
                <a:cubicBezTo>
                  <a:pt x="18433" y="9179"/>
                  <a:pt x="18563" y="9058"/>
                  <a:pt x="18781" y="9028"/>
                </a:cubicBezTo>
                <a:cubicBezTo>
                  <a:pt x="18918" y="9010"/>
                  <a:pt x="18992" y="8947"/>
                  <a:pt x="19039" y="8812"/>
                </a:cubicBezTo>
                <a:cubicBezTo>
                  <a:pt x="19125" y="8564"/>
                  <a:pt x="19234" y="8475"/>
                  <a:pt x="19322" y="8579"/>
                </a:cubicBezTo>
                <a:cubicBezTo>
                  <a:pt x="19412" y="8686"/>
                  <a:pt x="19559" y="8607"/>
                  <a:pt x="19559" y="8452"/>
                </a:cubicBezTo>
                <a:cubicBezTo>
                  <a:pt x="19559" y="8288"/>
                  <a:pt x="19720" y="8183"/>
                  <a:pt x="19923" y="8217"/>
                </a:cubicBezTo>
                <a:cubicBezTo>
                  <a:pt x="20067" y="8240"/>
                  <a:pt x="20093" y="8219"/>
                  <a:pt x="20089" y="8078"/>
                </a:cubicBezTo>
                <a:cubicBezTo>
                  <a:pt x="20085" y="7895"/>
                  <a:pt x="20171" y="7848"/>
                  <a:pt x="20521" y="7844"/>
                </a:cubicBezTo>
                <a:cubicBezTo>
                  <a:pt x="20676" y="7843"/>
                  <a:pt x="20725" y="7813"/>
                  <a:pt x="20704" y="7735"/>
                </a:cubicBezTo>
                <a:cubicBezTo>
                  <a:pt x="20669" y="7605"/>
                  <a:pt x="20836" y="7383"/>
                  <a:pt x="20931" y="7433"/>
                </a:cubicBezTo>
                <a:cubicBezTo>
                  <a:pt x="20975" y="7455"/>
                  <a:pt x="21004" y="7387"/>
                  <a:pt x="21009" y="7244"/>
                </a:cubicBezTo>
                <a:cubicBezTo>
                  <a:pt x="21014" y="7120"/>
                  <a:pt x="21020" y="6967"/>
                  <a:pt x="21023" y="6901"/>
                </a:cubicBezTo>
                <a:cubicBezTo>
                  <a:pt x="21027" y="6828"/>
                  <a:pt x="21119" y="6754"/>
                  <a:pt x="21264" y="6710"/>
                </a:cubicBezTo>
                <a:cubicBezTo>
                  <a:pt x="21394" y="6671"/>
                  <a:pt x="21502" y="6600"/>
                  <a:pt x="21505" y="6552"/>
                </a:cubicBezTo>
                <a:cubicBezTo>
                  <a:pt x="21508" y="6503"/>
                  <a:pt x="21515" y="6381"/>
                  <a:pt x="21522" y="6281"/>
                </a:cubicBezTo>
                <a:cubicBezTo>
                  <a:pt x="21530" y="6181"/>
                  <a:pt x="21517" y="6083"/>
                  <a:pt x="21491" y="6060"/>
                </a:cubicBezTo>
                <a:cubicBezTo>
                  <a:pt x="21466" y="6038"/>
                  <a:pt x="21469" y="5951"/>
                  <a:pt x="21500" y="5869"/>
                </a:cubicBezTo>
                <a:cubicBezTo>
                  <a:pt x="21598" y="5607"/>
                  <a:pt x="21562" y="5572"/>
                  <a:pt x="21205" y="5576"/>
                </a:cubicBezTo>
                <a:cubicBezTo>
                  <a:pt x="21013" y="5579"/>
                  <a:pt x="20826" y="5554"/>
                  <a:pt x="20789" y="5522"/>
                </a:cubicBezTo>
                <a:cubicBezTo>
                  <a:pt x="20678" y="5423"/>
                  <a:pt x="20716" y="5167"/>
                  <a:pt x="20862" y="5030"/>
                </a:cubicBezTo>
                <a:cubicBezTo>
                  <a:pt x="21019" y="4884"/>
                  <a:pt x="21044" y="4760"/>
                  <a:pt x="20916" y="4760"/>
                </a:cubicBezTo>
                <a:cubicBezTo>
                  <a:pt x="20869" y="4760"/>
                  <a:pt x="20765" y="4668"/>
                  <a:pt x="20687" y="4556"/>
                </a:cubicBezTo>
                <a:cubicBezTo>
                  <a:pt x="20609" y="4444"/>
                  <a:pt x="20515" y="4368"/>
                  <a:pt x="20479" y="4388"/>
                </a:cubicBezTo>
                <a:cubicBezTo>
                  <a:pt x="20386" y="4438"/>
                  <a:pt x="20141" y="4239"/>
                  <a:pt x="20141" y="4112"/>
                </a:cubicBezTo>
                <a:cubicBezTo>
                  <a:pt x="20141" y="4044"/>
                  <a:pt x="20065" y="4002"/>
                  <a:pt x="19925" y="3995"/>
                </a:cubicBezTo>
                <a:cubicBezTo>
                  <a:pt x="19715" y="3986"/>
                  <a:pt x="19527" y="3789"/>
                  <a:pt x="19590" y="3643"/>
                </a:cubicBezTo>
                <a:cubicBezTo>
                  <a:pt x="19605" y="3609"/>
                  <a:pt x="19548" y="3568"/>
                  <a:pt x="19464" y="3554"/>
                </a:cubicBezTo>
                <a:cubicBezTo>
                  <a:pt x="19341" y="3534"/>
                  <a:pt x="19313" y="3493"/>
                  <a:pt x="19327" y="3353"/>
                </a:cubicBezTo>
                <a:cubicBezTo>
                  <a:pt x="19342" y="3193"/>
                  <a:pt x="19320" y="3180"/>
                  <a:pt x="19096" y="3186"/>
                </a:cubicBezTo>
                <a:cubicBezTo>
                  <a:pt x="18814" y="3195"/>
                  <a:pt x="18720" y="3136"/>
                  <a:pt x="18762" y="2980"/>
                </a:cubicBezTo>
                <a:cubicBezTo>
                  <a:pt x="18778" y="2921"/>
                  <a:pt x="18763" y="2848"/>
                  <a:pt x="18731" y="2819"/>
                </a:cubicBezTo>
                <a:cubicBezTo>
                  <a:pt x="18689" y="2783"/>
                  <a:pt x="18689" y="2721"/>
                  <a:pt x="18729" y="2613"/>
                </a:cubicBezTo>
                <a:cubicBezTo>
                  <a:pt x="18761" y="2529"/>
                  <a:pt x="18769" y="2459"/>
                  <a:pt x="18748" y="2459"/>
                </a:cubicBezTo>
                <a:cubicBezTo>
                  <a:pt x="18727" y="2459"/>
                  <a:pt x="18754" y="2389"/>
                  <a:pt x="18809" y="2303"/>
                </a:cubicBezTo>
                <a:cubicBezTo>
                  <a:pt x="18905" y="2151"/>
                  <a:pt x="18904" y="2136"/>
                  <a:pt x="18753" y="1846"/>
                </a:cubicBezTo>
                <a:cubicBezTo>
                  <a:pt x="18668" y="1682"/>
                  <a:pt x="18591" y="1537"/>
                  <a:pt x="18585" y="1524"/>
                </a:cubicBezTo>
                <a:cubicBezTo>
                  <a:pt x="18579" y="1511"/>
                  <a:pt x="18509" y="1523"/>
                  <a:pt x="18431" y="1551"/>
                </a:cubicBezTo>
                <a:cubicBezTo>
                  <a:pt x="18307" y="1595"/>
                  <a:pt x="18288" y="1649"/>
                  <a:pt x="18273" y="1970"/>
                </a:cubicBezTo>
                <a:cubicBezTo>
                  <a:pt x="18257" y="2322"/>
                  <a:pt x="18248" y="2340"/>
                  <a:pt x="18089" y="2340"/>
                </a:cubicBezTo>
                <a:cubicBezTo>
                  <a:pt x="17958" y="2340"/>
                  <a:pt x="17927" y="2310"/>
                  <a:pt x="17940" y="2194"/>
                </a:cubicBezTo>
                <a:cubicBezTo>
                  <a:pt x="17950" y="2112"/>
                  <a:pt x="17933" y="2067"/>
                  <a:pt x="17902" y="2095"/>
                </a:cubicBezTo>
                <a:cubicBezTo>
                  <a:pt x="17872" y="2121"/>
                  <a:pt x="17830" y="2106"/>
                  <a:pt x="17810" y="2060"/>
                </a:cubicBezTo>
                <a:cubicBezTo>
                  <a:pt x="17790" y="2013"/>
                  <a:pt x="17733" y="1984"/>
                  <a:pt x="17682" y="1995"/>
                </a:cubicBezTo>
                <a:cubicBezTo>
                  <a:pt x="17529" y="2028"/>
                  <a:pt x="17341" y="1840"/>
                  <a:pt x="17381" y="1692"/>
                </a:cubicBezTo>
                <a:cubicBezTo>
                  <a:pt x="17409" y="1589"/>
                  <a:pt x="17389" y="1571"/>
                  <a:pt x="17291" y="1608"/>
                </a:cubicBezTo>
                <a:cubicBezTo>
                  <a:pt x="17198" y="1643"/>
                  <a:pt x="17157" y="1611"/>
                  <a:pt x="17122" y="1482"/>
                </a:cubicBezTo>
                <a:cubicBezTo>
                  <a:pt x="17097" y="1387"/>
                  <a:pt x="17085" y="1290"/>
                  <a:pt x="17095" y="1266"/>
                </a:cubicBezTo>
                <a:cubicBezTo>
                  <a:pt x="17105" y="1241"/>
                  <a:pt x="17025" y="1218"/>
                  <a:pt x="16920" y="1214"/>
                </a:cubicBezTo>
                <a:cubicBezTo>
                  <a:pt x="16717" y="1205"/>
                  <a:pt x="16564" y="1077"/>
                  <a:pt x="16564" y="916"/>
                </a:cubicBezTo>
                <a:cubicBezTo>
                  <a:pt x="16564" y="863"/>
                  <a:pt x="16506" y="781"/>
                  <a:pt x="16435" y="735"/>
                </a:cubicBezTo>
                <a:cubicBezTo>
                  <a:pt x="16320" y="660"/>
                  <a:pt x="16199" y="268"/>
                  <a:pt x="16225" y="60"/>
                </a:cubicBezTo>
                <a:cubicBezTo>
                  <a:pt x="16229" y="27"/>
                  <a:pt x="16192" y="0"/>
                  <a:pt x="16143" y="0"/>
                </a:cubicBezTo>
                <a:close/>
                <a:moveTo>
                  <a:pt x="16412" y="14297"/>
                </a:moveTo>
                <a:cubicBezTo>
                  <a:pt x="16374" y="14279"/>
                  <a:pt x="16343" y="14314"/>
                  <a:pt x="16343" y="14376"/>
                </a:cubicBezTo>
                <a:cubicBezTo>
                  <a:pt x="16343" y="14517"/>
                  <a:pt x="16152" y="14771"/>
                  <a:pt x="16102" y="14699"/>
                </a:cubicBezTo>
                <a:cubicBezTo>
                  <a:pt x="16081" y="14670"/>
                  <a:pt x="16065" y="14723"/>
                  <a:pt x="16065" y="14818"/>
                </a:cubicBezTo>
                <a:cubicBezTo>
                  <a:pt x="16065" y="14919"/>
                  <a:pt x="16101" y="14989"/>
                  <a:pt x="16150" y="14989"/>
                </a:cubicBezTo>
                <a:cubicBezTo>
                  <a:pt x="16197" y="14989"/>
                  <a:pt x="16263" y="15079"/>
                  <a:pt x="16298" y="15188"/>
                </a:cubicBezTo>
                <a:cubicBezTo>
                  <a:pt x="16332" y="15297"/>
                  <a:pt x="16404" y="15386"/>
                  <a:pt x="16457" y="15386"/>
                </a:cubicBezTo>
                <a:cubicBezTo>
                  <a:pt x="16535" y="15386"/>
                  <a:pt x="16552" y="15314"/>
                  <a:pt x="16551" y="15009"/>
                </a:cubicBezTo>
                <a:cubicBezTo>
                  <a:pt x="16550" y="14802"/>
                  <a:pt x="16534" y="14598"/>
                  <a:pt x="16516" y="14555"/>
                </a:cubicBezTo>
                <a:cubicBezTo>
                  <a:pt x="16498" y="14511"/>
                  <a:pt x="16482" y="14441"/>
                  <a:pt x="16481" y="14401"/>
                </a:cubicBezTo>
                <a:cubicBezTo>
                  <a:pt x="16481" y="14361"/>
                  <a:pt x="16450" y="14315"/>
                  <a:pt x="16412" y="14297"/>
                </a:cubicBezTo>
                <a:close/>
              </a:path>
            </a:pathLst>
          </a:custGeom>
          <a:ln w="12700">
            <a:miter lim="400000"/>
          </a:ln>
        </p:spPr>
      </p:pic>
      <p:pic>
        <p:nvPicPr>
          <p:cNvPr id="861" name="image.pdf" descr="image.pdf"/>
          <p:cNvPicPr>
            <a:picLocks noChangeAspect="1"/>
          </p:cNvPicPr>
          <p:nvPr/>
        </p:nvPicPr>
        <p:blipFill>
          <a:blip r:embed="rId3">
            <a:extLst/>
          </a:blip>
          <a:stretch>
            <a:fillRect/>
          </a:stretch>
        </p:blipFill>
        <p:spPr>
          <a:xfrm>
            <a:off x="3783012" y="4730809"/>
            <a:ext cx="2326904" cy="801406"/>
          </a:xfrm>
          <a:prstGeom prst="rect">
            <a:avLst/>
          </a:prstGeom>
          <a:ln w="12700">
            <a:miter lim="400000"/>
          </a:ln>
        </p:spPr>
      </p:pic>
      <p:pic>
        <p:nvPicPr>
          <p:cNvPr id="862" name="image.pdf" descr="image.pdf"/>
          <p:cNvPicPr>
            <a:picLocks noChangeAspect="1"/>
          </p:cNvPicPr>
          <p:nvPr/>
        </p:nvPicPr>
        <p:blipFill>
          <a:blip r:embed="rId4">
            <a:extLst/>
          </a:blip>
          <a:stretch>
            <a:fillRect/>
          </a:stretch>
        </p:blipFill>
        <p:spPr>
          <a:xfrm>
            <a:off x="3802940" y="5427771"/>
            <a:ext cx="1356392" cy="844149"/>
          </a:xfrm>
          <a:prstGeom prst="rect">
            <a:avLst/>
          </a:prstGeom>
          <a:ln w="12700">
            <a:miter lim="400000"/>
          </a:ln>
        </p:spPr>
      </p:pic>
      <p:sp>
        <p:nvSpPr>
          <p:cNvPr id="863" name="洛仑兹力：fL = evB"/>
          <p:cNvSpPr txBox="1"/>
          <p:nvPr/>
        </p:nvSpPr>
        <p:spPr>
          <a:xfrm>
            <a:off x="2818035" y="1631384"/>
            <a:ext cx="3123002" cy="641689"/>
          </a:xfrm>
          <a:prstGeom prst="rect">
            <a:avLst/>
          </a:prstGeom>
          <a:ln w="25400">
            <a:solidFill>
              <a:schemeClr val="accent6">
                <a:satOff val="18029"/>
                <a:lumOff val="12067"/>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700"/>
              </a:spcBef>
              <a:defRPr sz="2800" b="0">
                <a:latin typeface="Times New Roman"/>
                <a:ea typeface="Times New Roman"/>
                <a:cs typeface="Times New Roman"/>
                <a:sym typeface="Times New Roman"/>
              </a:defRPr>
            </a:pPr>
            <a:r>
              <a:rPr>
                <a:latin typeface="楷体_GB2312"/>
                <a:ea typeface="楷体_GB2312"/>
                <a:cs typeface="楷体_GB2312"/>
                <a:sym typeface="楷体_GB2312"/>
              </a:rPr>
              <a:t>洛仑兹力：</a:t>
            </a:r>
            <a:r>
              <a:rPr i="1"/>
              <a:t>f</a:t>
            </a:r>
            <a:r>
              <a:rPr baseline="-20250"/>
              <a:t>L </a:t>
            </a:r>
            <a:r>
              <a:t>= </a:t>
            </a:r>
            <a:r>
              <a:rPr i="1"/>
              <a:t>evB</a:t>
            </a:r>
            <a:r>
              <a:t> </a:t>
            </a:r>
          </a:p>
        </p:txBody>
      </p:sp>
      <p:sp>
        <p:nvSpPr>
          <p:cNvPr id="864" name="其中，e 为电子所带电荷量；v 为电子运动平均速度；B 为磁感应强度"/>
          <p:cNvSpPr txBox="1"/>
          <p:nvPr/>
        </p:nvSpPr>
        <p:spPr>
          <a:xfrm>
            <a:off x="472132" y="2504520"/>
            <a:ext cx="9334054" cy="520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700"/>
              </a:spcBef>
              <a:defRPr b="0" i="1">
                <a:latin typeface="Times New Roman"/>
                <a:ea typeface="Times New Roman"/>
                <a:cs typeface="Times New Roman"/>
                <a:sym typeface="Times New Roman"/>
              </a:defRPr>
            </a:pPr>
            <a:r>
              <a:t>其中，e </a:t>
            </a:r>
            <a:r>
              <a:rPr i="0">
                <a:latin typeface="宋体"/>
                <a:ea typeface="宋体"/>
                <a:cs typeface="宋体"/>
                <a:sym typeface="宋体"/>
              </a:rPr>
              <a:t>为</a:t>
            </a:r>
            <a:r>
              <a:rPr i="0">
                <a:latin typeface="楷体_GB2312"/>
                <a:ea typeface="楷体_GB2312"/>
                <a:cs typeface="楷体_GB2312"/>
                <a:sym typeface="楷体_GB2312"/>
              </a:rPr>
              <a:t>电子所带电荷量；</a:t>
            </a:r>
            <a:r>
              <a:t>v </a:t>
            </a:r>
            <a:r>
              <a:rPr i="0">
                <a:latin typeface="宋体"/>
                <a:ea typeface="宋体"/>
                <a:cs typeface="宋体"/>
                <a:sym typeface="宋体"/>
              </a:rPr>
              <a:t>为</a:t>
            </a:r>
            <a:r>
              <a:rPr i="0">
                <a:latin typeface="楷体_GB2312"/>
                <a:ea typeface="楷体_GB2312"/>
                <a:cs typeface="楷体_GB2312"/>
                <a:sym typeface="楷体_GB2312"/>
              </a:rPr>
              <a:t>电子运动平均速度；</a:t>
            </a:r>
            <a:r>
              <a:t>B </a:t>
            </a:r>
            <a:r>
              <a:rPr i="0">
                <a:latin typeface="宋体"/>
                <a:ea typeface="宋体"/>
                <a:cs typeface="宋体"/>
                <a:sym typeface="宋体"/>
              </a:rPr>
              <a:t>为</a:t>
            </a:r>
            <a:r>
              <a:rPr i="0">
                <a:latin typeface="楷体_GB2312"/>
                <a:ea typeface="楷体_GB2312"/>
                <a:cs typeface="楷体_GB2312"/>
                <a:sym typeface="楷体_GB2312"/>
              </a:rPr>
              <a:t>磁感应强度</a:t>
            </a:r>
          </a:p>
        </p:txBody>
      </p:sp>
      <p:sp>
        <p:nvSpPr>
          <p:cNvPr id="865" name="霍尔电场作用力：fE = eEH = eUH /b"/>
          <p:cNvSpPr txBox="1"/>
          <p:nvPr/>
        </p:nvSpPr>
        <p:spPr>
          <a:xfrm>
            <a:off x="2794692" y="3256670"/>
            <a:ext cx="5423116" cy="641689"/>
          </a:xfrm>
          <a:prstGeom prst="rect">
            <a:avLst/>
          </a:prstGeom>
          <a:ln w="25400">
            <a:solidFill>
              <a:schemeClr val="accent6">
                <a:satOff val="18029"/>
                <a:lumOff val="12067"/>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700"/>
              </a:spcBef>
              <a:defRPr sz="2800" b="0">
                <a:latin typeface="Times New Roman"/>
                <a:ea typeface="Times New Roman"/>
                <a:cs typeface="Times New Roman"/>
                <a:sym typeface="Times New Roman"/>
              </a:defRPr>
            </a:pPr>
            <a:r>
              <a:rPr>
                <a:latin typeface="楷体_GB2312"/>
                <a:ea typeface="楷体_GB2312"/>
                <a:cs typeface="楷体_GB2312"/>
                <a:sym typeface="楷体_GB2312"/>
              </a:rPr>
              <a:t>霍尔电场作用力：</a:t>
            </a:r>
            <a:r>
              <a:rPr i="1"/>
              <a:t>f</a:t>
            </a:r>
            <a:r>
              <a:rPr baseline="-20250"/>
              <a:t>E</a:t>
            </a:r>
            <a:r>
              <a:t> = </a:t>
            </a:r>
            <a:r>
              <a:rPr i="1"/>
              <a:t>eE</a:t>
            </a:r>
            <a:r>
              <a:rPr baseline="-20250"/>
              <a:t>H </a:t>
            </a:r>
            <a:r>
              <a:t>= </a:t>
            </a:r>
            <a:r>
              <a:rPr i="1"/>
              <a:t>eU</a:t>
            </a:r>
            <a:r>
              <a:rPr baseline="-20250"/>
              <a:t>H </a:t>
            </a:r>
            <a:r>
              <a:t>/</a:t>
            </a:r>
            <a:r>
              <a:rPr i="1"/>
              <a:t>b</a:t>
            </a:r>
          </a:p>
        </p:txBody>
      </p:sp>
      <p:sp>
        <p:nvSpPr>
          <p:cNvPr id="866" name="其中，EH 为霍尔电场；UH 为霍尔电势；b 为霍尔片的宽度"/>
          <p:cNvSpPr txBox="1"/>
          <p:nvPr/>
        </p:nvSpPr>
        <p:spPr>
          <a:xfrm>
            <a:off x="454591" y="4061273"/>
            <a:ext cx="7849890" cy="533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700"/>
              </a:spcBef>
              <a:defRPr b="0" i="1">
                <a:latin typeface="Times New Roman"/>
                <a:ea typeface="Times New Roman"/>
                <a:cs typeface="Times New Roman"/>
                <a:sym typeface="Times New Roman"/>
              </a:defRPr>
            </a:pPr>
            <a:r>
              <a:t>其中，E</a:t>
            </a:r>
            <a:r>
              <a:rPr i="0" baseline="-22625"/>
              <a:t>H </a:t>
            </a:r>
            <a:r>
              <a:rPr i="0">
                <a:latin typeface="宋体"/>
                <a:ea typeface="宋体"/>
                <a:cs typeface="宋体"/>
                <a:sym typeface="宋体"/>
              </a:rPr>
              <a:t>为</a:t>
            </a:r>
            <a:r>
              <a:rPr i="0">
                <a:latin typeface="楷体_GB2312"/>
                <a:ea typeface="楷体_GB2312"/>
                <a:cs typeface="楷体_GB2312"/>
                <a:sym typeface="楷体_GB2312"/>
              </a:rPr>
              <a:t>霍尔电场；</a:t>
            </a:r>
            <a:r>
              <a:t>U</a:t>
            </a:r>
            <a:r>
              <a:rPr i="0" baseline="-22625"/>
              <a:t>H </a:t>
            </a:r>
            <a:r>
              <a:rPr i="0">
                <a:latin typeface="宋体"/>
                <a:ea typeface="宋体"/>
                <a:cs typeface="宋体"/>
                <a:sym typeface="宋体"/>
              </a:rPr>
              <a:t>为</a:t>
            </a:r>
            <a:r>
              <a:rPr i="0">
                <a:latin typeface="楷体_GB2312"/>
                <a:ea typeface="楷体_GB2312"/>
                <a:cs typeface="楷体_GB2312"/>
                <a:sym typeface="楷体_GB2312"/>
              </a:rPr>
              <a:t>霍尔电势；</a:t>
            </a:r>
            <a:r>
              <a:t>b </a:t>
            </a:r>
            <a:r>
              <a:rPr i="0">
                <a:latin typeface="宋体"/>
                <a:ea typeface="宋体"/>
                <a:cs typeface="宋体"/>
                <a:sym typeface="宋体"/>
              </a:rPr>
              <a:t>为</a:t>
            </a:r>
            <a:r>
              <a:rPr i="0">
                <a:latin typeface="楷体_GB2312"/>
                <a:ea typeface="楷体_GB2312"/>
                <a:cs typeface="楷体_GB2312"/>
                <a:sym typeface="楷体_GB2312"/>
              </a:rPr>
              <a:t>霍尔片的宽度</a:t>
            </a:r>
          </a:p>
        </p:txBody>
      </p:sp>
      <p:sp>
        <p:nvSpPr>
          <p:cNvPr id="867" name="N型半导体：…"/>
          <p:cNvSpPr txBox="1"/>
          <p:nvPr/>
        </p:nvSpPr>
        <p:spPr>
          <a:xfrm>
            <a:off x="1528948" y="4862584"/>
            <a:ext cx="2326904" cy="1394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1200"/>
              </a:spcBef>
              <a:defRPr sz="2800" b="0">
                <a:latin typeface="Times New Roman"/>
                <a:ea typeface="Times New Roman"/>
                <a:cs typeface="Times New Roman"/>
                <a:sym typeface="Times New Roman"/>
              </a:defRPr>
            </a:pPr>
            <a:r>
              <a:t>N</a:t>
            </a:r>
            <a:r>
              <a:rPr>
                <a:latin typeface="楷体_GB2312"/>
                <a:ea typeface="楷体_GB2312"/>
                <a:cs typeface="楷体_GB2312"/>
                <a:sym typeface="楷体_GB2312"/>
              </a:rPr>
              <a:t>型半导体：</a:t>
            </a:r>
            <a:r>
              <a:t> </a:t>
            </a:r>
          </a:p>
          <a:p>
            <a:pPr algn="l" defTabSz="914400">
              <a:lnSpc>
                <a:spcPct val="120000"/>
              </a:lnSpc>
              <a:spcBef>
                <a:spcPts val="1200"/>
              </a:spcBef>
              <a:defRPr sz="2800" b="0">
                <a:latin typeface="Times New Roman"/>
                <a:ea typeface="Times New Roman"/>
                <a:cs typeface="Times New Roman"/>
                <a:sym typeface="Times New Roman"/>
              </a:defRPr>
            </a:pPr>
            <a:r>
              <a:t>P</a:t>
            </a:r>
            <a:r>
              <a:rPr>
                <a:latin typeface="楷体_GB2312"/>
                <a:ea typeface="楷体_GB2312"/>
                <a:cs typeface="楷体_GB2312"/>
                <a:sym typeface="楷体_GB2312"/>
              </a:rPr>
              <a:t>型半导体：</a:t>
            </a:r>
          </a:p>
        </p:txBody>
      </p:sp>
      <p:sp>
        <p:nvSpPr>
          <p:cNvPr id="868" name="式中，d 为霍尔片厚度；n 为电子浓度； p 为空穴浓度"/>
          <p:cNvSpPr txBox="1"/>
          <p:nvPr/>
        </p:nvSpPr>
        <p:spPr>
          <a:xfrm>
            <a:off x="496428" y="7846872"/>
            <a:ext cx="727710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20000"/>
              </a:lnSpc>
              <a:spcBef>
                <a:spcPts val="1200"/>
              </a:spcBef>
              <a:defRPr b="0">
                <a:latin typeface="Times New Roman"/>
                <a:ea typeface="Times New Roman"/>
                <a:cs typeface="Times New Roman"/>
                <a:sym typeface="Times New Roman"/>
              </a:defRPr>
            </a:pPr>
            <a:r>
              <a:t>式中，</a:t>
            </a:r>
            <a:r>
              <a:rPr i="1"/>
              <a:t>d </a:t>
            </a:r>
            <a:r>
              <a:t>为霍尔片厚度；</a:t>
            </a:r>
            <a:r>
              <a:rPr i="1"/>
              <a:t>n</a:t>
            </a:r>
            <a:r>
              <a:t> 为电子浓度； </a:t>
            </a:r>
            <a:r>
              <a:rPr i="1"/>
              <a:t>p </a:t>
            </a:r>
            <a:r>
              <a:t>为空穴浓度</a:t>
            </a:r>
          </a:p>
        </p:txBody>
      </p:sp>
      <p:sp>
        <p:nvSpPr>
          <p:cNvPr id="869" name="结构和基本电路"/>
          <p:cNvSpPr>
            <a:spLocks noGrp="1"/>
          </p:cNvSpPr>
          <p:nvPr>
            <p:ph type="title"/>
          </p:nvPr>
        </p:nvSpPr>
        <p:spPr>
          <a:prstGeom prst="rect">
            <a:avLst/>
          </a:prstGeom>
        </p:spPr>
        <p:txBody>
          <a:bodyPr/>
          <a:lstStyle/>
          <a:p>
            <a:r>
              <a:t>结构和基本电路</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当磁场和环境温度一定时:…"/>
          <p:cNvSpPr txBox="1">
            <a:spLocks noGrp="1"/>
          </p:cNvSpPr>
          <p:nvPr>
            <p:ph type="body" sz="half" idx="1"/>
          </p:nvPr>
        </p:nvSpPr>
        <p:spPr>
          <a:xfrm>
            <a:off x="1570037" y="2924175"/>
            <a:ext cx="8956130" cy="3642691"/>
          </a:xfrm>
          <a:prstGeom prst="rect">
            <a:avLst/>
          </a:prstGeom>
        </p:spPr>
        <p:txBody>
          <a:bodyPr lIns="45719" tIns="45719" rIns="45719" bIns="45719" anchor="t"/>
          <a:lstStyle/>
          <a:p>
            <a:pPr marL="388937" indent="-388937" defTabSz="914400">
              <a:spcBef>
                <a:spcPts val="600"/>
              </a:spcBef>
              <a:buClr>
                <a:schemeClr val="accent1">
                  <a:hueOff val="114395"/>
                  <a:lumOff val="-24975"/>
                </a:schemeClr>
              </a:buClr>
              <a:defRPr sz="2800">
                <a:latin typeface="微软雅黑"/>
                <a:ea typeface="微软雅黑"/>
                <a:cs typeface="微软雅黑"/>
                <a:sym typeface="微软雅黑"/>
              </a:defRPr>
            </a:pPr>
            <a:r>
              <a:t>当</a:t>
            </a:r>
            <a:r>
              <a:rPr>
                <a:solidFill>
                  <a:srgbClr val="FF0000"/>
                </a:solidFill>
              </a:rPr>
              <a:t>磁场和环境温度一定</a:t>
            </a:r>
            <a:r>
              <a:t>时:</a:t>
            </a:r>
          </a:p>
          <a:p>
            <a:pPr marL="342900" indent="-342900" defTabSz="914400">
              <a:spcBef>
                <a:spcPts val="600"/>
              </a:spcBef>
              <a:buSzTx/>
              <a:buNone/>
              <a:defRPr sz="2800">
                <a:latin typeface="微软雅黑"/>
                <a:ea typeface="微软雅黑"/>
                <a:cs typeface="微软雅黑"/>
                <a:sym typeface="微软雅黑"/>
              </a:defRPr>
            </a:pPr>
            <a:r>
              <a:t>    霍尔电势与控制电流</a:t>
            </a:r>
            <a:r>
              <a:rPr i="1">
                <a:latin typeface="Times New Roman"/>
                <a:ea typeface="Times New Roman"/>
                <a:cs typeface="Times New Roman"/>
                <a:sym typeface="Times New Roman"/>
              </a:rPr>
              <a:t>I</a:t>
            </a:r>
            <a:r>
              <a:t>成正比</a:t>
            </a:r>
          </a:p>
          <a:p>
            <a:pPr marL="388937" indent="-388937" defTabSz="914400">
              <a:spcBef>
                <a:spcPts val="600"/>
              </a:spcBef>
              <a:buClr>
                <a:schemeClr val="accent1">
                  <a:hueOff val="114395"/>
                  <a:lumOff val="-24975"/>
                </a:schemeClr>
              </a:buClr>
              <a:defRPr sz="2800">
                <a:latin typeface="微软雅黑"/>
                <a:ea typeface="微软雅黑"/>
                <a:cs typeface="微软雅黑"/>
                <a:sym typeface="微软雅黑"/>
              </a:defRPr>
            </a:pPr>
            <a:r>
              <a:t>当</a:t>
            </a:r>
            <a:r>
              <a:rPr>
                <a:solidFill>
                  <a:srgbClr val="FF0000"/>
                </a:solidFill>
              </a:rPr>
              <a:t>控制电流和环境温度一定</a:t>
            </a:r>
            <a:r>
              <a:t>时:</a:t>
            </a:r>
          </a:p>
          <a:p>
            <a:pPr marL="342900" indent="-342900" defTabSz="914400">
              <a:spcBef>
                <a:spcPts val="600"/>
              </a:spcBef>
              <a:buSzTx/>
              <a:buNone/>
              <a:defRPr sz="2800">
                <a:latin typeface="微软雅黑"/>
                <a:ea typeface="微软雅黑"/>
                <a:cs typeface="微软雅黑"/>
                <a:sym typeface="微软雅黑"/>
              </a:defRPr>
            </a:pPr>
            <a:r>
              <a:t>    霍尔电势与磁场的磁感应强度B成正比</a:t>
            </a:r>
          </a:p>
          <a:p>
            <a:pPr marL="388937" indent="-388937" defTabSz="914400">
              <a:spcBef>
                <a:spcPts val="600"/>
              </a:spcBef>
              <a:buClr>
                <a:schemeClr val="accent1">
                  <a:hueOff val="114395"/>
                  <a:lumOff val="-24975"/>
                </a:schemeClr>
              </a:buClr>
              <a:defRPr sz="2800">
                <a:latin typeface="微软雅黑"/>
                <a:ea typeface="微软雅黑"/>
                <a:cs typeface="微软雅黑"/>
                <a:sym typeface="微软雅黑"/>
              </a:defRPr>
            </a:pPr>
            <a:r>
              <a:t>当</a:t>
            </a:r>
            <a:r>
              <a:rPr>
                <a:solidFill>
                  <a:srgbClr val="FF0000"/>
                </a:solidFill>
              </a:rPr>
              <a:t>环境温度一定</a:t>
            </a:r>
            <a:r>
              <a:t>时:</a:t>
            </a:r>
          </a:p>
          <a:p>
            <a:pPr marL="342900" indent="-342900" defTabSz="914400">
              <a:spcBef>
                <a:spcPts val="600"/>
              </a:spcBef>
              <a:buSzTx/>
              <a:buNone/>
              <a:defRPr sz="2800">
                <a:latin typeface="微软雅黑"/>
                <a:ea typeface="微软雅黑"/>
                <a:cs typeface="微软雅黑"/>
                <a:sym typeface="微软雅黑"/>
              </a:defRPr>
            </a:pPr>
            <a:r>
              <a:t>    输出的霍尔电势与</a:t>
            </a:r>
            <a:r>
              <a:rPr i="1">
                <a:latin typeface="Times New Roman"/>
                <a:ea typeface="Times New Roman"/>
                <a:cs typeface="Times New Roman"/>
                <a:sym typeface="Times New Roman"/>
              </a:rPr>
              <a:t>I</a:t>
            </a:r>
            <a:r>
              <a:t>和</a:t>
            </a:r>
            <a:r>
              <a:rPr i="1"/>
              <a:t>B</a:t>
            </a:r>
            <a:r>
              <a:t>的乘积成正比</a:t>
            </a:r>
          </a:p>
        </p:txBody>
      </p:sp>
      <p:grpSp>
        <p:nvGrpSpPr>
          <p:cNvPr id="874" name="成组"/>
          <p:cNvGrpSpPr/>
          <p:nvPr/>
        </p:nvGrpSpPr>
        <p:grpSpPr>
          <a:xfrm>
            <a:off x="4195979" y="1649983"/>
            <a:ext cx="2703913" cy="740357"/>
            <a:chOff x="0" y="0"/>
            <a:chExt cx="2703911" cy="740356"/>
          </a:xfrm>
        </p:grpSpPr>
        <p:sp>
          <p:nvSpPr>
            <p:cNvPr id="872" name="矩形"/>
            <p:cNvSpPr/>
            <p:nvPr/>
          </p:nvSpPr>
          <p:spPr>
            <a:xfrm>
              <a:off x="0" y="0"/>
              <a:ext cx="2703912" cy="740357"/>
            </a:xfrm>
            <a:prstGeom prst="rect">
              <a:avLst/>
            </a:prstGeom>
            <a:solidFill>
              <a:srgbClr val="FFCF01"/>
            </a:solidFill>
            <a:ln w="12700" cap="flat">
              <a:noFill/>
              <a:miter lim="400000"/>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pic>
          <p:nvPicPr>
            <p:cNvPr id="873" name="image.pdf" descr="image.pdf"/>
            <p:cNvPicPr>
              <a:picLocks noChangeAspect="1"/>
            </p:cNvPicPr>
            <p:nvPr/>
          </p:nvPicPr>
          <p:blipFill>
            <a:blip r:embed="rId2">
              <a:extLst/>
            </a:blip>
            <a:stretch>
              <a:fillRect/>
            </a:stretch>
          </p:blipFill>
          <p:spPr>
            <a:xfrm>
              <a:off x="0" y="0"/>
              <a:ext cx="2703912" cy="740357"/>
            </a:xfrm>
            <a:prstGeom prst="rect">
              <a:avLst/>
            </a:prstGeom>
            <a:ln w="12700" cap="flat">
              <a:noFill/>
              <a:miter lim="400000"/>
            </a:ln>
            <a:effectLst/>
          </p:spPr>
        </p:pic>
      </p:grpSp>
      <p:sp>
        <p:nvSpPr>
          <p:cNvPr id="875" name="测量以上电势时，应在没有外磁场和室温变化的条件下进行。"/>
          <p:cNvSpPr txBox="1"/>
          <p:nvPr/>
        </p:nvSpPr>
        <p:spPr>
          <a:xfrm>
            <a:off x="1589087" y="6921499"/>
            <a:ext cx="9826626" cy="609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42900" indent="-342900" algn="l" defTabSz="914400">
              <a:spcBef>
                <a:spcPts val="600"/>
              </a:spcBef>
              <a:buClr>
                <a:srgbClr val="3333CC"/>
              </a:buClr>
              <a:buFont typeface="Wingdings"/>
              <a:defRPr sz="2800" b="0">
                <a:latin typeface="微软雅黑"/>
                <a:ea typeface="微软雅黑"/>
                <a:cs typeface="微软雅黑"/>
                <a:sym typeface="微软雅黑"/>
              </a:defRPr>
            </a:pPr>
            <a:r>
              <a:t>测量以上电势时，应在没有外磁场和室温变化的条件下进行</a:t>
            </a:r>
            <a:r>
              <a:rPr>
                <a:latin typeface="宋体"/>
                <a:ea typeface="宋体"/>
                <a:cs typeface="宋体"/>
                <a:sym typeface="宋体"/>
              </a:rPr>
              <a:t>。</a:t>
            </a:r>
            <a:r>
              <a:rPr>
                <a:latin typeface="Tahoma"/>
                <a:ea typeface="Tahoma"/>
                <a:cs typeface="Tahoma"/>
                <a:sym typeface="Tahoma"/>
              </a:rPr>
              <a:t> </a:t>
            </a:r>
          </a:p>
        </p:txBody>
      </p:sp>
      <p:sp>
        <p:nvSpPr>
          <p:cNvPr id="876" name="结构和基本电路"/>
          <p:cNvSpPr>
            <a:spLocks noGrp="1"/>
          </p:cNvSpPr>
          <p:nvPr>
            <p:ph type="title"/>
          </p:nvPr>
        </p:nvSpPr>
        <p:spPr>
          <a:prstGeom prst="rect">
            <a:avLst/>
          </a:prstGeom>
        </p:spPr>
        <p:txBody>
          <a:bodyPr/>
          <a:lstStyle/>
          <a:p>
            <a:r>
              <a:t>结构和基本电路</a:t>
            </a:r>
          </a:p>
        </p:txBody>
      </p:sp>
      <p:sp>
        <p:nvSpPr>
          <p:cNvPr id="877" name="霍尔电势"/>
          <p:cNvSpPr txBox="1"/>
          <p:nvPr/>
        </p:nvSpPr>
        <p:spPr>
          <a:xfrm>
            <a:off x="2435841" y="1649983"/>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lnSpc>
                <a:spcPct val="120000"/>
              </a:lnSpc>
              <a:spcBef>
                <a:spcPts val="700"/>
              </a:spcBef>
              <a:defRPr sz="2800" b="0">
                <a:latin typeface="楷体_GB2312"/>
                <a:ea typeface="楷体_GB2312"/>
                <a:cs typeface="楷体_GB2312"/>
                <a:sym typeface="楷体_GB2312"/>
              </a:defRPr>
            </a:lvl1pPr>
          </a:lstStyle>
          <a:p>
            <a:pPr>
              <a:defRPr i="1">
                <a:latin typeface="Times New Roman"/>
                <a:ea typeface="Times New Roman"/>
                <a:cs typeface="Times New Roman"/>
                <a:sym typeface="Times New Roman"/>
              </a:defRPr>
            </a:pPr>
            <a:r>
              <a:rPr i="0">
                <a:latin typeface="楷体_GB2312"/>
                <a:ea typeface="楷体_GB2312"/>
                <a:cs typeface="楷体_GB2312"/>
                <a:sym typeface="楷体_GB2312"/>
              </a:rPr>
              <a:t>霍尔电势</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基础知识回顾"/>
          <p:cNvSpPr>
            <a:spLocks noGrp="1"/>
          </p:cNvSpPr>
          <p:nvPr>
            <p:ph type="title"/>
          </p:nvPr>
        </p:nvSpPr>
        <p:spPr>
          <a:prstGeom prst="rect">
            <a:avLst/>
          </a:prstGeom>
        </p:spPr>
        <p:txBody>
          <a:bodyPr/>
          <a:lstStyle/>
          <a:p>
            <a:r>
              <a:t>基础知识回顾</a:t>
            </a:r>
          </a:p>
        </p:txBody>
      </p:sp>
      <p:sp>
        <p:nvSpPr>
          <p:cNvPr id="441" name="1．主磁通和漏磁通…"/>
          <p:cNvSpPr txBox="1"/>
          <p:nvPr/>
        </p:nvSpPr>
        <p:spPr>
          <a:xfrm>
            <a:off x="827107" y="2175382"/>
            <a:ext cx="11350586" cy="2206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sz="2800" b="0">
                <a:solidFill>
                  <a:srgbClr val="0000FF"/>
                </a:solidFill>
                <a:latin typeface="微软雅黑"/>
                <a:ea typeface="微软雅黑"/>
                <a:cs typeface="微软雅黑"/>
                <a:sym typeface="微软雅黑"/>
              </a:defRPr>
            </a:pPr>
            <a:r>
              <a:rPr dirty="0" err="1"/>
              <a:t>1．</a:t>
            </a:r>
            <a:r>
              <a:rPr b="1" dirty="0" err="1"/>
              <a:t>主磁通和漏磁通</a:t>
            </a:r>
            <a:endParaRPr b="1" dirty="0"/>
          </a:p>
          <a:p>
            <a:pPr algn="just" defTabSz="914400">
              <a:spcBef>
                <a:spcPts val="500"/>
              </a:spcBef>
              <a:defRPr sz="2800" b="0">
                <a:latin typeface="微软雅黑"/>
                <a:ea typeface="微软雅黑"/>
                <a:cs typeface="微软雅黑"/>
                <a:sym typeface="微软雅黑"/>
              </a:defRPr>
            </a:pPr>
            <a:r>
              <a:rPr dirty="0"/>
              <a:t>    如图所示，当线圈中通以电流后，大部分磁感线沿铁心、衔铁和工作气隙构成回路，这部分磁通称为</a:t>
            </a:r>
            <a:r>
              <a:rPr dirty="0">
                <a:solidFill>
                  <a:srgbClr val="FF00FF"/>
                </a:solidFill>
              </a:rPr>
              <a:t>主磁通</a:t>
            </a:r>
            <a:r>
              <a:rPr dirty="0"/>
              <a:t>；还有一部分磁通，没有经过气隙和衔铁，而是经空气自成回路，这部分磁通称为</a:t>
            </a:r>
            <a:r>
              <a:rPr dirty="0">
                <a:solidFill>
                  <a:srgbClr val="FF00FF"/>
                </a:solidFill>
              </a:rPr>
              <a:t>漏磁通</a:t>
            </a:r>
            <a:r>
              <a:rPr dirty="0"/>
              <a:t>。</a:t>
            </a:r>
          </a:p>
        </p:txBody>
      </p:sp>
      <p:pic>
        <p:nvPicPr>
          <p:cNvPr id="442" name="image.tif" descr="image.tif"/>
          <p:cNvPicPr>
            <a:picLocks noChangeAspect="1"/>
          </p:cNvPicPr>
          <p:nvPr/>
        </p:nvPicPr>
        <p:blipFill>
          <a:blip r:embed="rId2">
            <a:extLst/>
          </a:blip>
          <a:stretch>
            <a:fillRect/>
          </a:stretch>
        </p:blipFill>
        <p:spPr>
          <a:xfrm>
            <a:off x="3211135" y="4810125"/>
            <a:ext cx="5511801" cy="2592388"/>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N型半导体："/>
          <p:cNvSpPr txBox="1"/>
          <p:nvPr/>
        </p:nvSpPr>
        <p:spPr>
          <a:xfrm>
            <a:off x="1365250" y="2700239"/>
            <a:ext cx="2172693"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1300"/>
              </a:spcBef>
              <a:defRPr sz="2800" b="0">
                <a:latin typeface="微软雅黑"/>
                <a:ea typeface="微软雅黑"/>
                <a:cs typeface="微软雅黑"/>
                <a:sym typeface="微软雅黑"/>
              </a:defRPr>
            </a:pPr>
            <a:r>
              <a:t>N型半导体：</a:t>
            </a:r>
            <a:r>
              <a:rPr>
                <a:solidFill>
                  <a:srgbClr val="1C1C1C"/>
                </a:solidFill>
              </a:rPr>
              <a:t> </a:t>
            </a:r>
          </a:p>
        </p:txBody>
      </p:sp>
      <p:pic>
        <p:nvPicPr>
          <p:cNvPr id="880" name="image.pdf" descr="image.pdf"/>
          <p:cNvPicPr>
            <a:picLocks noChangeAspect="1"/>
          </p:cNvPicPr>
          <p:nvPr/>
        </p:nvPicPr>
        <p:blipFill>
          <a:blip r:embed="rId2">
            <a:extLst/>
          </a:blip>
          <a:stretch>
            <a:fillRect/>
          </a:stretch>
        </p:blipFill>
        <p:spPr>
          <a:xfrm>
            <a:off x="3597275" y="2450824"/>
            <a:ext cx="1604560" cy="944839"/>
          </a:xfrm>
          <a:prstGeom prst="rect">
            <a:avLst/>
          </a:prstGeom>
          <a:ln w="12700">
            <a:miter lim="400000"/>
          </a:ln>
        </p:spPr>
      </p:pic>
      <p:sp>
        <p:nvSpPr>
          <p:cNvPr id="881" name="P型半导体："/>
          <p:cNvSpPr txBox="1"/>
          <p:nvPr/>
        </p:nvSpPr>
        <p:spPr>
          <a:xfrm>
            <a:off x="1365250" y="3714967"/>
            <a:ext cx="2511426"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1300"/>
              </a:spcBef>
              <a:defRPr sz="2800" b="0">
                <a:latin typeface="微软雅黑"/>
                <a:ea typeface="微软雅黑"/>
                <a:cs typeface="微软雅黑"/>
                <a:sym typeface="微软雅黑"/>
              </a:defRPr>
            </a:pPr>
            <a:r>
              <a:t>P型半导体：</a:t>
            </a:r>
            <a:r>
              <a:rPr>
                <a:solidFill>
                  <a:srgbClr val="1C1C1C"/>
                </a:solidFill>
              </a:rPr>
              <a:t> </a:t>
            </a:r>
          </a:p>
        </p:txBody>
      </p:sp>
      <p:pic>
        <p:nvPicPr>
          <p:cNvPr id="882" name="image.pdf" descr="image.pdf"/>
          <p:cNvPicPr>
            <a:picLocks noChangeAspect="1"/>
          </p:cNvPicPr>
          <p:nvPr/>
        </p:nvPicPr>
        <p:blipFill>
          <a:blip r:embed="rId3">
            <a:extLst/>
          </a:blip>
          <a:stretch>
            <a:fillRect/>
          </a:stretch>
        </p:blipFill>
        <p:spPr>
          <a:xfrm>
            <a:off x="3622675" y="3609975"/>
            <a:ext cx="1313532" cy="968071"/>
          </a:xfrm>
          <a:prstGeom prst="rect">
            <a:avLst/>
          </a:prstGeom>
          <a:ln w="12700">
            <a:miter lim="400000"/>
          </a:ln>
        </p:spPr>
      </p:pic>
      <p:sp>
        <p:nvSpPr>
          <p:cNvPr id="883" name="RH  被定义为霍尔传感器的霍尔系数，霍尔系数由材料性质决定。它决定霍尔电势的强弱。"/>
          <p:cNvSpPr txBox="1"/>
          <p:nvPr/>
        </p:nvSpPr>
        <p:spPr>
          <a:xfrm>
            <a:off x="578817" y="4709035"/>
            <a:ext cx="11563004" cy="1174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solidFill>
                  <a:schemeClr val="accent5">
                    <a:hueOff val="-82419"/>
                    <a:satOff val="-9513"/>
                    <a:lumOff val="-16343"/>
                  </a:schemeClr>
                </a:solidFill>
                <a:latin typeface="Songti SC Regular"/>
                <a:ea typeface="Songti SC Regular"/>
                <a:cs typeface="Songti SC Regular"/>
                <a:sym typeface="Songti SC Regular"/>
              </a:defRPr>
            </a:pPr>
            <a:r>
              <a:t> R</a:t>
            </a:r>
            <a:r>
              <a:rPr baseline="-24857"/>
              <a:t>H  </a:t>
            </a:r>
            <a:r>
              <a:t>被定义为霍尔传感器的霍尔系数，霍尔系数由材料性质决定。它决定霍尔电势的强弱。 </a:t>
            </a:r>
          </a:p>
        </p:txBody>
      </p:sp>
      <p:pic>
        <p:nvPicPr>
          <p:cNvPr id="884" name="image.pdf" descr="image.pdf"/>
          <p:cNvPicPr>
            <a:picLocks noChangeAspect="1"/>
          </p:cNvPicPr>
          <p:nvPr/>
        </p:nvPicPr>
        <p:blipFill>
          <a:blip r:embed="rId4">
            <a:extLst/>
          </a:blip>
          <a:stretch>
            <a:fillRect/>
          </a:stretch>
        </p:blipFill>
        <p:spPr>
          <a:xfrm>
            <a:off x="3518330" y="8060597"/>
            <a:ext cx="1762449" cy="1122427"/>
          </a:xfrm>
          <a:prstGeom prst="rect">
            <a:avLst/>
          </a:prstGeom>
          <a:ln w="12700">
            <a:miter lim="400000"/>
          </a:ln>
        </p:spPr>
      </p:pic>
      <p:sp>
        <p:nvSpPr>
          <p:cNvPr id="885" name="（2）灵敏度："/>
          <p:cNvSpPr txBox="1"/>
          <p:nvPr/>
        </p:nvSpPr>
        <p:spPr>
          <a:xfrm>
            <a:off x="880715" y="6192962"/>
            <a:ext cx="3480495"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spcBef>
                <a:spcPts val="1300"/>
              </a:spcBef>
              <a:defRPr sz="2800" b="0">
                <a:solidFill>
                  <a:srgbClr val="FF00FF"/>
                </a:solidFill>
                <a:latin typeface="微软雅黑"/>
                <a:ea typeface="微软雅黑"/>
                <a:cs typeface="微软雅黑"/>
                <a:sym typeface="微软雅黑"/>
              </a:defRPr>
            </a:lvl1pPr>
          </a:lstStyle>
          <a:p>
            <a:r>
              <a:t>（2）灵敏度：</a:t>
            </a:r>
          </a:p>
        </p:txBody>
      </p:sp>
      <p:pic>
        <p:nvPicPr>
          <p:cNvPr id="886" name="image.tif" descr="image.tif"/>
          <p:cNvPicPr>
            <a:picLocks noChangeAspect="1"/>
          </p:cNvPicPr>
          <p:nvPr/>
        </p:nvPicPr>
        <p:blipFill>
          <a:blip r:embed="rId5">
            <a:extLst/>
          </a:blip>
          <a:stretch>
            <a:fillRect/>
          </a:stretch>
        </p:blipFill>
        <p:spPr>
          <a:xfrm>
            <a:off x="6685223" y="1164451"/>
            <a:ext cx="5622278" cy="2711354"/>
          </a:xfrm>
          <a:prstGeom prst="rect">
            <a:avLst/>
          </a:prstGeom>
          <a:ln w="12700">
            <a:miter lim="400000"/>
          </a:ln>
        </p:spPr>
      </p:pic>
      <p:sp>
        <p:nvSpPr>
          <p:cNvPr id="887" name="结构和基本电路"/>
          <p:cNvSpPr>
            <a:spLocks noGrp="1"/>
          </p:cNvSpPr>
          <p:nvPr>
            <p:ph type="title"/>
          </p:nvPr>
        </p:nvSpPr>
        <p:spPr>
          <a:prstGeom prst="rect">
            <a:avLst/>
          </a:prstGeom>
        </p:spPr>
        <p:txBody>
          <a:bodyPr/>
          <a:lstStyle/>
          <a:p>
            <a:r>
              <a:t>结构和基本电路</a:t>
            </a:r>
          </a:p>
        </p:txBody>
      </p:sp>
      <p:sp>
        <p:nvSpPr>
          <p:cNvPr id="888" name="（1）霍尔系数："/>
          <p:cNvSpPr txBox="1"/>
          <p:nvPr/>
        </p:nvSpPr>
        <p:spPr>
          <a:xfrm>
            <a:off x="749026" y="1914525"/>
            <a:ext cx="28012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spcBef>
                <a:spcPts val="1300"/>
              </a:spcBef>
              <a:defRPr sz="2800" b="0">
                <a:solidFill>
                  <a:srgbClr val="FF00FF"/>
                </a:solidFill>
                <a:latin typeface="微软雅黑"/>
                <a:ea typeface="微软雅黑"/>
                <a:cs typeface="微软雅黑"/>
                <a:sym typeface="微软雅黑"/>
              </a:defRPr>
            </a:pPr>
            <a:r>
              <a:t>（1）霍尔系数：</a:t>
            </a:r>
          </a:p>
        </p:txBody>
      </p:sp>
      <p:sp>
        <p:nvSpPr>
          <p:cNvPr id="889" name="霍尔元件的灵敏度就是指在单位磁感应强度和单位控制电流作用时，所能输出的霍尔电势的大小。"/>
          <p:cNvSpPr txBox="1"/>
          <p:nvPr/>
        </p:nvSpPr>
        <p:spPr>
          <a:xfrm>
            <a:off x="397619" y="7043983"/>
            <a:ext cx="11925400"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t>    </a:t>
            </a:r>
            <a:r>
              <a:rPr>
                <a:solidFill>
                  <a:srgbClr val="000000"/>
                </a:solidFill>
                <a:latin typeface="楷体_GB2312"/>
                <a:ea typeface="楷体_GB2312"/>
                <a:cs typeface="楷体_GB2312"/>
                <a:sym typeface="楷体_GB2312"/>
              </a:rPr>
              <a:t>霍尔元件的灵敏度就是指在单位磁感应强度和单位控制电流作用时，所能输出的霍尔电势的大小。</a:t>
            </a:r>
          </a:p>
        </p:txBody>
      </p:sp>
      <p:sp>
        <p:nvSpPr>
          <p:cNvPr id="890" name="UH＝KH IB"/>
          <p:cNvSpPr txBox="1"/>
          <p:nvPr/>
        </p:nvSpPr>
        <p:spPr>
          <a:xfrm>
            <a:off x="3991836" y="6189554"/>
            <a:ext cx="1981201" cy="6164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lnSpc>
                <a:spcPct val="116999"/>
              </a:lnSpc>
              <a:spcBef>
                <a:spcPts val="1200"/>
              </a:spcBef>
              <a:defRPr sz="2800" b="0" i="1">
                <a:latin typeface="Times New Roman"/>
                <a:ea typeface="Times New Roman"/>
                <a:cs typeface="Times New Roman"/>
                <a:sym typeface="Times New Roman"/>
              </a:defRPr>
            </a:pPr>
            <a:r>
              <a:t>U</a:t>
            </a:r>
            <a:r>
              <a:rPr i="0" baseline="-23142"/>
              <a:t>H</a:t>
            </a:r>
            <a:r>
              <a:rPr i="0">
                <a:latin typeface="楷体_GB2312"/>
                <a:ea typeface="楷体_GB2312"/>
                <a:cs typeface="楷体_GB2312"/>
                <a:sym typeface="楷体_GB2312"/>
              </a:rPr>
              <a:t>＝</a:t>
            </a:r>
            <a:r>
              <a:t>K</a:t>
            </a:r>
            <a:r>
              <a:rPr i="0" baseline="-23142"/>
              <a:t>H</a:t>
            </a:r>
            <a:r>
              <a:rPr baseline="-23142"/>
              <a:t> </a:t>
            </a:r>
            <a:r>
              <a:t>IB</a:t>
            </a:r>
            <a:r>
              <a:rPr i="0">
                <a:solidFill>
                  <a:srgbClr val="1C1C1C"/>
                </a:solidFill>
              </a:rPr>
              <a:t> </a:t>
            </a:r>
          </a:p>
        </p:txBody>
      </p:sp>
      <p:pic>
        <p:nvPicPr>
          <p:cNvPr id="891" name="image.pdf" descr="image.pdf"/>
          <p:cNvPicPr>
            <a:picLocks noChangeAspect="1"/>
          </p:cNvPicPr>
          <p:nvPr/>
        </p:nvPicPr>
        <p:blipFill>
          <a:blip r:embed="rId6">
            <a:extLst/>
          </a:blip>
          <a:stretch>
            <a:fillRect/>
          </a:stretch>
        </p:blipFill>
        <p:spPr>
          <a:xfrm>
            <a:off x="6489700" y="6025343"/>
            <a:ext cx="1506171" cy="944839"/>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由于材料电阻率ρ与载流子浓度和其迁移率μ 有关，即"/>
          <p:cNvSpPr txBox="1"/>
          <p:nvPr/>
        </p:nvSpPr>
        <p:spPr>
          <a:xfrm>
            <a:off x="984225" y="1938925"/>
            <a:ext cx="12642900"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lnSpc>
                <a:spcPct val="116999"/>
              </a:lnSpc>
              <a:spcBef>
                <a:spcPts val="1200"/>
              </a:spcBef>
              <a:defRPr sz="2800" b="0">
                <a:solidFill>
                  <a:srgbClr val="1C1C1C"/>
                </a:solidFill>
                <a:latin typeface="Times New Roman"/>
                <a:ea typeface="Times New Roman"/>
                <a:cs typeface="Times New Roman"/>
                <a:sym typeface="Times New Roman"/>
              </a:defRPr>
            </a:pPr>
            <a:r>
              <a:t>   </a:t>
            </a:r>
            <a:r>
              <a:rPr>
                <a:latin typeface="楷体_GB2312"/>
                <a:ea typeface="楷体_GB2312"/>
                <a:cs typeface="楷体_GB2312"/>
                <a:sym typeface="楷体_GB2312"/>
              </a:rPr>
              <a:t>由于材料电阻率</a:t>
            </a:r>
            <a:r>
              <a:rPr>
                <a:latin typeface="Symbol"/>
                <a:ea typeface="Symbol"/>
                <a:cs typeface="Symbol"/>
                <a:sym typeface="Symbol"/>
              </a:rPr>
              <a:t>r</a:t>
            </a:r>
            <a:r>
              <a:rPr>
                <a:latin typeface="楷体_GB2312"/>
                <a:ea typeface="楷体_GB2312"/>
                <a:cs typeface="楷体_GB2312"/>
                <a:sym typeface="楷体_GB2312"/>
              </a:rPr>
              <a:t>与载流子浓度和其迁移率</a:t>
            </a:r>
            <a:r>
              <a:rPr>
                <a:latin typeface="Symbol"/>
                <a:ea typeface="Symbol"/>
                <a:cs typeface="Symbol"/>
                <a:sym typeface="Symbol"/>
              </a:rPr>
              <a:t>m </a:t>
            </a:r>
            <a:r>
              <a:rPr>
                <a:latin typeface="楷体_GB2312"/>
                <a:ea typeface="楷体_GB2312"/>
                <a:cs typeface="楷体_GB2312"/>
                <a:sym typeface="楷体_GB2312"/>
              </a:rPr>
              <a:t>有关，即</a:t>
            </a:r>
            <a:r>
              <a:t> </a:t>
            </a:r>
          </a:p>
        </p:txBody>
      </p:sp>
      <p:pic>
        <p:nvPicPr>
          <p:cNvPr id="894" name="image.pdf" descr="image.pdf"/>
          <p:cNvPicPr>
            <a:picLocks noChangeAspect="1"/>
          </p:cNvPicPr>
          <p:nvPr/>
        </p:nvPicPr>
        <p:blipFill>
          <a:blip r:embed="rId2">
            <a:extLst/>
          </a:blip>
          <a:stretch>
            <a:fillRect/>
          </a:stretch>
        </p:blipFill>
        <p:spPr>
          <a:xfrm>
            <a:off x="3544887" y="2581171"/>
            <a:ext cx="1435573" cy="1052754"/>
          </a:xfrm>
          <a:prstGeom prst="rect">
            <a:avLst/>
          </a:prstGeom>
          <a:ln w="12700">
            <a:miter lim="400000"/>
          </a:ln>
        </p:spPr>
      </p:pic>
      <p:sp>
        <p:nvSpPr>
          <p:cNvPr id="895" name="或"/>
          <p:cNvSpPr txBox="1"/>
          <p:nvPr/>
        </p:nvSpPr>
        <p:spPr>
          <a:xfrm>
            <a:off x="5166935" y="2852277"/>
            <a:ext cx="762001"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lnSpc>
                <a:spcPct val="116999"/>
              </a:lnSpc>
              <a:spcBef>
                <a:spcPts val="1200"/>
              </a:spcBef>
              <a:defRPr b="0">
                <a:latin typeface="楷体_GB2312"/>
                <a:ea typeface="楷体_GB2312"/>
                <a:cs typeface="楷体_GB2312"/>
                <a:sym typeface="楷体_GB2312"/>
              </a:defRPr>
            </a:lvl1pPr>
          </a:lstStyle>
          <a:p>
            <a:pPr>
              <a:defRPr>
                <a:latin typeface="Times New Roman"/>
                <a:ea typeface="Times New Roman"/>
                <a:cs typeface="Times New Roman"/>
                <a:sym typeface="Times New Roman"/>
              </a:defRPr>
            </a:pPr>
            <a:r>
              <a:rPr>
                <a:latin typeface="楷体_GB2312"/>
                <a:ea typeface="楷体_GB2312"/>
                <a:cs typeface="楷体_GB2312"/>
                <a:sym typeface="楷体_GB2312"/>
              </a:rPr>
              <a:t>或</a:t>
            </a:r>
          </a:p>
        </p:txBody>
      </p:sp>
      <p:pic>
        <p:nvPicPr>
          <p:cNvPr id="896" name="image.pdf" descr="image.pdf"/>
          <p:cNvPicPr>
            <a:picLocks noChangeAspect="1"/>
          </p:cNvPicPr>
          <p:nvPr/>
        </p:nvPicPr>
        <p:blipFill>
          <a:blip r:embed="rId3">
            <a:extLst/>
          </a:blip>
          <a:stretch>
            <a:fillRect/>
          </a:stretch>
        </p:blipFill>
        <p:spPr>
          <a:xfrm>
            <a:off x="5801033" y="2606571"/>
            <a:ext cx="1402735" cy="1001954"/>
          </a:xfrm>
          <a:prstGeom prst="rect">
            <a:avLst/>
          </a:prstGeom>
          <a:ln w="12700">
            <a:miter lim="400000"/>
          </a:ln>
        </p:spPr>
      </p:pic>
      <p:grpSp>
        <p:nvGrpSpPr>
          <p:cNvPr id="899" name="成组"/>
          <p:cNvGrpSpPr/>
          <p:nvPr/>
        </p:nvGrpSpPr>
        <p:grpSpPr>
          <a:xfrm>
            <a:off x="1285875" y="3491900"/>
            <a:ext cx="5486400" cy="1001953"/>
            <a:chOff x="0" y="0"/>
            <a:chExt cx="5486400" cy="1001952"/>
          </a:xfrm>
        </p:grpSpPr>
        <p:sp>
          <p:nvSpPr>
            <p:cNvPr id="897" name="则             ，于是得到 RH＝ρμ。"/>
            <p:cNvSpPr txBox="1"/>
            <p:nvPr/>
          </p:nvSpPr>
          <p:spPr>
            <a:xfrm>
              <a:off x="0" y="192768"/>
              <a:ext cx="5486400" cy="6164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200"/>
                </a:spcBef>
                <a:defRPr sz="2800" b="0">
                  <a:latin typeface="Times New Roman"/>
                  <a:ea typeface="Times New Roman"/>
                  <a:cs typeface="Times New Roman"/>
                  <a:sym typeface="Times New Roman"/>
                </a:defRPr>
              </a:pPr>
              <a:r>
                <a:rPr>
                  <a:latin typeface="楷体_GB2312"/>
                  <a:ea typeface="楷体_GB2312"/>
                  <a:cs typeface="楷体_GB2312"/>
                  <a:sym typeface="楷体_GB2312"/>
                </a:rPr>
                <a:t>则             ，于是得到 </a:t>
              </a:r>
              <a:r>
                <a:rPr b="1" i="1"/>
                <a:t>R</a:t>
              </a:r>
              <a:r>
                <a:rPr b="1" baseline="-23142"/>
                <a:t>H</a:t>
              </a:r>
              <a:r>
                <a:rPr b="1">
                  <a:latin typeface="楷体_GB2312"/>
                  <a:ea typeface="楷体_GB2312"/>
                  <a:cs typeface="楷体_GB2312"/>
                  <a:sym typeface="楷体_GB2312"/>
                </a:rPr>
                <a:t>＝</a:t>
              </a:r>
              <a:r>
                <a:rPr>
                  <a:latin typeface="Symbol"/>
                  <a:ea typeface="Symbol"/>
                  <a:cs typeface="Symbol"/>
                  <a:sym typeface="Symbol"/>
                </a:rPr>
                <a:t>rm</a:t>
              </a:r>
              <a:r>
                <a:rPr>
                  <a:latin typeface="楷体_GB2312"/>
                  <a:ea typeface="楷体_GB2312"/>
                  <a:cs typeface="楷体_GB2312"/>
                  <a:sym typeface="楷体_GB2312"/>
                </a:rPr>
                <a:t>。</a:t>
              </a:r>
            </a:p>
          </p:txBody>
        </p:sp>
        <p:pic>
          <p:nvPicPr>
            <p:cNvPr id="898" name="image.pdf" descr="image.pdf"/>
            <p:cNvPicPr>
              <a:picLocks noChangeAspect="1"/>
            </p:cNvPicPr>
            <p:nvPr/>
          </p:nvPicPr>
          <p:blipFill>
            <a:blip r:embed="rId4">
              <a:extLst/>
            </a:blip>
            <a:stretch>
              <a:fillRect/>
            </a:stretch>
          </p:blipFill>
          <p:spPr>
            <a:xfrm>
              <a:off x="427037" y="0"/>
              <a:ext cx="1209088" cy="1001953"/>
            </a:xfrm>
            <a:prstGeom prst="rect">
              <a:avLst/>
            </a:prstGeom>
            <a:ln w="12700" cap="flat">
              <a:noFill/>
              <a:miter lim="400000"/>
            </a:ln>
            <a:effectLst/>
          </p:spPr>
        </p:pic>
      </p:grpSp>
      <p:sp>
        <p:nvSpPr>
          <p:cNvPr id="900" name="要想霍尔电势强，材料的电阻率必须要高，且迁移率也要大。虽然金属导体的载流子迁移率很大，但其电阻率低；绝缘体电阻率很高，但其载流子迁移率低。因此，只有半导体材料为最佳的霍尔传感器材料。半导体中电子迁移率（电子定向运动平均速度）比空穴迁移率高，因此N型半导体较适合于制造灵敏度高的霍尔元件。目前常用的霍尔元件材料有: 锗、硅、砷化铟、锑化铟等半导体材料。"/>
          <p:cNvSpPr txBox="1"/>
          <p:nvPr/>
        </p:nvSpPr>
        <p:spPr>
          <a:xfrm>
            <a:off x="911324" y="4639903"/>
            <a:ext cx="11746905" cy="3719697"/>
          </a:xfrm>
          <a:prstGeom prst="rect">
            <a:avLst/>
          </a:prstGeom>
          <a:ln w="57150">
            <a:solidFill>
              <a:srgbClr val="008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lnSpc>
                <a:spcPct val="120000"/>
              </a:lnSpc>
              <a:spcBef>
                <a:spcPts val="1200"/>
              </a:spcBef>
              <a:defRPr sz="2800" b="0">
                <a:solidFill>
                  <a:srgbClr val="008000"/>
                </a:solidFill>
                <a:latin typeface="Times New Roman"/>
                <a:ea typeface="Times New Roman"/>
                <a:cs typeface="Times New Roman"/>
                <a:sym typeface="Times New Roman"/>
              </a:defRPr>
            </a:pPr>
            <a:r>
              <a:t>     </a:t>
            </a:r>
            <a:r>
              <a:rPr>
                <a:latin typeface="Songti SC Regular"/>
                <a:ea typeface="Songti SC Regular"/>
                <a:cs typeface="Songti SC Regular"/>
                <a:sym typeface="Songti SC Regular"/>
              </a:rPr>
              <a:t>  </a:t>
            </a:r>
            <a:r>
              <a:rPr b="1">
                <a:solidFill>
                  <a:srgbClr val="0000CC"/>
                </a:solidFill>
                <a:latin typeface="楷体_GB2312"/>
                <a:ea typeface="楷体_GB2312"/>
                <a:cs typeface="楷体_GB2312"/>
                <a:sym typeface="楷体_GB2312"/>
              </a:rPr>
              <a:t>要想霍尔电势强，材料的电阻率必须要高，且迁移率也要大</a:t>
            </a:r>
            <a:r>
              <a:rPr>
                <a:solidFill>
                  <a:srgbClr val="0000CC"/>
                </a:solidFill>
                <a:latin typeface="楷体_GB2312"/>
                <a:ea typeface="楷体_GB2312"/>
                <a:cs typeface="楷体_GB2312"/>
                <a:sym typeface="楷体_GB2312"/>
              </a:rPr>
              <a:t>。</a:t>
            </a:r>
            <a:r>
              <a:rPr>
                <a:solidFill>
                  <a:srgbClr val="000000"/>
                </a:solidFill>
                <a:latin typeface="楷体_GB2312"/>
                <a:ea typeface="楷体_GB2312"/>
                <a:cs typeface="楷体_GB2312"/>
                <a:sym typeface="楷体_GB2312"/>
              </a:rPr>
              <a:t>虽然金属导体的载流子迁移率很大，但其电阻率低；绝缘体电阻率很高，但其载流子迁移率低。因此，</a:t>
            </a:r>
            <a:r>
              <a:rPr b="1">
                <a:solidFill>
                  <a:srgbClr val="FF3300"/>
                </a:solidFill>
                <a:latin typeface="楷体_GB2312"/>
                <a:ea typeface="楷体_GB2312"/>
                <a:cs typeface="楷体_GB2312"/>
                <a:sym typeface="楷体_GB2312"/>
              </a:rPr>
              <a:t>只有半导体材料为最佳的霍尔传感器材料</a:t>
            </a:r>
            <a:r>
              <a:rPr>
                <a:solidFill>
                  <a:srgbClr val="1C1C1C"/>
                </a:solidFill>
                <a:latin typeface="楷体_GB2312"/>
                <a:ea typeface="楷体_GB2312"/>
                <a:cs typeface="楷体_GB2312"/>
                <a:sym typeface="楷体_GB2312"/>
              </a:rPr>
              <a:t>。</a:t>
            </a:r>
            <a:r>
              <a:rPr>
                <a:solidFill>
                  <a:srgbClr val="000000"/>
                </a:solidFill>
                <a:latin typeface="Songti SC Regular"/>
                <a:ea typeface="Songti SC Regular"/>
                <a:cs typeface="Songti SC Regular"/>
                <a:sym typeface="Songti SC Regular"/>
              </a:rPr>
              <a:t>半导体中电子迁移率（电子定向运动平均速度）比空穴迁移率高，因此N型半导体较适合于制造灵敏度高的霍尔元件。目前常用的霍尔元件材料有: 锗、硅、砷化铟、锑化铟等半导体材料。</a:t>
            </a:r>
          </a:p>
        </p:txBody>
      </p:sp>
      <p:sp>
        <p:nvSpPr>
          <p:cNvPr id="901" name="结构和基本电路"/>
          <p:cNvSpPr>
            <a:spLocks noGrp="1"/>
          </p:cNvSpPr>
          <p:nvPr>
            <p:ph type="title"/>
          </p:nvPr>
        </p:nvSpPr>
        <p:spPr>
          <a:prstGeom prst="rect">
            <a:avLst/>
          </a:prstGeom>
        </p:spPr>
        <p:txBody>
          <a:bodyPr/>
          <a:lstStyle/>
          <a:p>
            <a:r>
              <a:t>结构和基本电路</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霍尔电势除了与材料的载流子迁移率和电阻率有关，同时还与霍尔元件的几何尺寸有关。一般要求霍尔元件灵敏度越大越好，霍尔元件的厚度 d 与 KH  成反比，因此，霍尔元件的厚度越小其灵敏度越高（一般0.1mm）。"/>
          <p:cNvSpPr txBox="1"/>
          <p:nvPr/>
        </p:nvSpPr>
        <p:spPr>
          <a:xfrm>
            <a:off x="723354" y="2818194"/>
            <a:ext cx="12056021" cy="1865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lnSpc>
                <a:spcPct val="120000"/>
              </a:lnSpc>
              <a:spcBef>
                <a:spcPts val="1200"/>
              </a:spcBef>
              <a:defRPr sz="2800" b="0">
                <a:latin typeface="Times New Roman"/>
                <a:ea typeface="Times New Roman"/>
                <a:cs typeface="Times New Roman"/>
                <a:sym typeface="Times New Roman"/>
              </a:defRPr>
            </a:pPr>
            <a:r>
              <a:t>        </a:t>
            </a:r>
            <a:r>
              <a:rPr>
                <a:latin typeface="楷体_GB2312"/>
                <a:ea typeface="楷体_GB2312"/>
                <a:cs typeface="楷体_GB2312"/>
                <a:sym typeface="楷体_GB2312"/>
              </a:rPr>
              <a:t>霍尔电势除了与材料的载流子迁移率和电阻率有关，同时还与霍尔元件的几何尺寸有关。一般要求霍尔元件灵敏度越大越好，霍尔元件的厚度 </a:t>
            </a:r>
            <a:r>
              <a:rPr i="1"/>
              <a:t>d </a:t>
            </a:r>
            <a:r>
              <a:rPr>
                <a:latin typeface="楷体_GB2312"/>
                <a:ea typeface="楷体_GB2312"/>
                <a:cs typeface="楷体_GB2312"/>
                <a:sym typeface="楷体_GB2312"/>
              </a:rPr>
              <a:t>与 </a:t>
            </a:r>
            <a:r>
              <a:rPr i="1"/>
              <a:t>K</a:t>
            </a:r>
            <a:r>
              <a:rPr baseline="-23142"/>
              <a:t>H</a:t>
            </a:r>
            <a:r>
              <a:rPr i="1" baseline="-23142"/>
              <a:t>  </a:t>
            </a:r>
            <a:r>
              <a:rPr>
                <a:latin typeface="楷体_GB2312"/>
                <a:ea typeface="楷体_GB2312"/>
                <a:cs typeface="楷体_GB2312"/>
                <a:sym typeface="楷体_GB2312"/>
              </a:rPr>
              <a:t>成</a:t>
            </a:r>
            <a:r>
              <a:rPr>
                <a:solidFill>
                  <a:schemeClr val="accent5">
                    <a:lumOff val="-29866"/>
                  </a:schemeClr>
                </a:solidFill>
                <a:latin typeface="楷体_GB2312"/>
                <a:ea typeface="楷体_GB2312"/>
                <a:cs typeface="楷体_GB2312"/>
                <a:sym typeface="楷体_GB2312"/>
              </a:rPr>
              <a:t>反比</a:t>
            </a:r>
            <a:r>
              <a:rPr>
                <a:latin typeface="楷体_GB2312"/>
                <a:ea typeface="楷体_GB2312"/>
                <a:cs typeface="楷体_GB2312"/>
                <a:sym typeface="楷体_GB2312"/>
              </a:rPr>
              <a:t>，因此，霍尔元件的厚度越小其灵敏度越高（一般</a:t>
            </a:r>
            <a:r>
              <a:t>0.1mm</a:t>
            </a:r>
            <a:r>
              <a:rPr>
                <a:latin typeface="楷体_GB2312"/>
                <a:ea typeface="楷体_GB2312"/>
                <a:cs typeface="楷体_GB2312"/>
                <a:sym typeface="楷体_GB2312"/>
              </a:rPr>
              <a:t>）。</a:t>
            </a:r>
            <a:r>
              <a:rPr>
                <a:solidFill>
                  <a:srgbClr val="1C1C1C"/>
                </a:solidFill>
              </a:rPr>
              <a:t> </a:t>
            </a:r>
          </a:p>
        </p:txBody>
      </p:sp>
      <p:sp>
        <p:nvSpPr>
          <p:cNvPr id="904" name="结构和基本电路"/>
          <p:cNvSpPr>
            <a:spLocks noGrp="1"/>
          </p:cNvSpPr>
          <p:nvPr>
            <p:ph type="title"/>
          </p:nvPr>
        </p:nvSpPr>
        <p:spPr>
          <a:prstGeom prst="rect">
            <a:avLst/>
          </a:prstGeom>
        </p:spPr>
        <p:txBody>
          <a:bodyPr/>
          <a:lstStyle/>
          <a:p>
            <a:r>
              <a:t>结构和基本电路</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乘积灵敏度KH…"/>
          <p:cNvSpPr txBox="1">
            <a:spLocks noGrp="1"/>
          </p:cNvSpPr>
          <p:nvPr>
            <p:ph type="body" idx="1"/>
          </p:nvPr>
        </p:nvSpPr>
        <p:spPr>
          <a:xfrm>
            <a:off x="524668" y="2314153"/>
            <a:ext cx="11955464" cy="5353249"/>
          </a:xfrm>
          <a:prstGeom prst="rect">
            <a:avLst/>
          </a:prstGeom>
        </p:spPr>
        <p:txBody>
          <a:bodyPr lIns="45719" tIns="45719" rIns="45719" bIns="45719" anchor="t"/>
          <a:lstStyle/>
          <a:p>
            <a:pPr marL="388937" indent="-388937" algn="just" defTabSz="914400">
              <a:lnSpc>
                <a:spcPct val="115000"/>
              </a:lnSpc>
              <a:spcBef>
                <a:spcPts val="500"/>
              </a:spcBef>
              <a:buSzPct val="50000"/>
              <a:buBlip>
                <a:blip r:embed="rId2"/>
              </a:buBlip>
              <a:defRPr sz="2800" b="1">
                <a:solidFill>
                  <a:srgbClr val="CC0099"/>
                </a:solidFill>
                <a:latin typeface="微软雅黑"/>
                <a:ea typeface="微软雅黑"/>
                <a:cs typeface="微软雅黑"/>
                <a:sym typeface="微软雅黑"/>
              </a:defRPr>
            </a:pPr>
            <a:r>
              <a:t>乘积灵敏度</a:t>
            </a:r>
            <a:r>
              <a:rPr i="1"/>
              <a:t>K</a:t>
            </a:r>
            <a:r>
              <a:rPr baseline="-22285"/>
              <a:t>H</a:t>
            </a:r>
          </a:p>
          <a:p>
            <a:pPr marL="342900" lvl="1" indent="165100" defTabSz="914400">
              <a:lnSpc>
                <a:spcPct val="115000"/>
              </a:lnSpc>
              <a:spcBef>
                <a:spcPts val="500"/>
              </a:spcBef>
              <a:buClr>
                <a:srgbClr val="3333CC"/>
              </a:buClr>
              <a:buSzTx/>
              <a:buFont typeface="Wingdings"/>
              <a:buNone/>
              <a:defRPr sz="2800">
                <a:latin typeface="Songti SC Regular"/>
                <a:ea typeface="Songti SC Regular"/>
                <a:cs typeface="Songti SC Regular"/>
                <a:sym typeface="Songti SC Regular"/>
              </a:defRPr>
            </a:pPr>
            <a:r>
              <a:t>单位磁感应强度和单位控制电流下所得到的开路霍尔电势</a:t>
            </a:r>
            <a:endParaRPr>
              <a:latin typeface="微软雅黑"/>
              <a:ea typeface="微软雅黑"/>
              <a:cs typeface="微软雅黑"/>
              <a:sym typeface="微软雅黑"/>
            </a:endParaRPr>
          </a:p>
          <a:p>
            <a:pPr marL="388937" indent="-388937" algn="just" defTabSz="914400">
              <a:lnSpc>
                <a:spcPct val="115000"/>
              </a:lnSpc>
              <a:spcBef>
                <a:spcPts val="500"/>
              </a:spcBef>
              <a:buSzPct val="50000"/>
              <a:buBlip>
                <a:blip r:embed="rId2"/>
              </a:buBlip>
              <a:defRPr sz="2800" b="1">
                <a:solidFill>
                  <a:srgbClr val="CC0099"/>
                </a:solidFill>
                <a:latin typeface="微软雅黑"/>
                <a:ea typeface="微软雅黑"/>
                <a:cs typeface="微软雅黑"/>
                <a:sym typeface="微软雅黑"/>
              </a:defRPr>
            </a:pPr>
            <a:r>
              <a:t>额定控制电流和最大允许控制电流</a:t>
            </a:r>
          </a:p>
          <a:p>
            <a:pPr marL="0" lvl="1" indent="508000" defTabSz="914400">
              <a:lnSpc>
                <a:spcPct val="115000"/>
              </a:lnSpc>
              <a:spcBef>
                <a:spcPts val="500"/>
              </a:spcBef>
              <a:buClr>
                <a:srgbClr val="3333CC"/>
              </a:buClr>
              <a:buSzTx/>
              <a:buFont typeface="Wingdings"/>
              <a:buNone/>
              <a:defRPr sz="2800">
                <a:latin typeface="Songti SC Regular"/>
                <a:ea typeface="Songti SC Regular"/>
                <a:cs typeface="Songti SC Regular"/>
                <a:sym typeface="Songti SC Regular"/>
              </a:defRPr>
            </a:pPr>
            <a:r>
              <a:rPr>
                <a:solidFill>
                  <a:srgbClr val="FF0000"/>
                </a:solidFill>
              </a:rPr>
              <a:t>额定控制电流</a:t>
            </a:r>
            <a:r>
              <a:t>：当霍尔元件有控制电流使其本身在空气中产生10℃温升时，对应的控制电流值</a:t>
            </a:r>
          </a:p>
          <a:p>
            <a:pPr marL="342900" lvl="1" indent="165100" defTabSz="914400">
              <a:lnSpc>
                <a:spcPct val="115000"/>
              </a:lnSpc>
              <a:spcBef>
                <a:spcPts val="500"/>
              </a:spcBef>
              <a:buClr>
                <a:srgbClr val="3333CC"/>
              </a:buClr>
              <a:buSzTx/>
              <a:buFont typeface="Wingdings"/>
              <a:buNone/>
              <a:defRPr sz="2800">
                <a:latin typeface="Songti SC Regular"/>
                <a:ea typeface="Songti SC Regular"/>
                <a:cs typeface="Songti SC Regular"/>
                <a:sym typeface="Songti SC Regular"/>
              </a:defRPr>
            </a:pPr>
            <a:r>
              <a:rPr>
                <a:solidFill>
                  <a:srgbClr val="FF0000"/>
                </a:solidFill>
              </a:rPr>
              <a:t>最大允许控制电流</a:t>
            </a:r>
            <a:r>
              <a:t>：以元件允许的最大温升限制所对应的控制电流值 </a:t>
            </a:r>
          </a:p>
          <a:p>
            <a:pPr marL="388937" indent="-388937" algn="just" defTabSz="914400">
              <a:lnSpc>
                <a:spcPct val="115000"/>
              </a:lnSpc>
              <a:spcBef>
                <a:spcPts val="500"/>
              </a:spcBef>
              <a:buSzPct val="50000"/>
              <a:buBlip>
                <a:blip r:embed="rId2"/>
              </a:buBlip>
              <a:defRPr sz="2800" b="1">
                <a:solidFill>
                  <a:srgbClr val="CC0099"/>
                </a:solidFill>
                <a:latin typeface="微软雅黑"/>
                <a:ea typeface="微软雅黑"/>
                <a:cs typeface="微软雅黑"/>
                <a:sym typeface="微软雅黑"/>
              </a:defRPr>
            </a:pPr>
            <a:r>
              <a:t>输入电阻和输出电阻</a:t>
            </a:r>
          </a:p>
          <a:p>
            <a:pPr marL="342900" lvl="1" indent="165100" defTabSz="914400">
              <a:lnSpc>
                <a:spcPct val="115000"/>
              </a:lnSpc>
              <a:spcBef>
                <a:spcPts val="500"/>
              </a:spcBef>
              <a:buClr>
                <a:srgbClr val="3333CC"/>
              </a:buClr>
              <a:buSzTx/>
              <a:buFont typeface="Wingdings"/>
              <a:buNone/>
              <a:defRPr sz="2800">
                <a:latin typeface="Songti SC Regular"/>
                <a:ea typeface="Songti SC Regular"/>
                <a:cs typeface="Songti SC Regular"/>
                <a:sym typeface="Songti SC Regular"/>
              </a:defRPr>
            </a:pPr>
            <a:r>
              <a:t>输入电阻Ri：控制电极间的电阻；输出电阻Ro：霍尔电极之间的电阻</a:t>
            </a:r>
          </a:p>
        </p:txBody>
      </p:sp>
      <p:sp>
        <p:nvSpPr>
          <p:cNvPr id="907" name="主要特性参数"/>
          <p:cNvSpPr>
            <a:spLocks noGrp="1"/>
          </p:cNvSpPr>
          <p:nvPr>
            <p:ph type="title"/>
          </p:nvPr>
        </p:nvSpPr>
        <p:spPr>
          <a:prstGeom prst="rect">
            <a:avLst/>
          </a:prstGeom>
        </p:spPr>
        <p:txBody>
          <a:bodyPr/>
          <a:lstStyle/>
          <a:p>
            <a:r>
              <a:t>主要特性参数</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906">
                                            <p:txEl>
                                              <p:pRg st="2" end="2"/>
                                            </p:txEl>
                                          </p:spTgt>
                                        </p:tgtEl>
                                        <p:attrNameLst>
                                          <p:attrName>style.visibility</p:attrName>
                                        </p:attrNameLst>
                                      </p:cBhvr>
                                      <p:to>
                                        <p:strVal val="visible"/>
                                      </p:to>
                                    </p:set>
                                    <p:anim calcmode="lin" valueType="num">
                                      <p:cBhvr>
                                        <p:cTn id="7" dur="500" fill="hold"/>
                                        <p:tgtEl>
                                          <p:spTgt spid="906">
                                            <p:txEl>
                                              <p:pRg st="2" end="2"/>
                                            </p:txEl>
                                          </p:spTgt>
                                        </p:tgtEl>
                                        <p:attrNameLst>
                                          <p:attrName>ppt_x</p:attrName>
                                        </p:attrNameLst>
                                      </p:cBhvr>
                                      <p:tavLst>
                                        <p:tav tm="0">
                                          <p:val>
                                            <p:strVal val="#ppt_x"/>
                                          </p:val>
                                        </p:tav>
                                        <p:tav tm="100000">
                                          <p:val>
                                            <p:strVal val="#ppt_x"/>
                                          </p:val>
                                        </p:tav>
                                      </p:tavLst>
                                    </p:anim>
                                    <p:anim calcmode="lin" valueType="num">
                                      <p:cBhvr>
                                        <p:cTn id="8" dur="500" fill="hold"/>
                                        <p:tgtEl>
                                          <p:spTgt spid="906">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1" nodeType="afterEffect">
                                  <p:stCondLst>
                                    <p:cond delay="0"/>
                                  </p:stCondLst>
                                  <p:iterate>
                                    <p:tmAbs val="0"/>
                                  </p:iterate>
                                  <p:childTnLst>
                                    <p:set>
                                      <p:cBhvr>
                                        <p:cTn id="11" fill="hold"/>
                                        <p:tgtEl>
                                          <p:spTgt spid="906">
                                            <p:txEl>
                                              <p:pRg st="3" end="3"/>
                                            </p:txEl>
                                          </p:spTgt>
                                        </p:tgtEl>
                                        <p:attrNameLst>
                                          <p:attrName>style.visibility</p:attrName>
                                        </p:attrNameLst>
                                      </p:cBhvr>
                                      <p:to>
                                        <p:strVal val="visible"/>
                                      </p:to>
                                    </p:set>
                                    <p:anim calcmode="lin" valueType="num">
                                      <p:cBhvr>
                                        <p:cTn id="12" dur="500" fill="hold"/>
                                        <p:tgtEl>
                                          <p:spTgt spid="906">
                                            <p:txEl>
                                              <p:pRg st="3" end="3"/>
                                            </p:txEl>
                                          </p:spTgt>
                                        </p:tgtEl>
                                        <p:attrNameLst>
                                          <p:attrName>ppt_x</p:attrName>
                                        </p:attrNameLst>
                                      </p:cBhvr>
                                      <p:tavLst>
                                        <p:tav tm="0">
                                          <p:val>
                                            <p:strVal val="#ppt_x"/>
                                          </p:val>
                                        </p:tav>
                                        <p:tav tm="100000">
                                          <p:val>
                                            <p:strVal val="#ppt_x"/>
                                          </p:val>
                                        </p:tav>
                                      </p:tavLst>
                                    </p:anim>
                                    <p:anim calcmode="lin" valueType="num">
                                      <p:cBhvr>
                                        <p:cTn id="13" dur="500" fill="hold"/>
                                        <p:tgtEl>
                                          <p:spTgt spid="906">
                                            <p:txEl>
                                              <p:p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1" nodeType="afterEffect">
                                  <p:stCondLst>
                                    <p:cond delay="0"/>
                                  </p:stCondLst>
                                  <p:iterate>
                                    <p:tmAbs val="0"/>
                                  </p:iterate>
                                  <p:childTnLst>
                                    <p:set>
                                      <p:cBhvr>
                                        <p:cTn id="16" fill="hold"/>
                                        <p:tgtEl>
                                          <p:spTgt spid="906">
                                            <p:txEl>
                                              <p:pRg st="4" end="4"/>
                                            </p:txEl>
                                          </p:spTgt>
                                        </p:tgtEl>
                                        <p:attrNameLst>
                                          <p:attrName>style.visibility</p:attrName>
                                        </p:attrNameLst>
                                      </p:cBhvr>
                                      <p:to>
                                        <p:strVal val="visible"/>
                                      </p:to>
                                    </p:set>
                                    <p:anim calcmode="lin" valueType="num">
                                      <p:cBhvr>
                                        <p:cTn id="17" dur="500" fill="hold"/>
                                        <p:tgtEl>
                                          <p:spTgt spid="906">
                                            <p:txEl>
                                              <p:pRg st="4" end="4"/>
                                            </p:txEl>
                                          </p:spTgt>
                                        </p:tgtEl>
                                        <p:attrNameLst>
                                          <p:attrName>ppt_x</p:attrName>
                                        </p:attrNameLst>
                                      </p:cBhvr>
                                      <p:tavLst>
                                        <p:tav tm="0">
                                          <p:val>
                                            <p:strVal val="#ppt_x"/>
                                          </p:val>
                                        </p:tav>
                                        <p:tav tm="100000">
                                          <p:val>
                                            <p:strVal val="#ppt_x"/>
                                          </p:val>
                                        </p:tav>
                                      </p:tavLst>
                                    </p:anim>
                                    <p:anim calcmode="lin" valueType="num">
                                      <p:cBhvr>
                                        <p:cTn id="18" dur="500" fill="hold"/>
                                        <p:tgtEl>
                                          <p:spTgt spid="906">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1" nodeType="afterEffect">
                                  <p:stCondLst>
                                    <p:cond delay="0"/>
                                  </p:stCondLst>
                                  <p:iterate>
                                    <p:tmAbs val="0"/>
                                  </p:iterate>
                                  <p:childTnLst>
                                    <p:set>
                                      <p:cBhvr>
                                        <p:cTn id="21" fill="hold"/>
                                        <p:tgtEl>
                                          <p:spTgt spid="906">
                                            <p:txEl>
                                              <p:pRg st="5" end="5"/>
                                            </p:txEl>
                                          </p:spTgt>
                                        </p:tgtEl>
                                        <p:attrNameLst>
                                          <p:attrName>style.visibility</p:attrName>
                                        </p:attrNameLst>
                                      </p:cBhvr>
                                      <p:to>
                                        <p:strVal val="visible"/>
                                      </p:to>
                                    </p:set>
                                    <p:anim calcmode="lin" valueType="num">
                                      <p:cBhvr>
                                        <p:cTn id="22" dur="500" fill="hold"/>
                                        <p:tgtEl>
                                          <p:spTgt spid="906">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90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1" nodeType="clickEffect">
                                  <p:stCondLst>
                                    <p:cond delay="0"/>
                                  </p:stCondLst>
                                  <p:iterate>
                                    <p:tmAbs val="0"/>
                                  </p:iterate>
                                  <p:childTnLst>
                                    <p:set>
                                      <p:cBhvr>
                                        <p:cTn id="27" fill="hold"/>
                                        <p:tgtEl>
                                          <p:spTgt spid="906">
                                            <p:txEl>
                                              <p:pRg st="6" end="6"/>
                                            </p:txEl>
                                          </p:spTgt>
                                        </p:tgtEl>
                                        <p:attrNameLst>
                                          <p:attrName>style.visibility</p:attrName>
                                        </p:attrNameLst>
                                      </p:cBhvr>
                                      <p:to>
                                        <p:strVal val="visible"/>
                                      </p:to>
                                    </p:set>
                                    <p:anim calcmode="lin" valueType="num">
                                      <p:cBhvr>
                                        <p:cTn id="28" dur="500" fill="hold"/>
                                        <p:tgtEl>
                                          <p:spTgt spid="906">
                                            <p:txEl>
                                              <p:pRg st="6" end="6"/>
                                            </p:txEl>
                                          </p:spTgt>
                                        </p:tgtEl>
                                        <p:attrNameLst>
                                          <p:attrName>ppt_x</p:attrName>
                                        </p:attrNameLst>
                                      </p:cBhvr>
                                      <p:tavLst>
                                        <p:tav tm="0">
                                          <p:val>
                                            <p:strVal val="#ppt_x"/>
                                          </p:val>
                                        </p:tav>
                                        <p:tav tm="100000">
                                          <p:val>
                                            <p:strVal val="#ppt_x"/>
                                          </p:val>
                                        </p:tav>
                                      </p:tavLst>
                                    </p:anim>
                                    <p:anim calcmode="lin" valueType="num">
                                      <p:cBhvr>
                                        <p:cTn id="29" dur="500" fill="hold"/>
                                        <p:tgtEl>
                                          <p:spTgt spid="90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 grpId="1" build="p" bldLvl="5"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标题"/>
          <p:cNvSpPr>
            <a:spLocks noGrp="1"/>
          </p:cNvSpPr>
          <p:nvPr>
            <p:ph type="title"/>
          </p:nvPr>
        </p:nvSpPr>
        <p:spPr>
          <a:prstGeom prst="rect">
            <a:avLst/>
          </a:prstGeom>
        </p:spPr>
        <p:txBody>
          <a:bodyPr/>
          <a:lstStyle/>
          <a:p>
            <a:endParaRPr/>
          </a:p>
        </p:txBody>
      </p:sp>
      <p:sp>
        <p:nvSpPr>
          <p:cNvPr id="910" name="不等位电势Uo和不等位电阻ro…"/>
          <p:cNvSpPr txBox="1"/>
          <p:nvPr/>
        </p:nvSpPr>
        <p:spPr>
          <a:xfrm>
            <a:off x="604291" y="2030225"/>
            <a:ext cx="12044909" cy="2314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88937" indent="-388937" algn="l" defTabSz="914400">
              <a:buSzPct val="50000"/>
              <a:buBlip>
                <a:blip r:embed="rId2"/>
              </a:buBlip>
              <a:defRPr sz="2800">
                <a:solidFill>
                  <a:srgbClr val="CC0099"/>
                </a:solidFill>
                <a:latin typeface="微软雅黑"/>
                <a:ea typeface="微软雅黑"/>
                <a:cs typeface="微软雅黑"/>
                <a:sym typeface="微软雅黑"/>
              </a:defRPr>
            </a:pPr>
            <a:r>
              <a:t>不等位电势</a:t>
            </a:r>
            <a:r>
              <a:rPr i="1"/>
              <a:t>U</a:t>
            </a:r>
            <a:r>
              <a:rPr i="1" baseline="-30000"/>
              <a:t>o</a:t>
            </a:r>
            <a:r>
              <a:t>和不等位电阻</a:t>
            </a:r>
            <a:r>
              <a:rPr i="1"/>
              <a:t>r</a:t>
            </a:r>
            <a:r>
              <a:rPr i="1" baseline="-30000"/>
              <a:t>o</a:t>
            </a:r>
            <a:r>
              <a:t> </a:t>
            </a:r>
          </a:p>
          <a:p>
            <a:pPr lvl="3" indent="508000" algn="l" defTabSz="914400">
              <a:defRPr sz="2800" b="0">
                <a:solidFill>
                  <a:srgbClr val="FF0000"/>
                </a:solidFill>
                <a:latin typeface="Songti SC Regular"/>
                <a:ea typeface="Songti SC Regular"/>
                <a:cs typeface="Songti SC Regular"/>
                <a:sym typeface="Songti SC Regular"/>
              </a:defRPr>
            </a:pPr>
            <a:r>
              <a:t>不等位电势</a:t>
            </a:r>
            <a:r>
              <a:rPr>
                <a:solidFill>
                  <a:srgbClr val="000000"/>
                </a:solidFill>
              </a:rPr>
              <a:t>：当霍尔元件的控制电流为额定值时，若元件所处位置的磁感应强度为零，测得的两霍尔之间的开路电势U</a:t>
            </a:r>
            <a:r>
              <a:rPr baseline="-25000">
                <a:solidFill>
                  <a:srgbClr val="000000"/>
                </a:solidFill>
              </a:rPr>
              <a:t>o</a:t>
            </a:r>
            <a:r>
              <a:rPr>
                <a:solidFill>
                  <a:srgbClr val="000000"/>
                </a:solidFill>
              </a:rPr>
              <a:t>。（一般要求U</a:t>
            </a:r>
            <a:r>
              <a:rPr baseline="-25000">
                <a:solidFill>
                  <a:srgbClr val="000000"/>
                </a:solidFill>
              </a:rPr>
              <a:t>o</a:t>
            </a:r>
            <a:r>
              <a:rPr>
                <a:solidFill>
                  <a:srgbClr val="000000"/>
                </a:solidFill>
              </a:rPr>
              <a:t>&lt;1mV）</a:t>
            </a:r>
          </a:p>
          <a:p>
            <a:pPr lvl="3" indent="508000" algn="l" defTabSz="914400">
              <a:defRPr sz="2800" b="0">
                <a:latin typeface="Songti SC Regular"/>
                <a:ea typeface="Songti SC Regular"/>
                <a:cs typeface="Songti SC Regular"/>
                <a:sym typeface="Songti SC Regular"/>
              </a:defRPr>
            </a:pPr>
            <a:r>
              <a:t>不等位电势是由霍尔电极和之间的电阻决定的， r</a:t>
            </a:r>
            <a:r>
              <a:rPr baseline="-25000"/>
              <a:t>0</a:t>
            </a:r>
            <a:r>
              <a:t>称</a:t>
            </a:r>
            <a:r>
              <a:rPr>
                <a:solidFill>
                  <a:srgbClr val="FF0000"/>
                </a:solidFill>
              </a:rPr>
              <a:t>不等位电阻</a:t>
            </a:r>
            <a:r>
              <a:t>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1）霍尔电极安装位置不对称或不在同一等电位面上；…"/>
          <p:cNvSpPr txBox="1"/>
          <p:nvPr/>
        </p:nvSpPr>
        <p:spPr>
          <a:xfrm>
            <a:off x="1171450" y="2705313"/>
            <a:ext cx="10891938" cy="1737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gn="just" defTabSz="914400">
              <a:spcBef>
                <a:spcPts val="400"/>
              </a:spcBef>
              <a:defRPr sz="2800" b="0">
                <a:latin typeface="微软雅黑"/>
                <a:ea typeface="微软雅黑"/>
                <a:cs typeface="微软雅黑"/>
                <a:sym typeface="微软雅黑"/>
              </a:defRPr>
            </a:pPr>
            <a:r>
              <a:t>1）霍尔电极安装位置不对称或不在同一等电位面上；</a:t>
            </a:r>
          </a:p>
          <a:p>
            <a:pPr marL="342900" indent="-342900" algn="just" defTabSz="914400">
              <a:spcBef>
                <a:spcPts val="400"/>
              </a:spcBef>
              <a:defRPr sz="2800" b="0">
                <a:latin typeface="微软雅黑"/>
                <a:ea typeface="微软雅黑"/>
                <a:cs typeface="微软雅黑"/>
                <a:sym typeface="微软雅黑"/>
              </a:defRPr>
            </a:pPr>
            <a:r>
              <a:t>2）半导体材料不均匀造成了电阻率不均匀或是几何尺寸不均匀。</a:t>
            </a:r>
          </a:p>
          <a:p>
            <a:pPr marL="342900" indent="-342900" algn="l" defTabSz="914400">
              <a:spcBef>
                <a:spcPts val="400"/>
              </a:spcBef>
              <a:defRPr sz="2800" b="0">
                <a:latin typeface="微软雅黑"/>
                <a:ea typeface="微软雅黑"/>
                <a:cs typeface="微软雅黑"/>
                <a:sym typeface="微软雅黑"/>
              </a:defRPr>
            </a:pPr>
            <a:r>
              <a:t>3）控制电极接触不良造成控制电流不均匀分布等。</a:t>
            </a:r>
          </a:p>
        </p:txBody>
      </p:sp>
      <p:grpSp>
        <p:nvGrpSpPr>
          <p:cNvPr id="917" name="成组"/>
          <p:cNvGrpSpPr/>
          <p:nvPr/>
        </p:nvGrpSpPr>
        <p:grpSpPr>
          <a:xfrm>
            <a:off x="1712193" y="4852646"/>
            <a:ext cx="9580414" cy="3346657"/>
            <a:chOff x="0" y="0"/>
            <a:chExt cx="9580413" cy="3346656"/>
          </a:xfrm>
        </p:grpSpPr>
        <p:pic>
          <p:nvPicPr>
            <p:cNvPr id="913" name="image.png" descr="image.png"/>
            <p:cNvPicPr>
              <a:picLocks noChangeAspect="1"/>
            </p:cNvPicPr>
            <p:nvPr/>
          </p:nvPicPr>
          <p:blipFill>
            <a:blip r:embed="rId2">
              <a:extLst/>
            </a:blip>
            <a:stretch>
              <a:fillRect/>
            </a:stretch>
          </p:blipFill>
          <p:spPr>
            <a:xfrm>
              <a:off x="123128" y="25661"/>
              <a:ext cx="4026597" cy="1910081"/>
            </a:xfrm>
            <a:prstGeom prst="rect">
              <a:avLst/>
            </a:prstGeom>
            <a:ln w="12700" cap="flat">
              <a:noFill/>
              <a:miter lim="400000"/>
            </a:ln>
            <a:effectLst/>
          </p:spPr>
        </p:pic>
        <p:sp>
          <p:nvSpPr>
            <p:cNvPr id="914" name="霍尔引出电极安装不对称，不在同一等位面上，或激励电极接触不良。"/>
            <p:cNvSpPr txBox="1"/>
            <p:nvPr/>
          </p:nvSpPr>
          <p:spPr>
            <a:xfrm>
              <a:off x="0" y="1997916"/>
              <a:ext cx="4457552" cy="1348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霍尔引出电极安装不对称，不在同一等位面上，或激励电极接触不良。</a:t>
              </a:r>
            </a:p>
          </p:txBody>
        </p:sp>
        <p:pic>
          <p:nvPicPr>
            <p:cNvPr id="915" name="image.png" descr="image.png"/>
            <p:cNvPicPr>
              <a:picLocks noChangeAspect="1"/>
            </p:cNvPicPr>
            <p:nvPr/>
          </p:nvPicPr>
          <p:blipFill>
            <a:blip r:embed="rId3">
              <a:extLst/>
            </a:blip>
            <a:stretch>
              <a:fillRect/>
            </a:stretch>
          </p:blipFill>
          <p:spPr>
            <a:xfrm>
              <a:off x="5113337" y="0"/>
              <a:ext cx="4026597" cy="1961404"/>
            </a:xfrm>
            <a:prstGeom prst="rect">
              <a:avLst/>
            </a:prstGeom>
            <a:ln w="12700" cap="flat">
              <a:noFill/>
              <a:miter lim="400000"/>
            </a:ln>
            <a:effectLst/>
          </p:spPr>
        </p:pic>
        <p:sp>
          <p:nvSpPr>
            <p:cNvPr id="916" name="半导体材料不均匀，几何尺寸不均匀，造成电阻率不均匀。"/>
            <p:cNvSpPr txBox="1"/>
            <p:nvPr/>
          </p:nvSpPr>
          <p:spPr>
            <a:xfrm>
              <a:off x="5122862" y="2048716"/>
              <a:ext cx="4457552" cy="929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半导体材料不均匀，几何尺寸不均匀，造成电阻率不均匀。</a:t>
              </a:r>
            </a:p>
          </p:txBody>
        </p:sp>
      </p:grpSp>
      <p:sp>
        <p:nvSpPr>
          <p:cNvPr id="918" name="主要特性参数"/>
          <p:cNvSpPr>
            <a:spLocks noGrp="1"/>
          </p:cNvSpPr>
          <p:nvPr>
            <p:ph type="title"/>
          </p:nvPr>
        </p:nvSpPr>
        <p:spPr>
          <a:prstGeom prst="rect">
            <a:avLst/>
          </a:prstGeom>
        </p:spPr>
        <p:txBody>
          <a:bodyPr/>
          <a:lstStyle/>
          <a:p>
            <a:r>
              <a:t>主要特性参数</a:t>
            </a:r>
          </a:p>
        </p:txBody>
      </p:sp>
      <p:sp>
        <p:nvSpPr>
          <p:cNvPr id="919" name="产生不等位电势的原因有："/>
          <p:cNvSpPr txBox="1"/>
          <p:nvPr/>
        </p:nvSpPr>
        <p:spPr>
          <a:xfrm>
            <a:off x="696354" y="1854200"/>
            <a:ext cx="467789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42900" indent="-342900" algn="l" defTabSz="914400">
              <a:spcBef>
                <a:spcPts val="400"/>
              </a:spcBef>
              <a:defRPr sz="2800">
                <a:latin typeface="微软雅黑"/>
                <a:ea typeface="微软雅黑"/>
                <a:cs typeface="微软雅黑"/>
                <a:sym typeface="微软雅黑"/>
              </a:defRPr>
            </a:pPr>
            <a:r>
              <a:t>  产生不等位电势的原因有：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912">
                                            <p:bg/>
                                          </p:spTgt>
                                        </p:tgtEl>
                                        <p:attrNameLst>
                                          <p:attrName>style.visibility</p:attrName>
                                        </p:attrNameLst>
                                      </p:cBhvr>
                                      <p:to>
                                        <p:strVal val="visible"/>
                                      </p:to>
                                    </p:set>
                                    <p:anim calcmode="lin" valueType="num">
                                      <p:cBhvr>
                                        <p:cTn id="7" dur="500" fill="hold"/>
                                        <p:tgtEl>
                                          <p:spTgt spid="912">
                                            <p:bg/>
                                          </p:spTgt>
                                        </p:tgtEl>
                                        <p:attrNameLst>
                                          <p:attrName>ppt_x</p:attrName>
                                        </p:attrNameLst>
                                      </p:cBhvr>
                                      <p:tavLst>
                                        <p:tav tm="0">
                                          <p:val>
                                            <p:strVal val="0-#ppt_w/2"/>
                                          </p:val>
                                        </p:tav>
                                        <p:tav tm="100000">
                                          <p:val>
                                            <p:strVal val="#ppt_x"/>
                                          </p:val>
                                        </p:tav>
                                      </p:tavLst>
                                    </p:anim>
                                    <p:anim calcmode="lin" valueType="num">
                                      <p:cBhvr>
                                        <p:cTn id="8" dur="500" fill="hold"/>
                                        <p:tgtEl>
                                          <p:spTgt spid="912">
                                            <p:bg/>
                                          </p:spTgt>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0"/>
                                  </p:stCondLst>
                                  <p:iterate>
                                    <p:tmAbs val="0"/>
                                  </p:iterate>
                                  <p:childTnLst>
                                    <p:set>
                                      <p:cBhvr>
                                        <p:cTn id="10" fill="hold"/>
                                        <p:tgtEl>
                                          <p:spTgt spid="912">
                                            <p:txEl>
                                              <p:pRg st="0" end="0"/>
                                            </p:txEl>
                                          </p:spTgt>
                                        </p:tgtEl>
                                        <p:attrNameLst>
                                          <p:attrName>style.visibility</p:attrName>
                                        </p:attrNameLst>
                                      </p:cBhvr>
                                      <p:to>
                                        <p:strVal val="visible"/>
                                      </p:to>
                                    </p:set>
                                    <p:anim calcmode="lin" valueType="num">
                                      <p:cBhvr>
                                        <p:cTn id="11" dur="500" fill="hold"/>
                                        <p:tgtEl>
                                          <p:spTgt spid="912">
                                            <p:txEl>
                                              <p:pRg st="0" end="0"/>
                                            </p:txEl>
                                          </p:spTgt>
                                        </p:tgtEl>
                                        <p:attrNameLst>
                                          <p:attrName>ppt_x</p:attrName>
                                        </p:attrNameLst>
                                      </p:cBhvr>
                                      <p:tavLst>
                                        <p:tav tm="0">
                                          <p:val>
                                            <p:strVal val="0-#ppt_w/2"/>
                                          </p:val>
                                        </p:tav>
                                        <p:tav tm="100000">
                                          <p:val>
                                            <p:strVal val="#ppt_x"/>
                                          </p:val>
                                        </p:tav>
                                      </p:tavLst>
                                    </p:anim>
                                    <p:anim calcmode="lin" valueType="num">
                                      <p:cBhvr>
                                        <p:cTn id="12" dur="500" fill="hold"/>
                                        <p:tgtEl>
                                          <p:spTgt spid="9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1" nodeType="clickEffect">
                                  <p:stCondLst>
                                    <p:cond delay="0"/>
                                  </p:stCondLst>
                                  <p:iterate>
                                    <p:tmAbs val="0"/>
                                  </p:iterate>
                                  <p:childTnLst>
                                    <p:set>
                                      <p:cBhvr>
                                        <p:cTn id="16" fill="hold"/>
                                        <p:tgtEl>
                                          <p:spTgt spid="912">
                                            <p:txEl>
                                              <p:pRg st="1" end="1"/>
                                            </p:txEl>
                                          </p:spTgt>
                                        </p:tgtEl>
                                        <p:attrNameLst>
                                          <p:attrName>style.visibility</p:attrName>
                                        </p:attrNameLst>
                                      </p:cBhvr>
                                      <p:to>
                                        <p:strVal val="visible"/>
                                      </p:to>
                                    </p:set>
                                    <p:anim calcmode="lin" valueType="num">
                                      <p:cBhvr>
                                        <p:cTn id="17" dur="500" fill="hold"/>
                                        <p:tgtEl>
                                          <p:spTgt spid="912">
                                            <p:txEl>
                                              <p:pRg st="1" end="1"/>
                                            </p:txEl>
                                          </p:spTgt>
                                        </p:tgtEl>
                                        <p:attrNameLst>
                                          <p:attrName>ppt_x</p:attrName>
                                        </p:attrNameLst>
                                      </p:cBhvr>
                                      <p:tavLst>
                                        <p:tav tm="0">
                                          <p:val>
                                            <p:strVal val="0-#ppt_w/2"/>
                                          </p:val>
                                        </p:tav>
                                        <p:tav tm="100000">
                                          <p:val>
                                            <p:strVal val="#ppt_x"/>
                                          </p:val>
                                        </p:tav>
                                      </p:tavLst>
                                    </p:anim>
                                    <p:anim calcmode="lin" valueType="num">
                                      <p:cBhvr>
                                        <p:cTn id="18" dur="500" fill="hold"/>
                                        <p:tgtEl>
                                          <p:spTgt spid="9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1" nodeType="clickEffect">
                                  <p:stCondLst>
                                    <p:cond delay="0"/>
                                  </p:stCondLst>
                                  <p:iterate>
                                    <p:tmAbs val="0"/>
                                  </p:iterate>
                                  <p:childTnLst>
                                    <p:set>
                                      <p:cBhvr>
                                        <p:cTn id="22" fill="hold"/>
                                        <p:tgtEl>
                                          <p:spTgt spid="912">
                                            <p:txEl>
                                              <p:pRg st="2" end="2"/>
                                            </p:txEl>
                                          </p:spTgt>
                                        </p:tgtEl>
                                        <p:attrNameLst>
                                          <p:attrName>style.visibility</p:attrName>
                                        </p:attrNameLst>
                                      </p:cBhvr>
                                      <p:to>
                                        <p:strVal val="visible"/>
                                      </p:to>
                                    </p:set>
                                    <p:anim calcmode="lin" valueType="num">
                                      <p:cBhvr>
                                        <p:cTn id="23" dur="500" fill="hold"/>
                                        <p:tgtEl>
                                          <p:spTgt spid="912">
                                            <p:txEl>
                                              <p:pRg st="2" end="2"/>
                                            </p:txEl>
                                          </p:spTgt>
                                        </p:tgtEl>
                                        <p:attrNameLst>
                                          <p:attrName>ppt_x</p:attrName>
                                        </p:attrNameLst>
                                      </p:cBhvr>
                                      <p:tavLst>
                                        <p:tav tm="0">
                                          <p:val>
                                            <p:strVal val="0-#ppt_w/2"/>
                                          </p:val>
                                        </p:tav>
                                        <p:tav tm="100000">
                                          <p:val>
                                            <p:strVal val="#ppt_x"/>
                                          </p:val>
                                        </p:tav>
                                      </p:tavLst>
                                    </p:anim>
                                    <p:anim calcmode="lin" valueType="num">
                                      <p:cBhvr>
                                        <p:cTn id="24" dur="500" fill="hold"/>
                                        <p:tgtEl>
                                          <p:spTgt spid="9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 grpId="1" build="p" bldLvl="5"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不等位电势与霍尔电势具有相同的数量级，有时甚至超过霍尔电势，而实用中要消除不等位电势是极其困难的，因而必须采用补偿的方法。…"/>
          <p:cNvSpPr txBox="1"/>
          <p:nvPr/>
        </p:nvSpPr>
        <p:spPr>
          <a:xfrm>
            <a:off x="577354" y="2102642"/>
            <a:ext cx="11850093" cy="2233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隶书"/>
                <a:ea typeface="隶书"/>
                <a:cs typeface="隶书"/>
                <a:sym typeface="隶书"/>
              </a:defRPr>
            </a:pPr>
            <a:r>
              <a:t>    不等位电势与霍尔电势具有相同的数量级，有时甚至超过霍尔电势，而实用中要消除不等位电势是极其困难的，因而必须采用补偿的方法。</a:t>
            </a:r>
          </a:p>
          <a:p>
            <a:pPr algn="just" defTabSz="914400">
              <a:spcBef>
                <a:spcPts val="400"/>
              </a:spcBef>
              <a:defRPr sz="2800" b="0">
                <a:latin typeface="隶书"/>
                <a:ea typeface="隶书"/>
                <a:cs typeface="隶书"/>
                <a:sym typeface="隶书"/>
              </a:defRPr>
            </a:pPr>
            <a:r>
              <a:t>（1）工艺上保证电极对称，实现欧姆接触；</a:t>
            </a:r>
          </a:p>
          <a:p>
            <a:pPr algn="just" defTabSz="914400">
              <a:defRPr sz="2800" b="0">
                <a:latin typeface="隶书"/>
                <a:ea typeface="隶书"/>
                <a:cs typeface="隶书"/>
                <a:sym typeface="隶书"/>
              </a:defRPr>
            </a:pPr>
            <a:r>
              <a:t>（2）电路补偿 </a:t>
            </a:r>
          </a:p>
        </p:txBody>
      </p:sp>
      <p:sp>
        <p:nvSpPr>
          <p:cNvPr id="922" name="不等位电势误差的补偿"/>
          <p:cNvSpPr txBox="1"/>
          <p:nvPr/>
        </p:nvSpPr>
        <p:spPr>
          <a:xfrm>
            <a:off x="3147635" y="1339150"/>
            <a:ext cx="4572002"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3000">
                <a:latin typeface="微软雅黑"/>
                <a:ea typeface="微软雅黑"/>
                <a:cs typeface="微软雅黑"/>
                <a:sym typeface="微软雅黑"/>
              </a:defRPr>
            </a:lvl1pPr>
          </a:lstStyle>
          <a:p>
            <a:r>
              <a:t>不等位电势误差的补偿</a:t>
            </a:r>
          </a:p>
        </p:txBody>
      </p:sp>
      <p:sp>
        <p:nvSpPr>
          <p:cNvPr id="923" name="左图为霍尔元件的等效电路，其中A、B为霍尔电极，C、D为激励电极，电极分布电阻分别用r1、r2、r3、r4表示，把它们看作电桥的四个桥臂。"/>
          <p:cNvSpPr txBox="1"/>
          <p:nvPr/>
        </p:nvSpPr>
        <p:spPr>
          <a:xfrm>
            <a:off x="6593835" y="5853338"/>
            <a:ext cx="5533381" cy="2640062"/>
          </a:xfrm>
          <a:prstGeom prst="rect">
            <a:avLst/>
          </a:prstGeom>
          <a:solidFill>
            <a:srgbClr val="00E4A8"/>
          </a:solidFill>
          <a:ln w="12700">
            <a:miter lim="400000"/>
          </a:ln>
          <a:effectLst>
            <a:outerShdw blurRad="63500" dist="107763" dir="2700000" rotWithShape="0">
              <a:srgbClr val="1C1C1C">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隶书"/>
                <a:ea typeface="隶书"/>
                <a:cs typeface="隶书"/>
                <a:sym typeface="隶书"/>
              </a:defRPr>
            </a:pPr>
            <a:r>
              <a:t>    左图为霍尔元件的等效电路，其中A、B为霍尔电极，C、D为激励电极，电极分布电阻分别用</a:t>
            </a:r>
            <a:r>
              <a:rPr i="1"/>
              <a:t>r</a:t>
            </a:r>
            <a:r>
              <a:rPr baseline="-18214"/>
              <a:t>1</a:t>
            </a:r>
            <a:r>
              <a:t>、</a:t>
            </a:r>
            <a:r>
              <a:rPr i="1"/>
              <a:t>r</a:t>
            </a:r>
            <a:r>
              <a:rPr baseline="-18214"/>
              <a:t>2</a:t>
            </a:r>
            <a:r>
              <a:t>、</a:t>
            </a:r>
            <a:r>
              <a:rPr i="1"/>
              <a:t>r</a:t>
            </a:r>
            <a:r>
              <a:rPr baseline="-18214"/>
              <a:t>3</a:t>
            </a:r>
            <a:r>
              <a:t>、</a:t>
            </a:r>
            <a:r>
              <a:rPr i="1"/>
              <a:t>r</a:t>
            </a:r>
            <a:r>
              <a:rPr baseline="-18214"/>
              <a:t>4</a:t>
            </a:r>
            <a:r>
              <a:t>表示，把它们看作电桥的四个桥臂。</a:t>
            </a:r>
          </a:p>
        </p:txBody>
      </p:sp>
      <p:grpSp>
        <p:nvGrpSpPr>
          <p:cNvPr id="926" name="成组"/>
          <p:cNvGrpSpPr/>
          <p:nvPr/>
        </p:nvGrpSpPr>
        <p:grpSpPr>
          <a:xfrm>
            <a:off x="1727200" y="5453062"/>
            <a:ext cx="4267200" cy="3440614"/>
            <a:chOff x="0" y="0"/>
            <a:chExt cx="4267200" cy="3440613"/>
          </a:xfrm>
        </p:grpSpPr>
        <p:sp>
          <p:nvSpPr>
            <p:cNvPr id="924" name="霍尔元件的等效电路"/>
            <p:cNvSpPr txBox="1"/>
            <p:nvPr/>
          </p:nvSpPr>
          <p:spPr>
            <a:xfrm>
              <a:off x="875029" y="3095173"/>
              <a:ext cx="2517141" cy="345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algn="l" defTabSz="914400">
                <a:defRPr sz="2000" b="0">
                  <a:latin typeface="华文细黑"/>
                  <a:ea typeface="华文细黑"/>
                  <a:cs typeface="华文细黑"/>
                  <a:sym typeface="华文细黑"/>
                </a:defRPr>
              </a:pPr>
              <a:r>
                <a:t> 霍尔元件的等效电路 </a:t>
              </a:r>
            </a:p>
          </p:txBody>
        </p:sp>
        <p:pic>
          <p:nvPicPr>
            <p:cNvPr id="925" name="image.pdf" descr="image.pdf"/>
            <p:cNvPicPr>
              <a:picLocks noChangeAspect="1"/>
            </p:cNvPicPr>
            <p:nvPr/>
          </p:nvPicPr>
          <p:blipFill>
            <a:blip r:embed="rId2">
              <a:extLst/>
            </a:blip>
            <a:srcRect l="9877" t="11460" r="9877"/>
            <a:stretch>
              <a:fillRect/>
            </a:stretch>
          </p:blipFill>
          <p:spPr>
            <a:xfrm>
              <a:off x="0" y="0"/>
              <a:ext cx="4267200" cy="3043238"/>
            </a:xfrm>
            <a:prstGeom prst="rect">
              <a:avLst/>
            </a:prstGeom>
            <a:ln w="12700" cap="flat">
              <a:noFill/>
              <a:miter lim="400000"/>
            </a:ln>
            <a:effectLst/>
          </p:spPr>
        </p:pic>
      </p:grpSp>
      <p:sp>
        <p:nvSpPr>
          <p:cNvPr id="927" name="可以把霍尔元件视为一个四臂电阻电桥，不等位电势就相当于电桥的初始不平衡输出电压。"/>
          <p:cNvSpPr txBox="1"/>
          <p:nvPr/>
        </p:nvSpPr>
        <p:spPr>
          <a:xfrm>
            <a:off x="617884" y="4323079"/>
            <a:ext cx="12072790" cy="110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latin typeface="隶书"/>
                <a:ea typeface="隶书"/>
                <a:cs typeface="隶书"/>
                <a:sym typeface="隶书"/>
              </a:defRPr>
            </a:pPr>
            <a:r>
              <a:t>    可以把霍尔元件视为一个</a:t>
            </a:r>
            <a:r>
              <a:rPr>
                <a:solidFill>
                  <a:srgbClr val="FF0000"/>
                </a:solidFill>
              </a:rPr>
              <a:t>四臂电阻电桥</a:t>
            </a:r>
            <a:r>
              <a:t>，不等位电势就相当于电桥的</a:t>
            </a:r>
            <a:r>
              <a:rPr>
                <a:solidFill>
                  <a:srgbClr val="FF0000"/>
                </a:solidFill>
              </a:rPr>
              <a:t>初始不平衡输出电压</a:t>
            </a:r>
            <a:r>
              <a:t>。</a:t>
            </a:r>
          </a:p>
        </p:txBody>
      </p:sp>
      <p:sp>
        <p:nvSpPr>
          <p:cNvPr id="928" name="主要特性参数"/>
          <p:cNvSpPr>
            <a:spLocks noGrp="1"/>
          </p:cNvSpPr>
          <p:nvPr>
            <p:ph type="title"/>
          </p:nvPr>
        </p:nvSpPr>
        <p:spPr>
          <a:prstGeom prst="rect">
            <a:avLst/>
          </a:prstGeom>
        </p:spPr>
        <p:txBody>
          <a:bodyPr/>
          <a:lstStyle/>
          <a:p>
            <a:r>
              <a:t>主要特性参数</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922"/>
                                        </p:tgtEl>
                                        <p:attrNameLst>
                                          <p:attrName>style.visibility</p:attrName>
                                        </p:attrNameLst>
                                      </p:cBhvr>
                                      <p:to>
                                        <p:strVal val="visible"/>
                                      </p:to>
                                    </p:set>
                                    <p:animEffect transition="in" filter="blinds(horizontal)">
                                      <p:cBhvr>
                                        <p:cTn id="7" dur="500"/>
                                        <p:tgtEl>
                                          <p:spTgt spid="9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2" nodeType="clickEffect">
                                  <p:stCondLst>
                                    <p:cond delay="0"/>
                                  </p:stCondLst>
                                  <p:iterate>
                                    <p:tmAbs val="0"/>
                                  </p:iterate>
                                  <p:childTnLst>
                                    <p:set>
                                      <p:cBhvr>
                                        <p:cTn id="11" fill="hold"/>
                                        <p:tgtEl>
                                          <p:spTgt spid="921"/>
                                        </p:tgtEl>
                                        <p:attrNameLst>
                                          <p:attrName>style.visibility</p:attrName>
                                        </p:attrNameLst>
                                      </p:cBhvr>
                                      <p:to>
                                        <p:strVal val="visible"/>
                                      </p:to>
                                    </p:set>
                                    <p:animEffect transition="in" filter="blinds(horizontal)">
                                      <p:cBhvr>
                                        <p:cTn id="12" dur="500"/>
                                        <p:tgtEl>
                                          <p:spTgt spid="921"/>
                                        </p:tgtEl>
                                      </p:cBhvr>
                                    </p:animEffect>
                                  </p:childTnLst>
                                </p:cTn>
                              </p:par>
                            </p:childTnLst>
                          </p:cTn>
                        </p:par>
                        <p:par>
                          <p:cTn id="13" fill="hold">
                            <p:stCondLst>
                              <p:cond delay="500"/>
                            </p:stCondLst>
                            <p:childTnLst>
                              <p:par>
                                <p:cTn id="14" presetID="3" presetClass="entr" presetSubtype="10" fill="hold" grpId="3" nodeType="afterEffect">
                                  <p:stCondLst>
                                    <p:cond delay="0"/>
                                  </p:stCondLst>
                                  <p:iterate>
                                    <p:tmAbs val="0"/>
                                  </p:iterate>
                                  <p:childTnLst>
                                    <p:set>
                                      <p:cBhvr>
                                        <p:cTn id="15" fill="hold"/>
                                        <p:tgtEl>
                                          <p:spTgt spid="923"/>
                                        </p:tgtEl>
                                        <p:attrNameLst>
                                          <p:attrName>style.visibility</p:attrName>
                                        </p:attrNameLst>
                                      </p:cBhvr>
                                      <p:to>
                                        <p:strVal val="visible"/>
                                      </p:to>
                                    </p:set>
                                    <p:animEffect transition="in" filter="blinds(horizontal)">
                                      <p:cBhvr>
                                        <p:cTn id="16" dur="500"/>
                                        <p:tgtEl>
                                          <p:spTgt spid="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 grpId="2" animBg="1" advAuto="0"/>
      <p:bldP spid="922" grpId="1" animBg="1" advAuto="0"/>
      <p:bldP spid="923" grpId="3"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此时可根据A、B两点电位的高低，判断应在某一桥臂上并联一定的电阻，使电桥达到平衡，从而使不等位电势为零。几种补偿线路如图所示。"/>
          <p:cNvSpPr txBox="1"/>
          <p:nvPr/>
        </p:nvSpPr>
        <p:spPr>
          <a:xfrm>
            <a:off x="1079500" y="1981200"/>
            <a:ext cx="11080403" cy="1615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b="0">
                <a:latin typeface="隶书"/>
                <a:ea typeface="隶书"/>
                <a:cs typeface="隶书"/>
                <a:sym typeface="隶书"/>
              </a:defRPr>
            </a:pPr>
            <a:r>
              <a:t>    此时可根据A、B两点电位的高低，判断应在某一桥臂上并联一定的电阻，使电桥达到平衡，从而使不等位电势为零。几种补偿线路如图所示。</a:t>
            </a:r>
          </a:p>
        </p:txBody>
      </p:sp>
      <p:grpSp>
        <p:nvGrpSpPr>
          <p:cNvPr id="933" name="成组"/>
          <p:cNvGrpSpPr/>
          <p:nvPr/>
        </p:nvGrpSpPr>
        <p:grpSpPr>
          <a:xfrm>
            <a:off x="1143000" y="3454399"/>
            <a:ext cx="9823057" cy="4015013"/>
            <a:chOff x="0" y="0"/>
            <a:chExt cx="9823056" cy="4015011"/>
          </a:xfrm>
        </p:grpSpPr>
        <p:pic>
          <p:nvPicPr>
            <p:cNvPr id="931" name="image.pdf" descr="image.pdf"/>
            <p:cNvPicPr>
              <a:picLocks noChangeAspect="1"/>
            </p:cNvPicPr>
            <p:nvPr/>
          </p:nvPicPr>
          <p:blipFill>
            <a:blip r:embed="rId2">
              <a:extLst/>
            </a:blip>
            <a:stretch>
              <a:fillRect/>
            </a:stretch>
          </p:blipFill>
          <p:spPr>
            <a:xfrm>
              <a:off x="0" y="0"/>
              <a:ext cx="9823057" cy="3352800"/>
            </a:xfrm>
            <a:prstGeom prst="rect">
              <a:avLst/>
            </a:prstGeom>
            <a:ln w="12700" cap="flat">
              <a:noFill/>
              <a:miter lim="400000"/>
            </a:ln>
            <a:effectLst/>
          </p:spPr>
        </p:pic>
        <p:sp>
          <p:nvSpPr>
            <p:cNvPr id="932" name="不等位电势补偿电路"/>
            <p:cNvSpPr txBox="1"/>
            <p:nvPr/>
          </p:nvSpPr>
          <p:spPr>
            <a:xfrm>
              <a:off x="3034030" y="3618771"/>
              <a:ext cx="2923541" cy="3962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914400">
                <a:defRPr b="0">
                  <a:latin typeface="华文细黑"/>
                  <a:ea typeface="华文细黑"/>
                  <a:cs typeface="华文细黑"/>
                  <a:sym typeface="华文细黑"/>
                </a:defRPr>
              </a:lvl1pPr>
            </a:lstStyle>
            <a:p>
              <a:r>
                <a:t>不等位电势补偿电路 </a:t>
              </a:r>
            </a:p>
          </p:txBody>
        </p:sp>
      </p:grpSp>
      <p:sp>
        <p:nvSpPr>
          <p:cNvPr id="934" name="主要特性参数"/>
          <p:cNvSpPr>
            <a:spLocks noGrp="1"/>
          </p:cNvSpPr>
          <p:nvPr>
            <p:ph type="title"/>
          </p:nvPr>
        </p:nvSpPr>
        <p:spPr>
          <a:prstGeom prst="rect">
            <a:avLst/>
          </a:prstGeom>
        </p:spPr>
        <p:txBody>
          <a:bodyPr/>
          <a:lstStyle/>
          <a:p>
            <a:r>
              <a:t>主要特性参数</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寄生直流电势…"/>
          <p:cNvSpPr txBox="1"/>
          <p:nvPr/>
        </p:nvSpPr>
        <p:spPr>
          <a:xfrm>
            <a:off x="822225" y="2133600"/>
            <a:ext cx="11122125" cy="243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88937" indent="-388937" algn="just" defTabSz="914400">
              <a:buSzPct val="50000"/>
              <a:buBlip>
                <a:blip r:embed="rId2"/>
              </a:buBlip>
              <a:defRPr sz="2800">
                <a:solidFill>
                  <a:srgbClr val="CC0099"/>
                </a:solidFill>
                <a:latin typeface="微软雅黑"/>
                <a:ea typeface="微软雅黑"/>
                <a:cs typeface="微软雅黑"/>
                <a:sym typeface="微软雅黑"/>
              </a:defRPr>
            </a:pPr>
            <a:r>
              <a:t>寄生直流电势 </a:t>
            </a:r>
          </a:p>
          <a:p>
            <a:pPr lvl="1" indent="508000" algn="l" defTabSz="914400">
              <a:buClr>
                <a:srgbClr val="3333CC"/>
              </a:buClr>
              <a:buFont typeface="Wingdings"/>
              <a:defRPr sz="2800" b="0">
                <a:latin typeface="Songti SC Regular"/>
                <a:ea typeface="Songti SC Regular"/>
                <a:cs typeface="Songti SC Regular"/>
                <a:sym typeface="Songti SC Regular"/>
              </a:defRPr>
            </a:pPr>
            <a:r>
              <a:t>当没有外加磁场，霍尔元件用交流控制电流时，霍尔电极的输出除出现交流不等位电势外，还有一个直流电势。</a:t>
            </a:r>
          </a:p>
          <a:p>
            <a:pPr lvl="1" indent="508000" algn="l" defTabSz="914400">
              <a:buClr>
                <a:srgbClr val="3333CC"/>
              </a:buClr>
              <a:buFont typeface="Wingdings"/>
              <a:defRPr sz="2800" b="0">
                <a:latin typeface="Songti SC Regular"/>
                <a:ea typeface="Songti SC Regular"/>
                <a:cs typeface="Songti SC Regular"/>
                <a:sym typeface="Songti SC Regular"/>
              </a:defRPr>
            </a:pPr>
            <a:r>
              <a:t>霍尔元件零位误差的一部分</a:t>
            </a:r>
            <a:endParaRPr sz="2000" b="1">
              <a:solidFill>
                <a:srgbClr val="CC0099"/>
              </a:solidFill>
              <a:latin typeface="微软雅黑"/>
              <a:ea typeface="微软雅黑"/>
              <a:cs typeface="微软雅黑"/>
              <a:sym typeface="微软雅黑"/>
            </a:endParaRPr>
          </a:p>
        </p:txBody>
      </p:sp>
      <p:sp>
        <p:nvSpPr>
          <p:cNvPr id="937" name="原因："/>
          <p:cNvSpPr txBox="1"/>
          <p:nvPr/>
        </p:nvSpPr>
        <p:spPr>
          <a:xfrm>
            <a:off x="918343" y="4539091"/>
            <a:ext cx="1181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42900" indent="-342900" algn="just" defTabSz="914400">
              <a:lnSpc>
                <a:spcPct val="110000"/>
              </a:lnSpc>
              <a:spcBef>
                <a:spcPts val="1300"/>
              </a:spcBef>
              <a:buClr>
                <a:srgbClr val="3333CC"/>
              </a:buClr>
              <a:buFont typeface="Wingdings"/>
              <a:defRPr sz="2800">
                <a:solidFill>
                  <a:srgbClr val="0000CC"/>
                </a:solidFill>
                <a:latin typeface="微软雅黑"/>
                <a:ea typeface="微软雅黑"/>
                <a:cs typeface="微软雅黑"/>
                <a:sym typeface="微软雅黑"/>
              </a:defRPr>
            </a:lvl1pPr>
          </a:lstStyle>
          <a:p>
            <a:r>
              <a:t>原因：</a:t>
            </a:r>
          </a:p>
        </p:txBody>
      </p:sp>
      <p:sp>
        <p:nvSpPr>
          <p:cNvPr id="938" name="① 激励电极与霍尔电极接触不良，形成非欧姆接触，造成整流效果；…"/>
          <p:cNvSpPr txBox="1"/>
          <p:nvPr/>
        </p:nvSpPr>
        <p:spPr>
          <a:xfrm>
            <a:off x="964332" y="5316692"/>
            <a:ext cx="11122125" cy="17423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110000"/>
              </a:lnSpc>
              <a:defRPr sz="2800" b="0">
                <a:latin typeface="Times New Roman"/>
                <a:ea typeface="Times New Roman"/>
                <a:cs typeface="Times New Roman"/>
                <a:sym typeface="Times New Roman"/>
              </a:defRPr>
            </a:pPr>
            <a:r>
              <a:t>① </a:t>
            </a:r>
            <a:r>
              <a:rPr>
                <a:latin typeface="宋体"/>
                <a:ea typeface="宋体"/>
                <a:cs typeface="宋体"/>
                <a:sym typeface="宋体"/>
              </a:rPr>
              <a:t>激励电极与霍尔电极接触不良，形成非欧姆接触，造成整流效果；</a:t>
            </a:r>
          </a:p>
          <a:p>
            <a:pPr algn="just" defTabSz="914400">
              <a:lnSpc>
                <a:spcPct val="110000"/>
              </a:lnSpc>
              <a:defRPr sz="2800" b="0">
                <a:latin typeface="Times New Roman"/>
                <a:ea typeface="Times New Roman"/>
                <a:cs typeface="Times New Roman"/>
                <a:sym typeface="Times New Roman"/>
              </a:defRPr>
            </a:pPr>
            <a:r>
              <a:t>②</a:t>
            </a:r>
            <a:r>
              <a:rPr>
                <a:latin typeface="宋体"/>
                <a:ea typeface="宋体"/>
                <a:cs typeface="宋体"/>
                <a:sym typeface="宋体"/>
              </a:rPr>
              <a:t>两个霍尔电极大小不对称，则两个电极点的热容不同，散热状态不同而形成极间温差电势。</a:t>
            </a:r>
          </a:p>
        </p:txBody>
      </p:sp>
      <p:sp>
        <p:nvSpPr>
          <p:cNvPr id="939" name="寄生直流电势一般在1mV以下，它是影响霍尔片温漂的原因之一。"/>
          <p:cNvSpPr txBox="1"/>
          <p:nvPr/>
        </p:nvSpPr>
        <p:spPr>
          <a:xfrm>
            <a:off x="1125487" y="7528324"/>
            <a:ext cx="1053522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lnSpc>
                <a:spcPct val="130000"/>
              </a:lnSpc>
              <a:defRPr sz="2800">
                <a:latin typeface="Times New Roman"/>
                <a:ea typeface="Times New Roman"/>
                <a:cs typeface="Times New Roman"/>
                <a:sym typeface="Times New Roman"/>
              </a:defRPr>
            </a:pPr>
            <a:r>
              <a:rPr>
                <a:latin typeface="宋体"/>
                <a:ea typeface="宋体"/>
                <a:cs typeface="宋体"/>
                <a:sym typeface="宋体"/>
              </a:rPr>
              <a:t>寄生直流电势一般在</a:t>
            </a:r>
            <a:r>
              <a:t>1mV</a:t>
            </a:r>
            <a:r>
              <a:rPr>
                <a:latin typeface="宋体"/>
                <a:ea typeface="宋体"/>
                <a:cs typeface="宋体"/>
                <a:sym typeface="宋体"/>
              </a:rPr>
              <a:t>以下，它是影响霍尔片温漂的原因之一。 </a:t>
            </a:r>
          </a:p>
        </p:txBody>
      </p:sp>
      <p:sp>
        <p:nvSpPr>
          <p:cNvPr id="940" name="主要特性参数"/>
          <p:cNvSpPr>
            <a:spLocks noGrp="1"/>
          </p:cNvSpPr>
          <p:nvPr>
            <p:ph type="title"/>
          </p:nvPr>
        </p:nvSpPr>
        <p:spPr>
          <a:prstGeom prst="rect">
            <a:avLst/>
          </a:prstGeom>
        </p:spPr>
        <p:txBody>
          <a:bodyPr/>
          <a:lstStyle/>
          <a:p>
            <a:r>
              <a:t>主要特性参数</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霍尔电势温度系数…"/>
          <p:cNvSpPr txBox="1"/>
          <p:nvPr/>
        </p:nvSpPr>
        <p:spPr>
          <a:xfrm>
            <a:off x="1255712" y="2321627"/>
            <a:ext cx="10795844" cy="3776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88937" indent="-388937" algn="just" defTabSz="914400">
              <a:buSzPct val="50000"/>
              <a:buBlip>
                <a:blip r:embed="rId2"/>
              </a:buBlip>
              <a:defRPr sz="2800">
                <a:solidFill>
                  <a:srgbClr val="CC0099"/>
                </a:solidFill>
                <a:latin typeface="微软雅黑"/>
                <a:ea typeface="微软雅黑"/>
                <a:cs typeface="微软雅黑"/>
                <a:sym typeface="微软雅黑"/>
              </a:defRPr>
            </a:pPr>
            <a:r>
              <a:t>霍尔电势温度系数</a:t>
            </a:r>
          </a:p>
          <a:p>
            <a:pPr algn="just" defTabSz="914400">
              <a:spcBef>
                <a:spcPts val="400"/>
              </a:spcBef>
              <a:defRPr sz="2800" b="0">
                <a:latin typeface="Times New Roman"/>
                <a:ea typeface="Times New Roman"/>
                <a:cs typeface="Times New Roman"/>
                <a:sym typeface="Times New Roman"/>
              </a:defRPr>
            </a:pPr>
            <a:r>
              <a:t>   </a:t>
            </a:r>
            <a:r>
              <a:rPr>
                <a:latin typeface="Songti SC Regular"/>
                <a:ea typeface="Songti SC Regular"/>
                <a:cs typeface="Songti SC Regular"/>
                <a:sym typeface="Songti SC Regular"/>
              </a:rPr>
              <a:t>在一定磁感应强度和控制电流下，温度每变化1度时，霍尔电势变化的百分率。</a:t>
            </a:r>
            <a:endParaRPr>
              <a:latin typeface="微软雅黑"/>
              <a:ea typeface="微软雅黑"/>
              <a:cs typeface="微软雅黑"/>
              <a:sym typeface="微软雅黑"/>
            </a:endParaRPr>
          </a:p>
          <a:p>
            <a:pPr marL="388937" indent="-388937" algn="just" defTabSz="914400">
              <a:spcBef>
                <a:spcPts val="1100"/>
              </a:spcBef>
              <a:buSzPct val="50000"/>
              <a:buBlip>
                <a:blip r:embed="rId2"/>
              </a:buBlip>
              <a:defRPr sz="2800">
                <a:solidFill>
                  <a:srgbClr val="CC0099"/>
                </a:solidFill>
                <a:latin typeface="微软雅黑"/>
                <a:ea typeface="微软雅黑"/>
                <a:cs typeface="微软雅黑"/>
                <a:sym typeface="微软雅黑"/>
              </a:defRPr>
            </a:pPr>
            <a:r>
              <a:t>工作温度范围</a:t>
            </a:r>
          </a:p>
          <a:p>
            <a:pPr algn="just" defTabSz="914400">
              <a:defRPr sz="2800" b="0">
                <a:latin typeface="微软雅黑"/>
                <a:ea typeface="微软雅黑"/>
                <a:cs typeface="微软雅黑"/>
                <a:sym typeface="微软雅黑"/>
              </a:defRPr>
            </a:pPr>
            <a:r>
              <a:t>       </a:t>
            </a:r>
            <a:r>
              <a:rPr>
                <a:latin typeface="Songti SC Regular"/>
                <a:ea typeface="Songti SC Regular"/>
                <a:cs typeface="Songti SC Regular"/>
                <a:sym typeface="Songti SC Regular"/>
              </a:rPr>
              <a:t>当元件温度过高或过低时，电子浓度n将随之大幅度变大或变小，使元件不能正常工作。</a:t>
            </a:r>
          </a:p>
        </p:txBody>
      </p:sp>
      <p:sp>
        <p:nvSpPr>
          <p:cNvPr id="943" name="主要特性参数"/>
          <p:cNvSpPr>
            <a:spLocks noGrp="1"/>
          </p:cNvSpPr>
          <p:nvPr>
            <p:ph type="title"/>
          </p:nvPr>
        </p:nvSpPr>
        <p:spPr>
          <a:prstGeom prst="rect">
            <a:avLst/>
          </a:prstGeom>
        </p:spPr>
        <p:txBody>
          <a:bodyPr/>
          <a:lstStyle/>
          <a:p>
            <a:r>
              <a:t>主要特性参数</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磁通经过的闭合路径叫磁路。磁路和电路一样，分为有分支磁路和无分支磁路两种类型。在无分支磁路中，通过每一个横截面的磁通都相等。"/>
          <p:cNvSpPr txBox="1"/>
          <p:nvPr/>
        </p:nvSpPr>
        <p:spPr>
          <a:xfrm>
            <a:off x="830560" y="2605087"/>
            <a:ext cx="11343680"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sz="2800" b="0">
                <a:latin typeface="微软雅黑"/>
                <a:ea typeface="微软雅黑"/>
                <a:cs typeface="微软雅黑"/>
                <a:sym typeface="微软雅黑"/>
              </a:defRPr>
            </a:pPr>
            <a:r>
              <a:t>　　磁通经过的闭合路径叫</a:t>
            </a:r>
            <a:r>
              <a:rPr>
                <a:solidFill>
                  <a:srgbClr val="FF00FF"/>
                </a:solidFill>
              </a:rPr>
              <a:t>磁路</a:t>
            </a:r>
            <a:r>
              <a:t>。磁路和电路一样，分为</a:t>
            </a:r>
            <a:r>
              <a:rPr>
                <a:solidFill>
                  <a:srgbClr val="FF00FF"/>
                </a:solidFill>
              </a:rPr>
              <a:t>有分支磁路</a:t>
            </a:r>
            <a:r>
              <a:t>和</a:t>
            </a:r>
            <a:r>
              <a:rPr>
                <a:solidFill>
                  <a:srgbClr val="FF00FF"/>
                </a:solidFill>
              </a:rPr>
              <a:t>无分支磁路</a:t>
            </a:r>
            <a:r>
              <a:t>两种类型。在无分支磁路中，通过每一个横截面的磁通都相等。</a:t>
            </a:r>
          </a:p>
        </p:txBody>
      </p:sp>
      <p:sp>
        <p:nvSpPr>
          <p:cNvPr id="445" name="基础知识回顾"/>
          <p:cNvSpPr>
            <a:spLocks noGrp="1"/>
          </p:cNvSpPr>
          <p:nvPr>
            <p:ph type="title"/>
          </p:nvPr>
        </p:nvSpPr>
        <p:spPr>
          <a:prstGeom prst="rect">
            <a:avLst/>
          </a:prstGeom>
        </p:spPr>
        <p:txBody>
          <a:bodyPr/>
          <a:lstStyle/>
          <a:p>
            <a:r>
              <a:t>基础知识回顾</a:t>
            </a:r>
          </a:p>
        </p:txBody>
      </p:sp>
      <p:grpSp>
        <p:nvGrpSpPr>
          <p:cNvPr id="448" name="成组"/>
          <p:cNvGrpSpPr/>
          <p:nvPr/>
        </p:nvGrpSpPr>
        <p:grpSpPr>
          <a:xfrm>
            <a:off x="1039812" y="4352925"/>
            <a:ext cx="5342205" cy="2993841"/>
            <a:chOff x="0" y="0"/>
            <a:chExt cx="5342203" cy="2993840"/>
          </a:xfrm>
        </p:grpSpPr>
        <p:pic>
          <p:nvPicPr>
            <p:cNvPr id="446" name="image.tif" descr="image.tif"/>
            <p:cNvPicPr>
              <a:picLocks noChangeAspect="1"/>
            </p:cNvPicPr>
            <p:nvPr/>
          </p:nvPicPr>
          <p:blipFill>
            <a:blip r:embed="rId2">
              <a:extLst/>
            </a:blip>
            <a:stretch>
              <a:fillRect/>
            </a:stretch>
          </p:blipFill>
          <p:spPr>
            <a:xfrm>
              <a:off x="0" y="0"/>
              <a:ext cx="5342204" cy="2758453"/>
            </a:xfrm>
            <a:prstGeom prst="rect">
              <a:avLst/>
            </a:prstGeom>
            <a:ln w="12700" cap="flat">
              <a:noFill/>
              <a:miter lim="400000"/>
            </a:ln>
            <a:effectLst/>
          </p:spPr>
        </p:pic>
        <p:sp>
          <p:nvSpPr>
            <p:cNvPr id="447" name="无分支磁路"/>
            <p:cNvSpPr txBox="1"/>
            <p:nvPr/>
          </p:nvSpPr>
          <p:spPr>
            <a:xfrm>
              <a:off x="1406810" y="2390659"/>
              <a:ext cx="1897817" cy="603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just" defTabSz="914400">
                <a:lnSpc>
                  <a:spcPct val="125000"/>
                </a:lnSpc>
                <a:spcBef>
                  <a:spcPts val="400"/>
                </a:spcBef>
                <a:defRPr b="0">
                  <a:latin typeface="微软雅黑"/>
                  <a:ea typeface="微软雅黑"/>
                  <a:cs typeface="微软雅黑"/>
                  <a:sym typeface="微软雅黑"/>
                </a:defRPr>
              </a:lvl1pPr>
            </a:lstStyle>
            <a:p>
              <a:r>
                <a:t>无分支磁路</a:t>
              </a:r>
            </a:p>
          </p:txBody>
        </p:sp>
      </p:grpSp>
      <p:grpSp>
        <p:nvGrpSpPr>
          <p:cNvPr id="451" name="成组"/>
          <p:cNvGrpSpPr/>
          <p:nvPr/>
        </p:nvGrpSpPr>
        <p:grpSpPr>
          <a:xfrm>
            <a:off x="6716911" y="4197327"/>
            <a:ext cx="3951172" cy="3517946"/>
            <a:chOff x="0" y="0"/>
            <a:chExt cx="3951170" cy="3517945"/>
          </a:xfrm>
        </p:grpSpPr>
        <p:pic>
          <p:nvPicPr>
            <p:cNvPr id="449" name="image.tif" descr="image.tif"/>
            <p:cNvPicPr>
              <a:picLocks noChangeAspect="1"/>
            </p:cNvPicPr>
            <p:nvPr/>
          </p:nvPicPr>
          <p:blipFill>
            <a:blip r:embed="rId3">
              <a:extLst/>
            </a:blip>
            <a:stretch>
              <a:fillRect/>
            </a:stretch>
          </p:blipFill>
          <p:spPr>
            <a:xfrm>
              <a:off x="0" y="0"/>
              <a:ext cx="3951171" cy="3517946"/>
            </a:xfrm>
            <a:prstGeom prst="rect">
              <a:avLst/>
            </a:prstGeom>
            <a:ln w="12700" cap="flat">
              <a:noFill/>
              <a:miter lim="400000"/>
            </a:ln>
            <a:effectLst/>
          </p:spPr>
        </p:pic>
        <p:sp>
          <p:nvSpPr>
            <p:cNvPr id="450" name="有分支磁路"/>
            <p:cNvSpPr txBox="1"/>
            <p:nvPr/>
          </p:nvSpPr>
          <p:spPr>
            <a:xfrm>
              <a:off x="1156435" y="2508272"/>
              <a:ext cx="16383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just" defTabSz="914400">
                <a:lnSpc>
                  <a:spcPct val="125000"/>
                </a:lnSpc>
                <a:spcBef>
                  <a:spcPts val="400"/>
                </a:spcBef>
                <a:defRPr b="0">
                  <a:latin typeface="微软雅黑"/>
                  <a:ea typeface="微软雅黑"/>
                  <a:cs typeface="微软雅黑"/>
                  <a:sym typeface="微软雅黑"/>
                </a:defRPr>
              </a:lvl1pPr>
            </a:lstStyle>
            <a:p>
              <a:r>
                <a:t>有分支磁路</a:t>
              </a:r>
            </a:p>
          </p:txBody>
        </p:sp>
      </p:grpSp>
      <p:sp>
        <p:nvSpPr>
          <p:cNvPr id="452" name="2．磁路"/>
          <p:cNvSpPr txBox="1"/>
          <p:nvPr/>
        </p:nvSpPr>
        <p:spPr>
          <a:xfrm>
            <a:off x="1113966" y="1873250"/>
            <a:ext cx="137886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spcBef>
                <a:spcPts val="400"/>
              </a:spcBef>
              <a:defRPr sz="2800" b="0">
                <a:solidFill>
                  <a:srgbClr val="0000FF"/>
                </a:solidFill>
                <a:latin typeface="微软雅黑"/>
                <a:ea typeface="微软雅黑"/>
                <a:cs typeface="微软雅黑"/>
                <a:sym typeface="微软雅黑"/>
              </a:defRPr>
            </a:pPr>
            <a:r>
              <a:t>2．</a:t>
            </a:r>
            <a:r>
              <a:rPr b="1"/>
              <a:t>磁路</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温度误差及其补偿"/>
          <p:cNvSpPr txBox="1"/>
          <p:nvPr/>
        </p:nvSpPr>
        <p:spPr>
          <a:xfrm>
            <a:off x="4660900" y="1259392"/>
            <a:ext cx="76962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l" defTabSz="914400">
              <a:defRPr sz="3000">
                <a:latin typeface="微软雅黑"/>
                <a:ea typeface="微软雅黑"/>
                <a:cs typeface="微软雅黑"/>
                <a:sym typeface="微软雅黑"/>
              </a:defRPr>
            </a:lvl1pPr>
          </a:lstStyle>
          <a:p>
            <a:r>
              <a:t>温度误差及其补偿</a:t>
            </a:r>
          </a:p>
        </p:txBody>
      </p:sp>
      <p:sp>
        <p:nvSpPr>
          <p:cNvPr id="946" name="温度误差产生原因：…"/>
          <p:cNvSpPr txBox="1"/>
          <p:nvPr/>
        </p:nvSpPr>
        <p:spPr>
          <a:xfrm>
            <a:off x="672852" y="1983197"/>
            <a:ext cx="11675864" cy="3085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l" defTabSz="914400">
              <a:lnSpc>
                <a:spcPct val="110000"/>
              </a:lnSpc>
              <a:spcBef>
                <a:spcPts val="700"/>
              </a:spcBef>
              <a:buClr>
                <a:srgbClr val="3333CC"/>
              </a:buClr>
              <a:buFont typeface="Wingdings"/>
              <a:defRPr sz="3200">
                <a:solidFill>
                  <a:srgbClr val="FF0000"/>
                </a:solidFill>
                <a:latin typeface="Tahoma"/>
                <a:ea typeface="Tahoma"/>
                <a:cs typeface="Tahoma"/>
                <a:sym typeface="Tahoma"/>
              </a:defRPr>
            </a:pPr>
            <a:r>
              <a:rPr b="0">
                <a:latin typeface="宋体"/>
                <a:ea typeface="宋体"/>
                <a:cs typeface="宋体"/>
                <a:sym typeface="宋体"/>
              </a:rPr>
              <a:t>温度误差产生原因：</a:t>
            </a:r>
          </a:p>
          <a:p>
            <a:pPr marL="342900" indent="-342900" algn="l" defTabSz="914400">
              <a:lnSpc>
                <a:spcPct val="110000"/>
              </a:lnSpc>
              <a:spcBef>
                <a:spcPts val="600"/>
              </a:spcBef>
              <a:buClr>
                <a:srgbClr val="3333CC"/>
              </a:buClr>
              <a:buFont typeface="Wingdings"/>
              <a:defRPr sz="2800" b="0">
                <a:latin typeface="Tahoma"/>
                <a:ea typeface="Tahoma"/>
                <a:cs typeface="Tahoma"/>
                <a:sym typeface="Tahoma"/>
              </a:defRPr>
            </a:pPr>
            <a:r>
              <a:rPr>
                <a:latin typeface="宋体"/>
                <a:ea typeface="宋体"/>
                <a:cs typeface="宋体"/>
                <a:sym typeface="宋体"/>
              </a:rPr>
              <a:t>	霍尔元件的基片是半导体材料，因而对温度的变化很敏感。其载流子浓度和载流子迁移率、电阻率和霍尔系数都是温度的函数。</a:t>
            </a:r>
          </a:p>
          <a:p>
            <a:pPr marL="342900" indent="-342900" algn="l" defTabSz="914400">
              <a:lnSpc>
                <a:spcPct val="110000"/>
              </a:lnSpc>
              <a:spcBef>
                <a:spcPts val="600"/>
              </a:spcBef>
              <a:buClr>
                <a:srgbClr val="3333CC"/>
              </a:buClr>
              <a:buFont typeface="Wingdings"/>
              <a:defRPr sz="2800" b="0">
                <a:latin typeface="Tahoma"/>
                <a:ea typeface="Tahoma"/>
                <a:cs typeface="Tahoma"/>
                <a:sym typeface="Tahoma"/>
              </a:defRPr>
            </a:pPr>
            <a:r>
              <a:rPr>
                <a:latin typeface="宋体"/>
                <a:ea typeface="宋体"/>
                <a:cs typeface="宋体"/>
                <a:sym typeface="宋体"/>
              </a:rPr>
              <a:t>	当温度变化时，霍尔元件的一些特性参数，如霍尔电势、输入电阻和输出电阻等都要发生变化，从而使霍尔式传感器产生温度误差。 </a:t>
            </a:r>
          </a:p>
        </p:txBody>
      </p:sp>
      <p:sp>
        <p:nvSpPr>
          <p:cNvPr id="947" name="减小霍尔元件的温度误差"/>
          <p:cNvSpPr txBox="1"/>
          <p:nvPr/>
        </p:nvSpPr>
        <p:spPr>
          <a:xfrm>
            <a:off x="668784" y="5435600"/>
            <a:ext cx="76962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lgn="l" defTabSz="841247">
              <a:defRPr sz="2944" b="0">
                <a:solidFill>
                  <a:srgbClr val="333399"/>
                </a:solidFill>
                <a:latin typeface="微软雅黑"/>
                <a:ea typeface="微软雅黑"/>
                <a:cs typeface="微软雅黑"/>
                <a:sym typeface="微软雅黑"/>
              </a:defRPr>
            </a:lvl1pPr>
          </a:lstStyle>
          <a:p>
            <a:r>
              <a:t>减小霍尔元件的温度误差 </a:t>
            </a:r>
          </a:p>
        </p:txBody>
      </p:sp>
      <p:sp>
        <p:nvSpPr>
          <p:cNvPr id="948" name="选用温度系数小的元件…"/>
          <p:cNvSpPr txBox="1">
            <a:spLocks noGrp="1"/>
          </p:cNvSpPr>
          <p:nvPr>
            <p:ph type="body" sz="quarter" idx="1"/>
          </p:nvPr>
        </p:nvSpPr>
        <p:spPr>
          <a:xfrm>
            <a:off x="1913384" y="6066342"/>
            <a:ext cx="5943601" cy="2590801"/>
          </a:xfrm>
          <a:prstGeom prst="rect">
            <a:avLst/>
          </a:prstGeom>
        </p:spPr>
        <p:txBody>
          <a:bodyPr lIns="45719" tIns="45719" rIns="45719" bIns="45719" anchor="t"/>
          <a:lstStyle/>
          <a:p>
            <a:pPr marL="342900" indent="-342900" defTabSz="914400">
              <a:spcBef>
                <a:spcPts val="0"/>
              </a:spcBef>
              <a:buClr>
                <a:srgbClr val="3333CC"/>
              </a:buClr>
              <a:buSzPct val="60000"/>
              <a:buChar char="■"/>
              <a:defRPr>
                <a:latin typeface="Tahoma"/>
                <a:ea typeface="Tahoma"/>
                <a:cs typeface="Tahoma"/>
                <a:sym typeface="Tahoma"/>
              </a:defRPr>
            </a:pPr>
            <a:r>
              <a:rPr>
                <a:latin typeface="宋体"/>
                <a:ea typeface="宋体"/>
                <a:cs typeface="宋体"/>
                <a:sym typeface="宋体"/>
              </a:rPr>
              <a:t>选用温度系数小的元件</a:t>
            </a:r>
          </a:p>
          <a:p>
            <a:pPr marL="342900" indent="-342900" defTabSz="914400">
              <a:spcBef>
                <a:spcPts val="0"/>
              </a:spcBef>
              <a:buClr>
                <a:srgbClr val="3333CC"/>
              </a:buClr>
              <a:buSzPct val="60000"/>
              <a:buChar char="■"/>
              <a:defRPr>
                <a:latin typeface="Tahoma"/>
                <a:ea typeface="Tahoma"/>
                <a:cs typeface="Tahoma"/>
                <a:sym typeface="Tahoma"/>
              </a:defRPr>
            </a:pPr>
            <a:r>
              <a:rPr>
                <a:latin typeface="宋体"/>
                <a:ea typeface="宋体"/>
                <a:cs typeface="宋体"/>
                <a:sym typeface="宋体"/>
              </a:rPr>
              <a:t>采用恒温措施</a:t>
            </a:r>
          </a:p>
          <a:p>
            <a:pPr marL="342900" indent="-342900" defTabSz="914400">
              <a:spcBef>
                <a:spcPts val="0"/>
              </a:spcBef>
              <a:buClr>
                <a:srgbClr val="3333CC"/>
              </a:buClr>
              <a:buSzPct val="60000"/>
              <a:buChar char="■"/>
              <a:defRPr>
                <a:latin typeface="Tahoma"/>
                <a:ea typeface="Tahoma"/>
                <a:cs typeface="Tahoma"/>
                <a:sym typeface="Tahoma"/>
              </a:defRPr>
            </a:pPr>
            <a:r>
              <a:rPr>
                <a:latin typeface="宋体"/>
                <a:ea typeface="宋体"/>
                <a:cs typeface="宋体"/>
                <a:sym typeface="宋体"/>
              </a:rPr>
              <a:t>采用电路补偿 </a:t>
            </a:r>
          </a:p>
        </p:txBody>
      </p:sp>
      <p:sp>
        <p:nvSpPr>
          <p:cNvPr id="949" name="主要特性参数"/>
          <p:cNvSpPr>
            <a:spLocks noGrp="1"/>
          </p:cNvSpPr>
          <p:nvPr>
            <p:ph type="title"/>
          </p:nvPr>
        </p:nvSpPr>
        <p:spPr>
          <a:prstGeom prst="rect">
            <a:avLst/>
          </a:prstGeom>
        </p:spPr>
        <p:txBody>
          <a:bodyPr/>
          <a:lstStyle/>
          <a:p>
            <a:r>
              <a:t>主要特性参数</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1）采用恒流源供电和输入回路并联电阻"/>
          <p:cNvSpPr txBox="1"/>
          <p:nvPr/>
        </p:nvSpPr>
        <p:spPr>
          <a:xfrm>
            <a:off x="933450" y="1900158"/>
            <a:ext cx="7775575" cy="662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1900"/>
              </a:spcBef>
              <a:defRPr sz="3200">
                <a:latin typeface="Times New Roman"/>
                <a:ea typeface="Times New Roman"/>
                <a:cs typeface="Times New Roman"/>
                <a:sym typeface="Times New Roman"/>
              </a:defRPr>
            </a:pPr>
            <a:r>
              <a:rPr b="0">
                <a:latin typeface="宋体"/>
                <a:ea typeface="宋体"/>
                <a:cs typeface="宋体"/>
                <a:sym typeface="宋体"/>
              </a:rPr>
              <a:t>（</a:t>
            </a:r>
            <a:r>
              <a:t>1</a:t>
            </a:r>
            <a:r>
              <a:rPr b="0">
                <a:latin typeface="宋体"/>
                <a:ea typeface="宋体"/>
                <a:cs typeface="宋体"/>
                <a:sym typeface="宋体"/>
              </a:rPr>
              <a:t>）采用恒流源供电和输入回路并联电阻 </a:t>
            </a:r>
          </a:p>
        </p:txBody>
      </p:sp>
      <p:sp>
        <p:nvSpPr>
          <p:cNvPr id="952" name="温度变化引起霍尔元件输入电阻变化，在稳压源供电时，会使控制电流发生变化，带来误差。"/>
          <p:cNvSpPr txBox="1"/>
          <p:nvPr/>
        </p:nvSpPr>
        <p:spPr>
          <a:xfrm>
            <a:off x="808810" y="2681623"/>
            <a:ext cx="11574463" cy="11225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1000"/>
              </a:spcBef>
              <a:defRPr sz="2800">
                <a:latin typeface="Times New Roman"/>
                <a:ea typeface="Times New Roman"/>
                <a:cs typeface="Times New Roman"/>
                <a:sym typeface="Times New Roman"/>
              </a:defRPr>
            </a:pPr>
            <a:r>
              <a:t>        </a:t>
            </a:r>
            <a:r>
              <a:rPr b="0">
                <a:latin typeface="宋体"/>
                <a:ea typeface="宋体"/>
                <a:cs typeface="宋体"/>
                <a:sym typeface="宋体"/>
              </a:rPr>
              <a:t>温度变化引起霍尔元件输入电阻变化，在稳压源供电时，会使控制电流发生变化，带来误差。 </a:t>
            </a:r>
          </a:p>
        </p:txBody>
      </p:sp>
      <p:sp>
        <p:nvSpPr>
          <p:cNvPr id="953" name="为了减小这种误差，最好采用恒流源，但霍尔片的灵敏度系数KH也是温度的函数，为进一步提高VH的温度稳定性，对于具有正温度系数的霍尔元件，可在其输入回路中并联电阻RP。"/>
          <p:cNvSpPr txBox="1"/>
          <p:nvPr/>
        </p:nvSpPr>
        <p:spPr>
          <a:xfrm>
            <a:off x="920750" y="3922694"/>
            <a:ext cx="11350584" cy="1645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1000"/>
              </a:spcBef>
              <a:defRPr sz="2800">
                <a:latin typeface="Times New Roman"/>
                <a:ea typeface="Times New Roman"/>
                <a:cs typeface="Times New Roman"/>
                <a:sym typeface="Times New Roman"/>
              </a:defRPr>
            </a:pPr>
            <a:r>
              <a:t>        </a:t>
            </a:r>
            <a:r>
              <a:rPr b="0">
                <a:latin typeface="宋体"/>
                <a:ea typeface="宋体"/>
                <a:cs typeface="宋体"/>
                <a:sym typeface="宋体"/>
              </a:rPr>
              <a:t>为了减小这种误差，最好采用</a:t>
            </a:r>
            <a:r>
              <a:rPr b="0">
                <a:solidFill>
                  <a:srgbClr val="FF0000"/>
                </a:solidFill>
                <a:latin typeface="宋体"/>
                <a:ea typeface="宋体"/>
                <a:cs typeface="宋体"/>
                <a:sym typeface="宋体"/>
              </a:rPr>
              <a:t>恒流源</a:t>
            </a:r>
            <a:r>
              <a:rPr b="0">
                <a:latin typeface="宋体"/>
                <a:ea typeface="宋体"/>
                <a:cs typeface="宋体"/>
                <a:sym typeface="宋体"/>
              </a:rPr>
              <a:t>，但霍尔片的灵敏度系数</a:t>
            </a:r>
            <a:r>
              <a:rPr i="1"/>
              <a:t>K</a:t>
            </a:r>
            <a:r>
              <a:rPr baseline="-18214"/>
              <a:t>H</a:t>
            </a:r>
            <a:r>
              <a:rPr b="0">
                <a:latin typeface="宋体"/>
                <a:ea typeface="宋体"/>
                <a:cs typeface="宋体"/>
                <a:sym typeface="宋体"/>
              </a:rPr>
              <a:t>也是温度的函数，为进一步提高</a:t>
            </a:r>
            <a:r>
              <a:rPr i="1"/>
              <a:t>V</a:t>
            </a:r>
            <a:r>
              <a:rPr baseline="-18214"/>
              <a:t>H</a:t>
            </a:r>
            <a:r>
              <a:rPr b="0">
                <a:latin typeface="宋体"/>
                <a:ea typeface="宋体"/>
                <a:cs typeface="宋体"/>
                <a:sym typeface="宋体"/>
              </a:rPr>
              <a:t>的温度稳定性，对于具有正温度系数的霍尔元件，可在其输入回路中并联电阻</a:t>
            </a:r>
            <a:r>
              <a:rPr i="1"/>
              <a:t>R</a:t>
            </a:r>
            <a:r>
              <a:rPr baseline="-18214"/>
              <a:t>P</a:t>
            </a:r>
            <a:r>
              <a:rPr b="0">
                <a:latin typeface="宋体"/>
                <a:ea typeface="宋体"/>
                <a:cs typeface="宋体"/>
                <a:sym typeface="宋体"/>
              </a:rPr>
              <a:t>。 </a:t>
            </a:r>
          </a:p>
        </p:txBody>
      </p:sp>
      <p:sp>
        <p:nvSpPr>
          <p:cNvPr id="954" name="主要特性参数"/>
          <p:cNvSpPr>
            <a:spLocks noGrp="1"/>
          </p:cNvSpPr>
          <p:nvPr>
            <p:ph type="title"/>
          </p:nvPr>
        </p:nvSpPr>
        <p:spPr>
          <a:prstGeom prst="rect">
            <a:avLst/>
          </a:prstGeom>
        </p:spPr>
        <p:txBody>
          <a:bodyPr/>
          <a:lstStyle/>
          <a:p>
            <a:r>
              <a:t>主要特性参数</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霍尔元件可以测量磁物理量及电量、还可以通过转换测量其它非电量。…"/>
          <p:cNvSpPr txBox="1"/>
          <p:nvPr/>
        </p:nvSpPr>
        <p:spPr>
          <a:xfrm>
            <a:off x="1173931" y="2153133"/>
            <a:ext cx="10173197" cy="2656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buClr>
                <a:srgbClr val="FF0000"/>
              </a:buClr>
              <a:buSzPct val="100000"/>
              <a:buChar char="➢"/>
              <a:defRPr sz="2800">
                <a:latin typeface="Times New Roman"/>
                <a:ea typeface="Times New Roman"/>
                <a:cs typeface="Times New Roman"/>
                <a:sym typeface="Times New Roman"/>
              </a:defRPr>
            </a:pPr>
            <a:r>
              <a:t>  </a:t>
            </a:r>
            <a:r>
              <a:rPr b="0">
                <a:latin typeface="宋体"/>
                <a:ea typeface="宋体"/>
                <a:cs typeface="宋体"/>
                <a:sym typeface="宋体"/>
              </a:rPr>
              <a:t>霍尔元件可以测量磁物理量及电量、还可以通过转换测量其它非电量。</a:t>
            </a:r>
          </a:p>
          <a:p>
            <a:pPr algn="l" defTabSz="914400">
              <a:buClr>
                <a:srgbClr val="FF0000"/>
              </a:buClr>
              <a:buSzPct val="100000"/>
              <a:buChar char="➢"/>
              <a:defRPr sz="2800">
                <a:latin typeface="Times New Roman"/>
                <a:ea typeface="Times New Roman"/>
                <a:cs typeface="Times New Roman"/>
                <a:sym typeface="Times New Roman"/>
              </a:defRPr>
            </a:pPr>
            <a:r>
              <a:rPr b="0">
                <a:latin typeface="宋体"/>
                <a:ea typeface="宋体"/>
                <a:cs typeface="宋体"/>
                <a:sym typeface="宋体"/>
              </a:rPr>
              <a:t>  由于霍尔元件的输出量是比例于两个输入量的乘积，因此可以方便而准确地实现乘法运算，可构成各种非线性运算部件。</a:t>
            </a:r>
          </a:p>
          <a:p>
            <a:pPr algn="l" defTabSz="914400">
              <a:buClr>
                <a:srgbClr val="FF0000"/>
              </a:buClr>
              <a:buSzPct val="100000"/>
              <a:buChar char="➢"/>
              <a:defRPr sz="2800">
                <a:latin typeface="Times New Roman"/>
                <a:ea typeface="Times New Roman"/>
                <a:cs typeface="Times New Roman"/>
                <a:sym typeface="Times New Roman"/>
              </a:defRPr>
            </a:pPr>
            <a:r>
              <a:rPr b="0">
                <a:latin typeface="宋体"/>
                <a:ea typeface="宋体"/>
                <a:cs typeface="宋体"/>
                <a:sym typeface="宋体"/>
              </a:rPr>
              <a:t>  霍尔元件工作从直流到数百千赫兹的频率范围内。</a:t>
            </a:r>
          </a:p>
        </p:txBody>
      </p:sp>
      <p:sp>
        <p:nvSpPr>
          <p:cNvPr id="957" name="霍尔式传感器的应用"/>
          <p:cNvSpPr txBox="1"/>
          <p:nvPr/>
        </p:nvSpPr>
        <p:spPr>
          <a:xfrm>
            <a:off x="4374579" y="1232712"/>
            <a:ext cx="37719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200">
                <a:solidFill>
                  <a:srgbClr val="333399"/>
                </a:solidFill>
                <a:latin typeface="微软雅黑"/>
                <a:ea typeface="微软雅黑"/>
                <a:cs typeface="微软雅黑"/>
                <a:sym typeface="微软雅黑"/>
              </a:defRPr>
            </a:lvl1pPr>
          </a:lstStyle>
          <a:p>
            <a:r>
              <a:t>霍尔式传感器的应用</a:t>
            </a:r>
          </a:p>
        </p:txBody>
      </p:sp>
      <p:sp>
        <p:nvSpPr>
          <p:cNvPr id="958" name="优点:结构简单，体积小，重量轻，频带宽，动态特性好和寿命长…"/>
          <p:cNvSpPr txBox="1"/>
          <p:nvPr/>
        </p:nvSpPr>
        <p:spPr>
          <a:xfrm>
            <a:off x="1238969" y="5215024"/>
            <a:ext cx="11031340" cy="288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just" defTabSz="914400">
              <a:spcBef>
                <a:spcPts val="700"/>
              </a:spcBef>
              <a:buClr>
                <a:srgbClr val="3333CC"/>
              </a:buClr>
              <a:buFont typeface="Wingdings"/>
              <a:defRPr sz="2800">
                <a:solidFill>
                  <a:srgbClr val="FF0000"/>
                </a:solidFill>
                <a:latin typeface="Times New Roman"/>
                <a:ea typeface="Times New Roman"/>
                <a:cs typeface="Times New Roman"/>
                <a:sym typeface="Times New Roman"/>
              </a:defRPr>
            </a:pPr>
            <a:r>
              <a:rPr b="0">
                <a:latin typeface="宋体"/>
                <a:ea typeface="宋体"/>
                <a:cs typeface="宋体"/>
                <a:sym typeface="宋体"/>
              </a:rPr>
              <a:t>优点:</a:t>
            </a:r>
            <a:r>
              <a:rPr b="0">
                <a:solidFill>
                  <a:srgbClr val="000000"/>
                </a:solidFill>
                <a:latin typeface="Songti SC Regular"/>
                <a:ea typeface="Songti SC Regular"/>
                <a:cs typeface="Songti SC Regular"/>
                <a:sym typeface="Songti SC Regular"/>
              </a:rPr>
              <a:t>结构简单，体积小，重量轻，频带宽，动态特性好和寿命长</a:t>
            </a:r>
          </a:p>
          <a:p>
            <a:pPr marL="342900" indent="-342900" algn="just" defTabSz="914400">
              <a:spcBef>
                <a:spcPts val="700"/>
              </a:spcBef>
              <a:buClr>
                <a:srgbClr val="3333CC"/>
              </a:buClr>
              <a:buFont typeface="Wingdings"/>
              <a:defRPr sz="2800" b="0">
                <a:solidFill>
                  <a:srgbClr val="FF0000"/>
                </a:solidFill>
                <a:latin typeface="宋体"/>
                <a:ea typeface="宋体"/>
                <a:cs typeface="宋体"/>
                <a:sym typeface="宋体"/>
              </a:defRPr>
            </a:pPr>
            <a:r>
              <a:t>应用：</a:t>
            </a:r>
          </a:p>
          <a:p>
            <a:pPr marL="833437" lvl="1" indent="-388937" algn="just" defTabSz="914400">
              <a:spcBef>
                <a:spcPts val="500"/>
              </a:spcBef>
              <a:buSzPct val="145000"/>
              <a:buChar char="‣"/>
              <a:defRPr sz="2800" b="0">
                <a:latin typeface="Songti SC Regular"/>
                <a:ea typeface="Songti SC Regular"/>
                <a:cs typeface="Songti SC Regular"/>
                <a:sym typeface="Songti SC Regular"/>
              </a:defRPr>
            </a:pPr>
            <a:r>
              <a:t>电磁测量：测量恒定的或交变的磁感应强度、有功功率、无功功率、相位、电能等参数；</a:t>
            </a:r>
          </a:p>
          <a:p>
            <a:pPr marL="833437" lvl="1" indent="-388937" algn="just" defTabSz="914400">
              <a:spcBef>
                <a:spcPts val="500"/>
              </a:spcBef>
              <a:buSzPct val="145000"/>
              <a:buChar char="‣"/>
              <a:defRPr sz="2800" b="0">
                <a:latin typeface="Songti SC Regular"/>
                <a:ea typeface="Songti SC Regular"/>
                <a:cs typeface="Songti SC Regular"/>
                <a:sym typeface="Songti SC Regular"/>
              </a:defRPr>
            </a:pPr>
            <a:r>
              <a:t>自动检测系统：多用于位移、压力的测量。</a:t>
            </a:r>
          </a:p>
        </p:txBody>
      </p:sp>
      <p:sp>
        <p:nvSpPr>
          <p:cNvPr id="959"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霍尔线性集成传感器"/>
          <p:cNvSpPr txBox="1"/>
          <p:nvPr/>
        </p:nvSpPr>
        <p:spPr>
          <a:xfrm>
            <a:off x="4132262" y="1138237"/>
            <a:ext cx="5400676"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spcBef>
                <a:spcPts val="2000"/>
              </a:spcBef>
              <a:defRPr sz="3400" b="0">
                <a:solidFill>
                  <a:srgbClr val="000066"/>
                </a:solidFill>
                <a:latin typeface="黑体"/>
                <a:ea typeface="黑体"/>
                <a:cs typeface="黑体"/>
                <a:sym typeface="黑体"/>
              </a:defRPr>
            </a:lvl1pPr>
          </a:lstStyle>
          <a:p>
            <a:pPr>
              <a:defRPr b="1">
                <a:latin typeface="Tahoma"/>
                <a:ea typeface="Tahoma"/>
                <a:cs typeface="Tahoma"/>
                <a:sym typeface="Tahoma"/>
              </a:defRPr>
            </a:pPr>
            <a:r>
              <a:rPr b="0">
                <a:latin typeface="黑体"/>
                <a:ea typeface="黑体"/>
                <a:cs typeface="黑体"/>
                <a:sym typeface="黑体"/>
              </a:rPr>
              <a:t>霍尔线性集成传感器 </a:t>
            </a:r>
          </a:p>
        </p:txBody>
      </p:sp>
      <p:sp>
        <p:nvSpPr>
          <p:cNvPr id="962" name="霍尔线性集成传感器的输出电压与外加磁场呈线性比例关系。"/>
          <p:cNvSpPr txBox="1"/>
          <p:nvPr/>
        </p:nvSpPr>
        <p:spPr>
          <a:xfrm>
            <a:off x="1016000" y="1992123"/>
            <a:ext cx="10517783"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1000"/>
              </a:spcBef>
              <a:defRPr sz="2800">
                <a:latin typeface="Times New Roman"/>
                <a:ea typeface="Times New Roman"/>
                <a:cs typeface="Times New Roman"/>
                <a:sym typeface="Times New Roman"/>
              </a:defRPr>
            </a:pPr>
            <a:r>
              <a:t>        </a:t>
            </a:r>
            <a:r>
              <a:rPr b="0">
                <a:latin typeface="宋体"/>
                <a:ea typeface="宋体"/>
                <a:cs typeface="宋体"/>
                <a:sym typeface="宋体"/>
              </a:rPr>
              <a:t>霍尔线性集成传感器的输出电压与外加磁场呈线性比例关系。 </a:t>
            </a:r>
          </a:p>
        </p:txBody>
      </p:sp>
      <p:grpSp>
        <p:nvGrpSpPr>
          <p:cNvPr id="1029" name="成组"/>
          <p:cNvGrpSpPr/>
          <p:nvPr/>
        </p:nvGrpSpPr>
        <p:grpSpPr>
          <a:xfrm>
            <a:off x="2217737" y="2744410"/>
            <a:ext cx="8569326" cy="3823654"/>
            <a:chOff x="0" y="0"/>
            <a:chExt cx="8569325" cy="3823652"/>
          </a:xfrm>
        </p:grpSpPr>
        <p:grpSp>
          <p:nvGrpSpPr>
            <p:cNvPr id="993" name="成组"/>
            <p:cNvGrpSpPr/>
            <p:nvPr/>
          </p:nvGrpSpPr>
          <p:grpSpPr>
            <a:xfrm>
              <a:off x="-1" y="0"/>
              <a:ext cx="4248151" cy="3221990"/>
              <a:chOff x="0" y="0"/>
              <a:chExt cx="4248150" cy="3221990"/>
            </a:xfrm>
          </p:grpSpPr>
          <p:sp>
            <p:nvSpPr>
              <p:cNvPr id="963" name="三角形"/>
              <p:cNvSpPr/>
              <p:nvPr/>
            </p:nvSpPr>
            <p:spPr>
              <a:xfrm rot="5400000">
                <a:off x="2200275" y="1322387"/>
                <a:ext cx="996951" cy="873126"/>
              </a:xfrm>
              <a:prstGeom prst="triangle">
                <a:avLst/>
              </a:prstGeom>
              <a:solidFill>
                <a:srgbClr val="FFFF00"/>
              </a:solidFill>
              <a:ln w="25400" cap="flat">
                <a:solidFill>
                  <a:srgbClr val="FF9900"/>
                </a:solidFill>
                <a:prstDash val="solid"/>
                <a:round/>
              </a:ln>
              <a:effectLst/>
            </p:spPr>
            <p:txBody>
              <a:bodyPr wrap="square" lIns="45719" tIns="45719" rIns="45719" bIns="45719" numCol="1" anchor="t">
                <a:noAutofit/>
              </a:bodyPr>
              <a:lstStyle/>
              <a:p>
                <a:pPr algn="l" defTabSz="914400">
                  <a:defRPr sz="1800" b="0">
                    <a:latin typeface="Tahoma"/>
                    <a:ea typeface="Tahoma"/>
                    <a:cs typeface="Tahoma"/>
                    <a:sym typeface="Tahoma"/>
                  </a:defRPr>
                </a:pPr>
                <a:endParaRPr/>
              </a:p>
            </p:txBody>
          </p:sp>
          <p:sp>
            <p:nvSpPr>
              <p:cNvPr id="964" name="－"/>
              <p:cNvSpPr txBox="1"/>
              <p:nvPr/>
            </p:nvSpPr>
            <p:spPr>
              <a:xfrm>
                <a:off x="2301875" y="1898650"/>
                <a:ext cx="250825" cy="2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965" name="＋"/>
              <p:cNvSpPr txBox="1"/>
              <p:nvPr/>
            </p:nvSpPr>
            <p:spPr>
              <a:xfrm>
                <a:off x="2301875" y="1384300"/>
                <a:ext cx="249238" cy="2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966" name="线条"/>
              <p:cNvSpPr/>
              <p:nvPr/>
            </p:nvSpPr>
            <p:spPr>
              <a:xfrm flipH="1" flipV="1">
                <a:off x="677862" y="2008187"/>
                <a:ext cx="1587501"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67" name="线条"/>
              <p:cNvSpPr/>
              <p:nvPr/>
            </p:nvSpPr>
            <p:spPr>
              <a:xfrm flipH="1">
                <a:off x="1536700" y="1509712"/>
                <a:ext cx="719138"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68" name="线条"/>
              <p:cNvSpPr/>
              <p:nvPr/>
            </p:nvSpPr>
            <p:spPr>
              <a:xfrm>
                <a:off x="3135312" y="1760537"/>
                <a:ext cx="608014" cy="1"/>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69" name="线条"/>
              <p:cNvSpPr/>
              <p:nvPr/>
            </p:nvSpPr>
            <p:spPr>
              <a:xfrm flipH="1" flipV="1">
                <a:off x="790575" y="817562"/>
                <a:ext cx="1871663"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972" name="成组"/>
              <p:cNvGrpSpPr/>
              <p:nvPr/>
            </p:nvGrpSpPr>
            <p:grpSpPr>
              <a:xfrm>
                <a:off x="1044574" y="1177925"/>
                <a:ext cx="504826" cy="647700"/>
                <a:chOff x="0" y="0"/>
                <a:chExt cx="504825" cy="647700"/>
              </a:xfrm>
            </p:grpSpPr>
            <p:sp>
              <p:nvSpPr>
                <p:cNvPr id="970" name="矩形"/>
                <p:cNvSpPr/>
                <p:nvPr/>
              </p:nvSpPr>
              <p:spPr>
                <a:xfrm>
                  <a:off x="0" y="0"/>
                  <a:ext cx="504825" cy="647700"/>
                </a:xfrm>
                <a:prstGeom prst="rect">
                  <a:avLst/>
                </a:prstGeom>
                <a:solidFill>
                  <a:srgbClr val="CCFFFF"/>
                </a:solidFill>
                <a:ln w="25400" cap="flat">
                  <a:solidFill>
                    <a:srgbClr val="003300"/>
                  </a:solidFill>
                  <a:prstDash val="solid"/>
                  <a:round/>
                </a:ln>
                <a:effectLst/>
              </p:spPr>
              <p:txBody>
                <a:bodyPr wrap="square" lIns="45719" tIns="45719" rIns="45719" bIns="45719" numCol="1" anchor="ctr">
                  <a:noAutofit/>
                </a:bodyPr>
                <a:lstStyle/>
                <a:p>
                  <a:pPr algn="l" defTabSz="914400">
                    <a:defRPr sz="1800">
                      <a:solidFill>
                        <a:srgbClr val="006600"/>
                      </a:solidFill>
                      <a:latin typeface="Tahoma"/>
                      <a:ea typeface="Tahoma"/>
                      <a:cs typeface="Tahoma"/>
                      <a:sym typeface="Tahoma"/>
                    </a:defRPr>
                  </a:pPr>
                  <a:endParaRPr/>
                </a:p>
              </p:txBody>
            </p:sp>
            <p:sp>
              <p:nvSpPr>
                <p:cNvPr id="971" name="×"/>
                <p:cNvSpPr txBox="1"/>
                <p:nvPr/>
              </p:nvSpPr>
              <p:spPr>
                <a:xfrm>
                  <a:off x="0" y="138429"/>
                  <a:ext cx="291217"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l" defTabSz="914400">
                    <a:defRPr sz="1800">
                      <a:solidFill>
                        <a:srgbClr val="006600"/>
                      </a:solidFill>
                      <a:latin typeface="Tahoma"/>
                      <a:ea typeface="Tahoma"/>
                      <a:cs typeface="Tahoma"/>
                      <a:sym typeface="Tahoma"/>
                    </a:defRPr>
                  </a:lvl1pPr>
                </a:lstStyle>
                <a:p>
                  <a:r>
                    <a:t>×</a:t>
                  </a:r>
                </a:p>
              </p:txBody>
            </p:sp>
          </p:grpSp>
          <p:grpSp>
            <p:nvGrpSpPr>
              <p:cNvPr id="975" name="成组"/>
              <p:cNvGrpSpPr/>
              <p:nvPr/>
            </p:nvGrpSpPr>
            <p:grpSpPr>
              <a:xfrm>
                <a:off x="-1" y="601662"/>
                <a:ext cx="792164" cy="431801"/>
                <a:chOff x="0" y="0"/>
                <a:chExt cx="792162" cy="431800"/>
              </a:xfrm>
            </p:grpSpPr>
            <p:sp>
              <p:nvSpPr>
                <p:cNvPr id="973" name="矩形"/>
                <p:cNvSpPr/>
                <p:nvPr/>
              </p:nvSpPr>
              <p:spPr>
                <a:xfrm>
                  <a:off x="0" y="0"/>
                  <a:ext cx="792163" cy="431800"/>
                </a:xfrm>
                <a:prstGeom prst="rect">
                  <a:avLst/>
                </a:prstGeom>
                <a:solidFill>
                  <a:srgbClr val="FFCCFF"/>
                </a:solidFill>
                <a:ln w="25400" cap="flat">
                  <a:solidFill>
                    <a:srgbClr val="FF0000"/>
                  </a:solidFill>
                  <a:prstDash val="solid"/>
                  <a:round/>
                </a:ln>
                <a:effectLst/>
              </p:spPr>
              <p:txBody>
                <a:bodyPr wrap="square" lIns="45719" tIns="45719" rIns="45719" bIns="45719" numCol="1" anchor="ctr">
                  <a:noAutofit/>
                </a:bodyPr>
                <a:lstStyle/>
                <a:p>
                  <a:pPr algn="l" defTabSz="914400">
                    <a:defRPr sz="1800">
                      <a:latin typeface="Tahoma"/>
                      <a:ea typeface="Tahoma"/>
                      <a:cs typeface="Tahoma"/>
                      <a:sym typeface="Tahoma"/>
                    </a:defRPr>
                  </a:pPr>
                  <a:endParaRPr/>
                </a:p>
              </p:txBody>
            </p:sp>
            <p:sp>
              <p:nvSpPr>
                <p:cNvPr id="974" name="稳压"/>
                <p:cNvSpPr txBox="1"/>
                <p:nvPr/>
              </p:nvSpPr>
              <p:spPr>
                <a:xfrm>
                  <a:off x="0" y="11430"/>
                  <a:ext cx="56134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l" defTabSz="914400">
                    <a:defRPr sz="18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稳压</a:t>
                  </a:r>
                </a:p>
              </p:txBody>
            </p:sp>
          </p:grpSp>
          <p:sp>
            <p:nvSpPr>
              <p:cNvPr id="976" name="线条"/>
              <p:cNvSpPr/>
              <p:nvPr/>
            </p:nvSpPr>
            <p:spPr>
              <a:xfrm flipV="1">
                <a:off x="1295400" y="827087"/>
                <a:ext cx="1" cy="350839"/>
              </a:xfrm>
              <a:prstGeom prst="line">
                <a:avLst/>
              </a:prstGeom>
              <a:noFill/>
              <a:ln w="19050" cap="flat">
                <a:solidFill>
                  <a:srgbClr val="000000"/>
                </a:solidFill>
                <a:prstDash val="solid"/>
                <a:roun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77" name="线条"/>
              <p:cNvSpPr/>
              <p:nvPr/>
            </p:nvSpPr>
            <p:spPr>
              <a:xfrm flipV="1">
                <a:off x="2663825" y="817562"/>
                <a:ext cx="0" cy="64770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78" name="线条"/>
              <p:cNvSpPr/>
              <p:nvPr/>
            </p:nvSpPr>
            <p:spPr>
              <a:xfrm flipV="1">
                <a:off x="2663825" y="2041525"/>
                <a:ext cx="0" cy="50323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79" name="线条"/>
              <p:cNvSpPr/>
              <p:nvPr/>
            </p:nvSpPr>
            <p:spPr>
              <a:xfrm flipH="1">
                <a:off x="1284287" y="2541587"/>
                <a:ext cx="1370013"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0" name="线条"/>
              <p:cNvSpPr/>
              <p:nvPr/>
            </p:nvSpPr>
            <p:spPr>
              <a:xfrm flipV="1">
                <a:off x="1295400" y="1825625"/>
                <a:ext cx="0" cy="71913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1" name="线条"/>
              <p:cNvSpPr/>
              <p:nvPr/>
            </p:nvSpPr>
            <p:spPr>
              <a:xfrm flipH="1">
                <a:off x="673100" y="1524000"/>
                <a:ext cx="358775" cy="0"/>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2" name="线条"/>
              <p:cNvSpPr/>
              <p:nvPr/>
            </p:nvSpPr>
            <p:spPr>
              <a:xfrm flipV="1">
                <a:off x="681037" y="1538287"/>
                <a:ext cx="1" cy="45720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3" name="线条"/>
              <p:cNvSpPr/>
              <p:nvPr/>
            </p:nvSpPr>
            <p:spPr>
              <a:xfrm flipV="1">
                <a:off x="2665412" y="2540000"/>
                <a:ext cx="1" cy="493713"/>
              </a:xfrm>
              <a:prstGeom prst="line">
                <a:avLst/>
              </a:prstGeom>
              <a:noFill/>
              <a:ln w="19050" cap="flat">
                <a:solidFill>
                  <a:srgbClr val="000000"/>
                </a:solidFill>
                <a:prstDash val="solid"/>
                <a:round/>
                <a:headEnd type="diamond" w="med" len="me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4" name="线条"/>
              <p:cNvSpPr/>
              <p:nvPr/>
            </p:nvSpPr>
            <p:spPr>
              <a:xfrm flipV="1">
                <a:off x="431799" y="241300"/>
                <a:ext cx="1" cy="358776"/>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85" name="VCC"/>
              <p:cNvSpPr txBox="1"/>
              <p:nvPr/>
            </p:nvSpPr>
            <p:spPr>
              <a:xfrm>
                <a:off x="503237" y="0"/>
                <a:ext cx="720726" cy="4793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400"/>
                  </a:spcBef>
                  <a:defRPr i="1">
                    <a:latin typeface="Times New Roman"/>
                    <a:ea typeface="Times New Roman"/>
                    <a:cs typeface="Times New Roman"/>
                    <a:sym typeface="Times New Roman"/>
                  </a:defRPr>
                </a:pPr>
                <a:r>
                  <a:t>V</a:t>
                </a:r>
                <a:r>
                  <a:rPr i="0" baseline="-25000"/>
                  <a:t>CC</a:t>
                </a:r>
              </a:p>
            </p:txBody>
          </p:sp>
          <p:sp>
            <p:nvSpPr>
              <p:cNvPr id="986" name="输出"/>
              <p:cNvSpPr txBox="1"/>
              <p:nvPr/>
            </p:nvSpPr>
            <p:spPr>
              <a:xfrm>
                <a:off x="3384550" y="1800225"/>
                <a:ext cx="863600"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输出</a:t>
                </a:r>
              </a:p>
            </p:txBody>
          </p:sp>
          <p:sp>
            <p:nvSpPr>
              <p:cNvPr id="987" name="地"/>
              <p:cNvSpPr txBox="1"/>
              <p:nvPr/>
            </p:nvSpPr>
            <p:spPr>
              <a:xfrm>
                <a:off x="2736850" y="2711450"/>
                <a:ext cx="431800"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地</a:t>
                </a:r>
              </a:p>
            </p:txBody>
          </p:sp>
          <p:sp>
            <p:nvSpPr>
              <p:cNvPr id="988" name="1"/>
              <p:cNvSpPr txBox="1"/>
              <p:nvPr/>
            </p:nvSpPr>
            <p:spPr>
              <a:xfrm>
                <a:off x="0" y="0"/>
                <a:ext cx="431800" cy="421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1</a:t>
                </a:r>
              </a:p>
            </p:txBody>
          </p:sp>
          <p:sp>
            <p:nvSpPr>
              <p:cNvPr id="989" name="2"/>
              <p:cNvSpPr txBox="1"/>
              <p:nvPr/>
            </p:nvSpPr>
            <p:spPr>
              <a:xfrm>
                <a:off x="2233612" y="2736850"/>
                <a:ext cx="431801" cy="421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2</a:t>
                </a:r>
              </a:p>
            </p:txBody>
          </p:sp>
          <p:sp>
            <p:nvSpPr>
              <p:cNvPr id="990" name="3"/>
              <p:cNvSpPr txBox="1"/>
              <p:nvPr/>
            </p:nvSpPr>
            <p:spPr>
              <a:xfrm>
                <a:off x="3529012" y="1223962"/>
                <a:ext cx="431801" cy="421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3</a:t>
                </a:r>
              </a:p>
            </p:txBody>
          </p:sp>
          <p:sp>
            <p:nvSpPr>
              <p:cNvPr id="991" name="霍尔元件"/>
              <p:cNvSpPr txBox="1"/>
              <p:nvPr/>
            </p:nvSpPr>
            <p:spPr>
              <a:xfrm>
                <a:off x="1008062" y="347662"/>
                <a:ext cx="122396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992" name="放大"/>
              <p:cNvSpPr txBox="1"/>
              <p:nvPr/>
            </p:nvSpPr>
            <p:spPr>
              <a:xfrm>
                <a:off x="2376487" y="347662"/>
                <a:ext cx="863601"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放大</a:t>
                </a:r>
              </a:p>
            </p:txBody>
          </p:sp>
        </p:grpSp>
        <p:grpSp>
          <p:nvGrpSpPr>
            <p:cNvPr id="1026" name="成组"/>
            <p:cNvGrpSpPr/>
            <p:nvPr/>
          </p:nvGrpSpPr>
          <p:grpSpPr>
            <a:xfrm>
              <a:off x="4356099" y="0"/>
              <a:ext cx="4213226" cy="3221990"/>
              <a:chOff x="0" y="0"/>
              <a:chExt cx="4213225" cy="3221990"/>
            </a:xfrm>
          </p:grpSpPr>
          <p:sp>
            <p:nvSpPr>
              <p:cNvPr id="994" name="三角形"/>
              <p:cNvSpPr/>
              <p:nvPr/>
            </p:nvSpPr>
            <p:spPr>
              <a:xfrm rot="5400000">
                <a:off x="2200274" y="1322387"/>
                <a:ext cx="996952" cy="873126"/>
              </a:xfrm>
              <a:prstGeom prst="triangle">
                <a:avLst/>
              </a:prstGeom>
              <a:solidFill>
                <a:srgbClr val="FFFF00"/>
              </a:solidFill>
              <a:ln w="25400" cap="flat">
                <a:solidFill>
                  <a:srgbClr val="FF9900"/>
                </a:solidFill>
                <a:prstDash val="solid"/>
                <a:round/>
              </a:ln>
              <a:effectLst/>
            </p:spPr>
            <p:txBody>
              <a:bodyPr wrap="square" lIns="45719" tIns="45719" rIns="45719" bIns="45719" numCol="1" anchor="t">
                <a:noAutofit/>
              </a:bodyPr>
              <a:lstStyle/>
              <a:p>
                <a:pPr algn="l" defTabSz="914400">
                  <a:defRPr sz="1800" b="0">
                    <a:latin typeface="Tahoma"/>
                    <a:ea typeface="Tahoma"/>
                    <a:cs typeface="Tahoma"/>
                    <a:sym typeface="Tahoma"/>
                  </a:defRPr>
                </a:pPr>
                <a:endParaRPr/>
              </a:p>
            </p:txBody>
          </p:sp>
          <p:sp>
            <p:nvSpPr>
              <p:cNvPr id="995" name="－"/>
              <p:cNvSpPr txBox="1"/>
              <p:nvPr/>
            </p:nvSpPr>
            <p:spPr>
              <a:xfrm>
                <a:off x="2301875" y="1898650"/>
                <a:ext cx="250825" cy="2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996" name="＋"/>
              <p:cNvSpPr txBox="1"/>
              <p:nvPr/>
            </p:nvSpPr>
            <p:spPr>
              <a:xfrm>
                <a:off x="2301875" y="1384300"/>
                <a:ext cx="249238" cy="2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997" name="线条"/>
              <p:cNvSpPr/>
              <p:nvPr/>
            </p:nvSpPr>
            <p:spPr>
              <a:xfrm flipH="1" flipV="1">
                <a:off x="677862" y="2008187"/>
                <a:ext cx="1587501"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98" name="线条"/>
              <p:cNvSpPr/>
              <p:nvPr/>
            </p:nvSpPr>
            <p:spPr>
              <a:xfrm flipH="1">
                <a:off x="1536700" y="1509712"/>
                <a:ext cx="719138"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999" name="线条"/>
              <p:cNvSpPr/>
              <p:nvPr/>
            </p:nvSpPr>
            <p:spPr>
              <a:xfrm>
                <a:off x="2879725" y="1584325"/>
                <a:ext cx="792163" cy="0"/>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00" name="线条"/>
              <p:cNvSpPr/>
              <p:nvPr/>
            </p:nvSpPr>
            <p:spPr>
              <a:xfrm flipH="1" flipV="1">
                <a:off x="790575" y="817562"/>
                <a:ext cx="1871663"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1003" name="成组"/>
              <p:cNvGrpSpPr/>
              <p:nvPr/>
            </p:nvGrpSpPr>
            <p:grpSpPr>
              <a:xfrm>
                <a:off x="1044574" y="1177925"/>
                <a:ext cx="504826" cy="647700"/>
                <a:chOff x="0" y="0"/>
                <a:chExt cx="504825" cy="647700"/>
              </a:xfrm>
            </p:grpSpPr>
            <p:sp>
              <p:nvSpPr>
                <p:cNvPr id="1001" name="矩形"/>
                <p:cNvSpPr/>
                <p:nvPr/>
              </p:nvSpPr>
              <p:spPr>
                <a:xfrm>
                  <a:off x="0" y="0"/>
                  <a:ext cx="504825" cy="647700"/>
                </a:xfrm>
                <a:prstGeom prst="rect">
                  <a:avLst/>
                </a:prstGeom>
                <a:solidFill>
                  <a:srgbClr val="CCFFFF"/>
                </a:solidFill>
                <a:ln w="25400" cap="flat">
                  <a:solidFill>
                    <a:srgbClr val="003300"/>
                  </a:solidFill>
                  <a:prstDash val="solid"/>
                  <a:round/>
                </a:ln>
                <a:effectLst/>
              </p:spPr>
              <p:txBody>
                <a:bodyPr wrap="square" lIns="45719" tIns="45719" rIns="45719" bIns="45719" numCol="1" anchor="ctr">
                  <a:noAutofit/>
                </a:bodyPr>
                <a:lstStyle/>
                <a:p>
                  <a:pPr algn="l" defTabSz="914400">
                    <a:defRPr sz="1800">
                      <a:solidFill>
                        <a:srgbClr val="006600"/>
                      </a:solidFill>
                      <a:latin typeface="Tahoma"/>
                      <a:ea typeface="Tahoma"/>
                      <a:cs typeface="Tahoma"/>
                      <a:sym typeface="Tahoma"/>
                    </a:defRPr>
                  </a:pPr>
                  <a:endParaRPr/>
                </a:p>
              </p:txBody>
            </p:sp>
            <p:sp>
              <p:nvSpPr>
                <p:cNvPr id="1002" name="×"/>
                <p:cNvSpPr txBox="1"/>
                <p:nvPr/>
              </p:nvSpPr>
              <p:spPr>
                <a:xfrm>
                  <a:off x="0" y="138429"/>
                  <a:ext cx="291217"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l" defTabSz="914400">
                    <a:defRPr sz="1800">
                      <a:solidFill>
                        <a:srgbClr val="006600"/>
                      </a:solidFill>
                      <a:latin typeface="Tahoma"/>
                      <a:ea typeface="Tahoma"/>
                      <a:cs typeface="Tahoma"/>
                      <a:sym typeface="Tahoma"/>
                    </a:defRPr>
                  </a:lvl1pPr>
                </a:lstStyle>
                <a:p>
                  <a:r>
                    <a:t>×</a:t>
                  </a:r>
                </a:p>
              </p:txBody>
            </p:sp>
          </p:grpSp>
          <p:grpSp>
            <p:nvGrpSpPr>
              <p:cNvPr id="1006" name="成组"/>
              <p:cNvGrpSpPr/>
              <p:nvPr/>
            </p:nvGrpSpPr>
            <p:grpSpPr>
              <a:xfrm>
                <a:off x="-1" y="601662"/>
                <a:ext cx="792164" cy="431801"/>
                <a:chOff x="0" y="0"/>
                <a:chExt cx="792162" cy="431800"/>
              </a:xfrm>
            </p:grpSpPr>
            <p:sp>
              <p:nvSpPr>
                <p:cNvPr id="1004" name="矩形"/>
                <p:cNvSpPr/>
                <p:nvPr/>
              </p:nvSpPr>
              <p:spPr>
                <a:xfrm>
                  <a:off x="0" y="0"/>
                  <a:ext cx="792163" cy="431800"/>
                </a:xfrm>
                <a:prstGeom prst="rect">
                  <a:avLst/>
                </a:prstGeom>
                <a:solidFill>
                  <a:srgbClr val="FFCCFF"/>
                </a:solidFill>
                <a:ln w="25400" cap="flat">
                  <a:solidFill>
                    <a:srgbClr val="FF0000"/>
                  </a:solidFill>
                  <a:prstDash val="solid"/>
                  <a:round/>
                </a:ln>
                <a:effectLst/>
              </p:spPr>
              <p:txBody>
                <a:bodyPr wrap="square" lIns="45719" tIns="45719" rIns="45719" bIns="45719" numCol="1" anchor="ctr">
                  <a:noAutofit/>
                </a:bodyPr>
                <a:lstStyle/>
                <a:p>
                  <a:pPr algn="l" defTabSz="914400">
                    <a:defRPr sz="1800">
                      <a:latin typeface="Tahoma"/>
                      <a:ea typeface="Tahoma"/>
                      <a:cs typeface="Tahoma"/>
                      <a:sym typeface="Tahoma"/>
                    </a:defRPr>
                  </a:pPr>
                  <a:endParaRPr/>
                </a:p>
              </p:txBody>
            </p:sp>
            <p:sp>
              <p:nvSpPr>
                <p:cNvPr id="1005" name="稳压"/>
                <p:cNvSpPr txBox="1"/>
                <p:nvPr/>
              </p:nvSpPr>
              <p:spPr>
                <a:xfrm>
                  <a:off x="0" y="11430"/>
                  <a:ext cx="56134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lgn="l" defTabSz="914400">
                    <a:defRPr sz="18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稳压</a:t>
                  </a:r>
                </a:p>
              </p:txBody>
            </p:sp>
          </p:grpSp>
          <p:sp>
            <p:nvSpPr>
              <p:cNvPr id="1007" name="线条"/>
              <p:cNvSpPr/>
              <p:nvPr/>
            </p:nvSpPr>
            <p:spPr>
              <a:xfrm flipV="1">
                <a:off x="1295400" y="827087"/>
                <a:ext cx="1" cy="350839"/>
              </a:xfrm>
              <a:prstGeom prst="line">
                <a:avLst/>
              </a:prstGeom>
              <a:noFill/>
              <a:ln w="19050" cap="flat">
                <a:solidFill>
                  <a:srgbClr val="000000"/>
                </a:solidFill>
                <a:prstDash val="solid"/>
                <a:roun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08" name="线条"/>
              <p:cNvSpPr/>
              <p:nvPr/>
            </p:nvSpPr>
            <p:spPr>
              <a:xfrm flipV="1">
                <a:off x="2663825" y="817562"/>
                <a:ext cx="0" cy="64770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09" name="线条"/>
              <p:cNvSpPr/>
              <p:nvPr/>
            </p:nvSpPr>
            <p:spPr>
              <a:xfrm flipV="1">
                <a:off x="2663825" y="2041525"/>
                <a:ext cx="0" cy="50323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0" name="线条"/>
              <p:cNvSpPr/>
              <p:nvPr/>
            </p:nvSpPr>
            <p:spPr>
              <a:xfrm flipH="1">
                <a:off x="1284287" y="2541587"/>
                <a:ext cx="1370013"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1" name="线条"/>
              <p:cNvSpPr/>
              <p:nvPr/>
            </p:nvSpPr>
            <p:spPr>
              <a:xfrm flipV="1">
                <a:off x="1295400" y="1825625"/>
                <a:ext cx="0" cy="71913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2" name="线条"/>
              <p:cNvSpPr/>
              <p:nvPr/>
            </p:nvSpPr>
            <p:spPr>
              <a:xfrm flipH="1">
                <a:off x="673100" y="1524000"/>
                <a:ext cx="358775" cy="0"/>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3" name="线条"/>
              <p:cNvSpPr/>
              <p:nvPr/>
            </p:nvSpPr>
            <p:spPr>
              <a:xfrm flipV="1">
                <a:off x="681037" y="1538287"/>
                <a:ext cx="1" cy="45720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4" name="线条"/>
              <p:cNvSpPr/>
              <p:nvPr/>
            </p:nvSpPr>
            <p:spPr>
              <a:xfrm flipV="1">
                <a:off x="2665412" y="2540000"/>
                <a:ext cx="1" cy="493713"/>
              </a:xfrm>
              <a:prstGeom prst="line">
                <a:avLst/>
              </a:prstGeom>
              <a:noFill/>
              <a:ln w="19050" cap="flat">
                <a:solidFill>
                  <a:srgbClr val="000000"/>
                </a:solidFill>
                <a:prstDash val="solid"/>
                <a:round/>
                <a:headEnd type="diamond" w="med" len="me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5" name="线条"/>
              <p:cNvSpPr/>
              <p:nvPr/>
            </p:nvSpPr>
            <p:spPr>
              <a:xfrm flipV="1">
                <a:off x="431799" y="241300"/>
                <a:ext cx="1" cy="358776"/>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16" name="VCC"/>
              <p:cNvSpPr txBox="1"/>
              <p:nvPr/>
            </p:nvSpPr>
            <p:spPr>
              <a:xfrm>
                <a:off x="503237" y="0"/>
                <a:ext cx="720726" cy="4793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400"/>
                  </a:spcBef>
                  <a:defRPr i="1">
                    <a:latin typeface="Times New Roman"/>
                    <a:ea typeface="Times New Roman"/>
                    <a:cs typeface="Times New Roman"/>
                    <a:sym typeface="Times New Roman"/>
                  </a:defRPr>
                </a:pPr>
                <a:r>
                  <a:t>V</a:t>
                </a:r>
                <a:r>
                  <a:rPr i="0" baseline="-25000"/>
                  <a:t>CC</a:t>
                </a:r>
              </a:p>
            </p:txBody>
          </p:sp>
          <p:sp>
            <p:nvSpPr>
              <p:cNvPr id="1017" name="输出"/>
              <p:cNvSpPr txBox="1"/>
              <p:nvPr/>
            </p:nvSpPr>
            <p:spPr>
              <a:xfrm>
                <a:off x="3744912" y="1338262"/>
                <a:ext cx="468313" cy="929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输出</a:t>
                </a:r>
              </a:p>
            </p:txBody>
          </p:sp>
          <p:sp>
            <p:nvSpPr>
              <p:cNvPr id="1018" name="地"/>
              <p:cNvSpPr txBox="1"/>
              <p:nvPr/>
            </p:nvSpPr>
            <p:spPr>
              <a:xfrm>
                <a:off x="2736850" y="2711450"/>
                <a:ext cx="431800"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地</a:t>
                </a:r>
              </a:p>
            </p:txBody>
          </p:sp>
          <p:sp>
            <p:nvSpPr>
              <p:cNvPr id="1019" name="3"/>
              <p:cNvSpPr txBox="1"/>
              <p:nvPr/>
            </p:nvSpPr>
            <p:spPr>
              <a:xfrm>
                <a:off x="0" y="0"/>
                <a:ext cx="431800" cy="421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3</a:t>
                </a:r>
              </a:p>
            </p:txBody>
          </p:sp>
          <p:sp>
            <p:nvSpPr>
              <p:cNvPr id="1020" name="4"/>
              <p:cNvSpPr txBox="1"/>
              <p:nvPr/>
            </p:nvSpPr>
            <p:spPr>
              <a:xfrm>
                <a:off x="2233612" y="2736850"/>
                <a:ext cx="431801" cy="421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4</a:t>
                </a:r>
              </a:p>
            </p:txBody>
          </p:sp>
          <p:sp>
            <p:nvSpPr>
              <p:cNvPr id="1021" name="1"/>
              <p:cNvSpPr txBox="1"/>
              <p:nvPr/>
            </p:nvSpPr>
            <p:spPr>
              <a:xfrm>
                <a:off x="3240087" y="1127125"/>
                <a:ext cx="431801" cy="421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1</a:t>
                </a:r>
              </a:p>
            </p:txBody>
          </p:sp>
          <p:sp>
            <p:nvSpPr>
              <p:cNvPr id="1022" name="霍尔元件"/>
              <p:cNvSpPr txBox="1"/>
              <p:nvPr/>
            </p:nvSpPr>
            <p:spPr>
              <a:xfrm>
                <a:off x="1008062" y="347662"/>
                <a:ext cx="122396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1023" name="放大"/>
              <p:cNvSpPr txBox="1"/>
              <p:nvPr/>
            </p:nvSpPr>
            <p:spPr>
              <a:xfrm>
                <a:off x="2376487" y="347662"/>
                <a:ext cx="863601"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放大</a:t>
                </a:r>
              </a:p>
            </p:txBody>
          </p:sp>
          <p:sp>
            <p:nvSpPr>
              <p:cNvPr id="1024" name="线条"/>
              <p:cNvSpPr/>
              <p:nvPr/>
            </p:nvSpPr>
            <p:spPr>
              <a:xfrm>
                <a:off x="2879725" y="1933575"/>
                <a:ext cx="792163" cy="0"/>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25" name="8"/>
              <p:cNvSpPr txBox="1"/>
              <p:nvPr/>
            </p:nvSpPr>
            <p:spPr>
              <a:xfrm>
                <a:off x="3240087" y="1871662"/>
                <a:ext cx="431801" cy="421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a:latin typeface="Times New Roman"/>
                    <a:ea typeface="Times New Roman"/>
                    <a:cs typeface="Times New Roman"/>
                    <a:sym typeface="Times New Roman"/>
                  </a:defRPr>
                </a:lvl1pPr>
              </a:lstStyle>
              <a:p>
                <a:r>
                  <a:t>8</a:t>
                </a:r>
              </a:p>
            </p:txBody>
          </p:sp>
        </p:grpSp>
        <p:sp>
          <p:nvSpPr>
            <p:cNvPr id="1027" name="单端输出传感器的电路结构"/>
            <p:cNvSpPr txBox="1"/>
            <p:nvPr/>
          </p:nvSpPr>
          <p:spPr>
            <a:xfrm>
              <a:off x="0" y="3313112"/>
              <a:ext cx="3887788"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单端输出传感器的电路结构</a:t>
              </a:r>
            </a:p>
          </p:txBody>
        </p:sp>
        <p:sp>
          <p:nvSpPr>
            <p:cNvPr id="1028" name="双端输出的电路结构"/>
            <p:cNvSpPr txBox="1"/>
            <p:nvPr/>
          </p:nvSpPr>
          <p:spPr>
            <a:xfrm>
              <a:off x="5111750" y="3313112"/>
              <a:ext cx="3024188"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双端输出的电路结构</a:t>
              </a:r>
            </a:p>
          </p:txBody>
        </p:sp>
      </p:grpSp>
      <p:sp>
        <p:nvSpPr>
          <p:cNvPr id="1030" name="霍尔线性集成传感器一般由霍尔元件和放大器组成，当外加磁场时，霍尔元件产生与磁场成线性比例变化的霍尔电压，经放大器放大后输出。…"/>
          <p:cNvSpPr txBox="1"/>
          <p:nvPr/>
        </p:nvSpPr>
        <p:spPr>
          <a:xfrm>
            <a:off x="527050" y="6720909"/>
            <a:ext cx="12278172" cy="21385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defRPr sz="2800">
                <a:latin typeface="Times New Roman"/>
                <a:ea typeface="Times New Roman"/>
                <a:cs typeface="Times New Roman"/>
                <a:sym typeface="Times New Roman"/>
              </a:defRPr>
            </a:pPr>
            <a:r>
              <a:t>        </a:t>
            </a:r>
            <a:r>
              <a:rPr b="0">
                <a:latin typeface="宋体"/>
                <a:ea typeface="宋体"/>
                <a:cs typeface="宋体"/>
                <a:sym typeface="宋体"/>
              </a:rPr>
              <a:t>霍尔线性集成传感器一般由霍尔元件和放大器组成，当外加磁场时，霍尔元件产生与磁场成线性比例变化的霍尔电压，经放大器放大后输出。</a:t>
            </a:r>
          </a:p>
          <a:p>
            <a:pPr algn="l" defTabSz="914400">
              <a:defRPr sz="2800">
                <a:latin typeface="Times New Roman"/>
                <a:ea typeface="Times New Roman"/>
                <a:cs typeface="Times New Roman"/>
                <a:sym typeface="Times New Roman"/>
              </a:defRPr>
            </a:pPr>
            <a:r>
              <a:rPr b="0">
                <a:latin typeface="宋体"/>
                <a:ea typeface="宋体"/>
                <a:cs typeface="宋体"/>
                <a:sym typeface="宋体"/>
              </a:rPr>
              <a:t>        霍尔线性传感器广泛用于位置、力、重量、厚度、速度、磁场、电流等的测量或控制。</a:t>
            </a:r>
          </a:p>
        </p:txBody>
      </p:sp>
      <p:sp>
        <p:nvSpPr>
          <p:cNvPr id="1031"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常用传感器"/>
          <p:cNvSpPr>
            <a:spLocks noGrp="1"/>
          </p:cNvSpPr>
          <p:nvPr>
            <p:ph type="title"/>
          </p:nvPr>
        </p:nvSpPr>
        <p:spPr>
          <a:prstGeom prst="rect">
            <a:avLst/>
          </a:prstGeom>
        </p:spPr>
        <p:txBody>
          <a:bodyPr/>
          <a:lstStyle/>
          <a:p>
            <a:r>
              <a:t>常用传感器</a:t>
            </a:r>
          </a:p>
        </p:txBody>
      </p:sp>
      <p:sp>
        <p:nvSpPr>
          <p:cNvPr id="1034" name="霍尔开关集成传感器"/>
          <p:cNvSpPr txBox="1"/>
          <p:nvPr/>
        </p:nvSpPr>
        <p:spPr>
          <a:xfrm>
            <a:off x="4327866" y="1108507"/>
            <a:ext cx="4120468"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spcBef>
                <a:spcPts val="2000"/>
              </a:spcBef>
              <a:defRPr sz="3400" b="0">
                <a:solidFill>
                  <a:srgbClr val="000066"/>
                </a:solidFill>
                <a:latin typeface="黑体"/>
                <a:ea typeface="黑体"/>
                <a:cs typeface="黑体"/>
                <a:sym typeface="黑体"/>
              </a:defRPr>
            </a:lvl1pPr>
          </a:lstStyle>
          <a:p>
            <a:pPr>
              <a:defRPr b="1">
                <a:latin typeface="Tahoma"/>
                <a:ea typeface="Tahoma"/>
                <a:cs typeface="Tahoma"/>
                <a:sym typeface="Tahoma"/>
              </a:defRPr>
            </a:pPr>
            <a:r>
              <a:rPr b="0">
                <a:latin typeface="黑体"/>
                <a:ea typeface="黑体"/>
                <a:cs typeface="黑体"/>
                <a:sym typeface="黑体"/>
              </a:rPr>
              <a:t>霍尔开关集成传感器 </a:t>
            </a:r>
          </a:p>
        </p:txBody>
      </p:sp>
      <p:grpSp>
        <p:nvGrpSpPr>
          <p:cNvPr id="1083" name="成组"/>
          <p:cNvGrpSpPr/>
          <p:nvPr/>
        </p:nvGrpSpPr>
        <p:grpSpPr>
          <a:xfrm>
            <a:off x="612775" y="5980424"/>
            <a:ext cx="5679181" cy="3161869"/>
            <a:chOff x="0" y="0"/>
            <a:chExt cx="5679180" cy="3161868"/>
          </a:xfrm>
        </p:grpSpPr>
        <p:grpSp>
          <p:nvGrpSpPr>
            <p:cNvPr id="1073" name="成组"/>
            <p:cNvGrpSpPr/>
            <p:nvPr/>
          </p:nvGrpSpPr>
          <p:grpSpPr>
            <a:xfrm>
              <a:off x="-1" y="255600"/>
              <a:ext cx="4990367" cy="2457072"/>
              <a:chOff x="0" y="24574"/>
              <a:chExt cx="4990365" cy="2457071"/>
            </a:xfrm>
          </p:grpSpPr>
          <p:sp>
            <p:nvSpPr>
              <p:cNvPr id="1035" name="三角形"/>
              <p:cNvSpPr/>
              <p:nvPr/>
            </p:nvSpPr>
            <p:spPr>
              <a:xfrm rot="5400000">
                <a:off x="2345454" y="1178616"/>
                <a:ext cx="1062732" cy="930737"/>
              </a:xfrm>
              <a:prstGeom prst="triangle">
                <a:avLst/>
              </a:prstGeom>
              <a:solidFill>
                <a:srgbClr val="FFFF00"/>
              </a:solidFill>
              <a:ln w="25400" cap="flat">
                <a:solidFill>
                  <a:srgbClr val="FF9900"/>
                </a:solidFill>
                <a:prstDash val="solid"/>
                <a:round/>
              </a:ln>
              <a:effectLst/>
            </p:spPr>
            <p:txBody>
              <a:bodyPr wrap="square" lIns="45719" tIns="45719" rIns="45719" bIns="45719" numCol="1" anchor="t">
                <a:noAutofit/>
              </a:bodyPr>
              <a:lstStyle/>
              <a:p>
                <a:pPr algn="l" defTabSz="914400">
                  <a:defRPr sz="1800" b="0">
                    <a:latin typeface="Tahoma"/>
                    <a:ea typeface="Tahoma"/>
                    <a:cs typeface="Tahoma"/>
                    <a:sym typeface="Tahoma"/>
                  </a:defRPr>
                </a:pPr>
                <a:endParaRPr/>
              </a:p>
            </p:txBody>
          </p:sp>
          <p:sp>
            <p:nvSpPr>
              <p:cNvPr id="1036" name="－"/>
              <p:cNvSpPr txBox="1"/>
              <p:nvPr/>
            </p:nvSpPr>
            <p:spPr>
              <a:xfrm>
                <a:off x="2453757" y="1792901"/>
                <a:ext cx="267376" cy="2707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1037" name="＋"/>
              <p:cNvSpPr txBox="1"/>
              <p:nvPr/>
            </p:nvSpPr>
            <p:spPr>
              <a:xfrm>
                <a:off x="2453757" y="1244613"/>
                <a:ext cx="265684" cy="2707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just" defTabSz="914400">
                  <a:defRPr sz="1400" b="0">
                    <a:solidFill>
                      <a:srgbClr val="FF66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a:t>
                </a:r>
              </a:p>
            </p:txBody>
          </p:sp>
          <p:sp>
            <p:nvSpPr>
              <p:cNvPr id="1038" name="线条"/>
              <p:cNvSpPr/>
              <p:nvPr/>
            </p:nvSpPr>
            <p:spPr>
              <a:xfrm flipH="1" flipV="1">
                <a:off x="722589" y="1909666"/>
                <a:ext cx="1692248"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39" name="线条"/>
              <p:cNvSpPr/>
              <p:nvPr/>
            </p:nvSpPr>
            <p:spPr>
              <a:xfrm flipH="1" flipV="1">
                <a:off x="1638094" y="1378301"/>
                <a:ext cx="766589"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40" name="线条"/>
              <p:cNvSpPr/>
              <p:nvPr/>
            </p:nvSpPr>
            <p:spPr>
              <a:xfrm>
                <a:off x="3342187" y="1645676"/>
                <a:ext cx="265684"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41" name="线条"/>
              <p:cNvSpPr/>
              <p:nvPr/>
            </p:nvSpPr>
            <p:spPr>
              <a:xfrm flipH="1" flipV="1">
                <a:off x="842739" y="640481"/>
                <a:ext cx="2995277"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1044" name="成组"/>
              <p:cNvGrpSpPr/>
              <p:nvPr/>
            </p:nvGrpSpPr>
            <p:grpSpPr>
              <a:xfrm>
                <a:off x="1113498" y="1024621"/>
                <a:ext cx="538135" cy="690438"/>
                <a:chOff x="0" y="0"/>
                <a:chExt cx="538134" cy="690436"/>
              </a:xfrm>
            </p:grpSpPr>
            <p:sp>
              <p:nvSpPr>
                <p:cNvPr id="1042" name="矩形"/>
                <p:cNvSpPr/>
                <p:nvPr/>
              </p:nvSpPr>
              <p:spPr>
                <a:xfrm>
                  <a:off x="0" y="0"/>
                  <a:ext cx="538135" cy="690437"/>
                </a:xfrm>
                <a:prstGeom prst="rect">
                  <a:avLst/>
                </a:prstGeom>
                <a:solidFill>
                  <a:srgbClr val="CCFFFF"/>
                </a:solidFill>
                <a:ln w="25400" cap="flat">
                  <a:solidFill>
                    <a:srgbClr val="003300"/>
                  </a:solidFill>
                  <a:prstDash val="solid"/>
                  <a:round/>
                </a:ln>
                <a:effectLst/>
              </p:spPr>
              <p:txBody>
                <a:bodyPr wrap="square" lIns="45719" tIns="45719" rIns="45719" bIns="45719" numCol="1" anchor="ctr">
                  <a:noAutofit/>
                </a:bodyPr>
                <a:lstStyle/>
                <a:p>
                  <a:pPr algn="l" defTabSz="914400">
                    <a:defRPr sz="1800">
                      <a:solidFill>
                        <a:srgbClr val="006600"/>
                      </a:solidFill>
                      <a:latin typeface="Tahoma"/>
                      <a:ea typeface="Tahoma"/>
                      <a:cs typeface="Tahoma"/>
                      <a:sym typeface="Tahoma"/>
                    </a:defRPr>
                  </a:pPr>
                  <a:endParaRPr/>
                </a:p>
              </p:txBody>
            </p:sp>
            <p:sp>
              <p:nvSpPr>
                <p:cNvPr id="1043" name="×"/>
                <p:cNvSpPr txBox="1"/>
                <p:nvPr/>
              </p:nvSpPr>
              <p:spPr>
                <a:xfrm>
                  <a:off x="0" y="147563"/>
                  <a:ext cx="310433" cy="3953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800">
                      <a:solidFill>
                        <a:srgbClr val="006600"/>
                      </a:solidFill>
                      <a:latin typeface="Tahoma"/>
                      <a:ea typeface="Tahoma"/>
                      <a:cs typeface="Tahoma"/>
                      <a:sym typeface="Tahoma"/>
                    </a:defRPr>
                  </a:lvl1pPr>
                </a:lstStyle>
                <a:p>
                  <a:r>
                    <a:t>×</a:t>
                  </a:r>
                </a:p>
              </p:txBody>
            </p:sp>
          </p:grpSp>
          <p:grpSp>
            <p:nvGrpSpPr>
              <p:cNvPr id="1051" name="成组"/>
              <p:cNvGrpSpPr/>
              <p:nvPr/>
            </p:nvGrpSpPr>
            <p:grpSpPr>
              <a:xfrm>
                <a:off x="3607870" y="1330918"/>
                <a:ext cx="538135" cy="690438"/>
                <a:chOff x="0" y="0"/>
                <a:chExt cx="538134" cy="690436"/>
              </a:xfrm>
            </p:grpSpPr>
            <p:sp>
              <p:nvSpPr>
                <p:cNvPr id="1045" name="矩形"/>
                <p:cNvSpPr/>
                <p:nvPr/>
              </p:nvSpPr>
              <p:spPr>
                <a:xfrm>
                  <a:off x="0" y="0"/>
                  <a:ext cx="538135" cy="690437"/>
                </a:xfrm>
                <a:prstGeom prst="rect">
                  <a:avLst/>
                </a:prstGeom>
                <a:solidFill>
                  <a:srgbClr val="99CCFF"/>
                </a:solidFill>
                <a:ln w="25400" cap="flat">
                  <a:solidFill>
                    <a:srgbClr val="000080"/>
                  </a:solidFill>
                  <a:prstDash val="solid"/>
                  <a:round/>
                </a:ln>
                <a:effectLst/>
              </p:spPr>
              <p:txBody>
                <a:bodyPr wrap="square" lIns="45719" tIns="45719" rIns="45719" bIns="45719" numCol="1" anchor="ctr">
                  <a:noAutofit/>
                </a:bodyPr>
                <a:lstStyle/>
                <a:p>
                  <a:pPr algn="l" defTabSz="914400">
                    <a:defRPr sz="1800">
                      <a:solidFill>
                        <a:srgbClr val="006600"/>
                      </a:solidFill>
                      <a:latin typeface="Tahoma"/>
                      <a:ea typeface="Tahoma"/>
                      <a:cs typeface="Tahoma"/>
                      <a:sym typeface="Tahoma"/>
                    </a:defRPr>
                  </a:pPr>
                  <a:endParaRPr/>
                </a:p>
              </p:txBody>
            </p:sp>
            <p:grpSp>
              <p:nvGrpSpPr>
                <p:cNvPr id="1050" name="成组"/>
                <p:cNvGrpSpPr/>
                <p:nvPr/>
              </p:nvGrpSpPr>
              <p:grpSpPr>
                <a:xfrm>
                  <a:off x="116765" y="216607"/>
                  <a:ext cx="306297" cy="231839"/>
                  <a:chOff x="0" y="0"/>
                  <a:chExt cx="306296" cy="231837"/>
                </a:xfrm>
              </p:grpSpPr>
              <p:sp>
                <p:nvSpPr>
                  <p:cNvPr id="1046" name="线条"/>
                  <p:cNvSpPr/>
                  <p:nvPr/>
                </p:nvSpPr>
                <p:spPr>
                  <a:xfrm>
                    <a:off x="0" y="0"/>
                    <a:ext cx="230146" cy="0"/>
                  </a:xfrm>
                  <a:prstGeom prst="line">
                    <a:avLst/>
                  </a:prstGeom>
                  <a:noFill/>
                  <a:ln w="25400" cap="flat">
                    <a:solidFill>
                      <a:srgbClr val="0000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47" name="线条"/>
                  <p:cNvSpPr/>
                  <p:nvPr/>
                </p:nvSpPr>
                <p:spPr>
                  <a:xfrm flipH="1">
                    <a:off x="230145" y="0"/>
                    <a:ext cx="1" cy="231838"/>
                  </a:xfrm>
                  <a:prstGeom prst="line">
                    <a:avLst/>
                  </a:prstGeom>
                  <a:noFill/>
                  <a:ln w="25400" cap="flat">
                    <a:solidFill>
                      <a:srgbClr val="0000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48" name="线条"/>
                  <p:cNvSpPr/>
                  <p:nvPr/>
                </p:nvSpPr>
                <p:spPr>
                  <a:xfrm flipH="1">
                    <a:off x="76151" y="0"/>
                    <a:ext cx="1" cy="231838"/>
                  </a:xfrm>
                  <a:prstGeom prst="line">
                    <a:avLst/>
                  </a:prstGeom>
                  <a:noFill/>
                  <a:ln w="25400" cap="flat">
                    <a:solidFill>
                      <a:srgbClr val="0000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49" name="线条"/>
                  <p:cNvSpPr/>
                  <p:nvPr/>
                </p:nvSpPr>
                <p:spPr>
                  <a:xfrm>
                    <a:off x="76151" y="231837"/>
                    <a:ext cx="230146" cy="1"/>
                  </a:xfrm>
                  <a:prstGeom prst="line">
                    <a:avLst/>
                  </a:prstGeom>
                  <a:noFill/>
                  <a:ln w="25400" cap="flat">
                    <a:solidFill>
                      <a:srgbClr val="0000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grpSp>
            <p:nvGrpSpPr>
              <p:cNvPr id="1054" name="成组"/>
              <p:cNvGrpSpPr/>
              <p:nvPr/>
            </p:nvGrpSpPr>
            <p:grpSpPr>
              <a:xfrm>
                <a:off x="0" y="410336"/>
                <a:ext cx="844432" cy="460292"/>
                <a:chOff x="0" y="0"/>
                <a:chExt cx="844431" cy="460291"/>
              </a:xfrm>
            </p:grpSpPr>
            <p:sp>
              <p:nvSpPr>
                <p:cNvPr id="1052" name="矩形"/>
                <p:cNvSpPr/>
                <p:nvPr/>
              </p:nvSpPr>
              <p:spPr>
                <a:xfrm>
                  <a:off x="0" y="0"/>
                  <a:ext cx="844432" cy="460292"/>
                </a:xfrm>
                <a:prstGeom prst="rect">
                  <a:avLst/>
                </a:prstGeom>
                <a:solidFill>
                  <a:srgbClr val="FFCCFF"/>
                </a:solidFill>
                <a:ln w="25400" cap="flat">
                  <a:solidFill>
                    <a:srgbClr val="FF0000"/>
                  </a:solidFill>
                  <a:prstDash val="solid"/>
                  <a:round/>
                </a:ln>
                <a:effectLst/>
              </p:spPr>
              <p:txBody>
                <a:bodyPr wrap="square" lIns="45719" tIns="45719" rIns="45719" bIns="45719" numCol="1" anchor="ctr">
                  <a:noAutofit/>
                </a:bodyPr>
                <a:lstStyle/>
                <a:p>
                  <a:pPr algn="l" defTabSz="914400">
                    <a:defRPr sz="1800">
                      <a:latin typeface="Tahoma"/>
                      <a:ea typeface="Tahoma"/>
                      <a:cs typeface="Tahoma"/>
                      <a:sym typeface="Tahoma"/>
                    </a:defRPr>
                  </a:pPr>
                  <a:endParaRPr/>
                </a:p>
              </p:txBody>
            </p:sp>
            <p:sp>
              <p:nvSpPr>
                <p:cNvPr id="1053" name="稳压"/>
                <p:cNvSpPr txBox="1"/>
                <p:nvPr/>
              </p:nvSpPr>
              <p:spPr>
                <a:xfrm>
                  <a:off x="0" y="12184"/>
                  <a:ext cx="598379" cy="4359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l" defTabSz="914400">
                    <a:defRPr sz="1800" b="0">
                      <a:latin typeface="宋体"/>
                      <a:ea typeface="宋体"/>
                      <a:cs typeface="宋体"/>
                      <a:sym typeface="宋体"/>
                    </a:defRPr>
                  </a:lvl1pPr>
                </a:lstStyle>
                <a:p>
                  <a:pPr>
                    <a:defRPr b="1">
                      <a:latin typeface="Tahoma"/>
                      <a:ea typeface="Tahoma"/>
                      <a:cs typeface="Tahoma"/>
                      <a:sym typeface="Tahoma"/>
                    </a:defRPr>
                  </a:pPr>
                  <a:r>
                    <a:rPr b="0">
                      <a:latin typeface="宋体"/>
                      <a:ea typeface="宋体"/>
                      <a:cs typeface="宋体"/>
                      <a:sym typeface="宋体"/>
                    </a:rPr>
                    <a:t>稳压</a:t>
                  </a:r>
                </a:p>
              </p:txBody>
            </p:sp>
          </p:grpSp>
          <p:sp>
            <p:nvSpPr>
              <p:cNvPr id="1055" name="线条"/>
              <p:cNvSpPr/>
              <p:nvPr/>
            </p:nvSpPr>
            <p:spPr>
              <a:xfrm flipV="1">
                <a:off x="1380873" y="648385"/>
                <a:ext cx="1" cy="376237"/>
              </a:xfrm>
              <a:prstGeom prst="line">
                <a:avLst/>
              </a:prstGeom>
              <a:noFill/>
              <a:ln w="19050" cap="flat">
                <a:solidFill>
                  <a:srgbClr val="000000"/>
                </a:solidFill>
                <a:prstDash val="solid"/>
                <a:roun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56" name="线条"/>
              <p:cNvSpPr/>
              <p:nvPr/>
            </p:nvSpPr>
            <p:spPr>
              <a:xfrm flipV="1">
                <a:off x="2839590" y="648385"/>
                <a:ext cx="1" cy="682534"/>
              </a:xfrm>
              <a:prstGeom prst="line">
                <a:avLst/>
              </a:prstGeom>
              <a:noFill/>
              <a:ln w="19050" cap="flat">
                <a:solidFill>
                  <a:srgbClr val="000000"/>
                </a:solidFill>
                <a:prstDash val="solid"/>
                <a:round/>
                <a:tail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57" name="线条"/>
              <p:cNvSpPr/>
              <p:nvPr/>
            </p:nvSpPr>
            <p:spPr>
              <a:xfrm flipV="1">
                <a:off x="3838016" y="640481"/>
                <a:ext cx="1" cy="69043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58" name="线条"/>
              <p:cNvSpPr/>
              <p:nvPr/>
            </p:nvSpPr>
            <p:spPr>
              <a:xfrm flipV="1">
                <a:off x="2839590" y="1945203"/>
                <a:ext cx="1" cy="528540"/>
              </a:xfrm>
              <a:prstGeom prst="line">
                <a:avLst/>
              </a:prstGeom>
              <a:noFill/>
              <a:ln w="19050" cap="flat">
                <a:solidFill>
                  <a:srgbClr val="000000"/>
                </a:solidFill>
                <a:prstDash val="solid"/>
                <a:round/>
                <a:head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59" name="线条"/>
              <p:cNvSpPr/>
              <p:nvPr/>
            </p:nvSpPr>
            <p:spPr>
              <a:xfrm flipH="1" flipV="1">
                <a:off x="1380873" y="2481646"/>
                <a:ext cx="3609493" cy="1"/>
              </a:xfrm>
              <a:prstGeom prst="line">
                <a:avLst/>
              </a:prstGeom>
              <a:noFill/>
              <a:ln w="19050" cap="flat">
                <a:solidFill>
                  <a:srgbClr val="000000"/>
                </a:solidFill>
                <a:prstDash val="solid"/>
                <a:round/>
                <a:head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0" name="线条"/>
              <p:cNvSpPr/>
              <p:nvPr/>
            </p:nvSpPr>
            <p:spPr>
              <a:xfrm flipV="1">
                <a:off x="3838015" y="2021355"/>
                <a:ext cx="1" cy="452388"/>
              </a:xfrm>
              <a:prstGeom prst="line">
                <a:avLst/>
              </a:prstGeom>
              <a:noFill/>
              <a:ln w="19050" cap="flat">
                <a:solidFill>
                  <a:srgbClr val="000000"/>
                </a:solidFill>
                <a:prstDash val="solid"/>
                <a:round/>
                <a:head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1" name="线条"/>
              <p:cNvSpPr/>
              <p:nvPr/>
            </p:nvSpPr>
            <p:spPr>
              <a:xfrm flipV="1">
                <a:off x="1380873" y="1715058"/>
                <a:ext cx="1" cy="766589"/>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2" name="线条"/>
              <p:cNvSpPr/>
              <p:nvPr/>
            </p:nvSpPr>
            <p:spPr>
              <a:xfrm flipH="1">
                <a:off x="717512" y="1393531"/>
                <a:ext cx="382449" cy="1"/>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3" name="线条"/>
              <p:cNvSpPr/>
              <p:nvPr/>
            </p:nvSpPr>
            <p:spPr>
              <a:xfrm flipV="1">
                <a:off x="725973" y="1408761"/>
                <a:ext cx="1" cy="487368"/>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1069" name="成组"/>
              <p:cNvGrpSpPr/>
              <p:nvPr/>
            </p:nvGrpSpPr>
            <p:grpSpPr>
              <a:xfrm>
                <a:off x="4168004" y="1407069"/>
                <a:ext cx="531366" cy="529674"/>
                <a:chOff x="0" y="0"/>
                <a:chExt cx="531365" cy="529673"/>
              </a:xfrm>
            </p:grpSpPr>
            <p:sp>
              <p:nvSpPr>
                <p:cNvPr id="1064" name="线条"/>
                <p:cNvSpPr/>
                <p:nvPr/>
              </p:nvSpPr>
              <p:spPr>
                <a:xfrm>
                  <a:off x="-1" y="263990"/>
                  <a:ext cx="265684" cy="1693"/>
                </a:xfrm>
                <a:prstGeom prst="line">
                  <a:avLst/>
                </a:prstGeom>
                <a:noFill/>
                <a:ln w="1905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1068" name="成组"/>
                <p:cNvGrpSpPr/>
                <p:nvPr/>
              </p:nvGrpSpPr>
              <p:grpSpPr>
                <a:xfrm>
                  <a:off x="265682" y="-1"/>
                  <a:ext cx="265684" cy="529675"/>
                  <a:chOff x="0" y="0"/>
                  <a:chExt cx="265682" cy="529673"/>
                </a:xfrm>
              </p:grpSpPr>
              <p:sp>
                <p:nvSpPr>
                  <p:cNvPr id="1065" name="线条"/>
                  <p:cNvSpPr/>
                  <p:nvPr/>
                </p:nvSpPr>
                <p:spPr>
                  <a:xfrm>
                    <a:off x="-1" y="-1"/>
                    <a:ext cx="740" cy="529675"/>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6" name="线条"/>
                  <p:cNvSpPr/>
                  <p:nvPr/>
                </p:nvSpPr>
                <p:spPr>
                  <a:xfrm flipV="1">
                    <a:off x="0" y="-1"/>
                    <a:ext cx="265683" cy="264838"/>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67" name="线条"/>
                  <p:cNvSpPr/>
                  <p:nvPr/>
                </p:nvSpPr>
                <p:spPr>
                  <a:xfrm>
                    <a:off x="0" y="264836"/>
                    <a:ext cx="265683" cy="26483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sp>
            <p:nvSpPr>
              <p:cNvPr id="1070" name="线条"/>
              <p:cNvSpPr/>
              <p:nvPr/>
            </p:nvSpPr>
            <p:spPr>
              <a:xfrm flipV="1">
                <a:off x="4682446" y="1945203"/>
                <a:ext cx="1" cy="528540"/>
              </a:xfrm>
              <a:prstGeom prst="line">
                <a:avLst/>
              </a:prstGeom>
              <a:noFill/>
              <a:ln w="19050" cap="flat">
                <a:solidFill>
                  <a:srgbClr val="000000"/>
                </a:solidFill>
                <a:prstDash val="solid"/>
                <a:round/>
                <a:headEnd type="oval"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71" name="线条"/>
              <p:cNvSpPr/>
              <p:nvPr/>
            </p:nvSpPr>
            <p:spPr>
              <a:xfrm flipV="1">
                <a:off x="4682447" y="178569"/>
                <a:ext cx="1" cy="1228501"/>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72" name="线条"/>
              <p:cNvSpPr/>
              <p:nvPr/>
            </p:nvSpPr>
            <p:spPr>
              <a:xfrm flipV="1">
                <a:off x="460291" y="24574"/>
                <a:ext cx="1" cy="384070"/>
              </a:xfrm>
              <a:prstGeom prst="line">
                <a:avLst/>
              </a:prstGeom>
              <a:noFill/>
              <a:ln w="19050" cap="flat">
                <a:solidFill>
                  <a:srgbClr val="000000"/>
                </a:solidFill>
                <a:prstDash val="solid"/>
                <a:round/>
                <a:tailEnd type="diamond"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074" name="整形"/>
            <p:cNvSpPr txBox="1"/>
            <p:nvPr/>
          </p:nvSpPr>
          <p:spPr>
            <a:xfrm>
              <a:off x="3453876" y="370602"/>
              <a:ext cx="920583" cy="476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整形</a:t>
              </a:r>
            </a:p>
          </p:txBody>
        </p:sp>
        <p:sp>
          <p:nvSpPr>
            <p:cNvPr id="1075" name="VCC"/>
            <p:cNvSpPr txBox="1"/>
            <p:nvPr/>
          </p:nvSpPr>
          <p:spPr>
            <a:xfrm>
              <a:off x="536442" y="0"/>
              <a:ext cx="768281" cy="5109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400"/>
                </a:spcBef>
                <a:defRPr i="1">
                  <a:latin typeface="Times New Roman"/>
                  <a:ea typeface="Times New Roman"/>
                  <a:cs typeface="Times New Roman"/>
                  <a:sym typeface="Times New Roman"/>
                </a:defRPr>
              </a:pPr>
              <a:r>
                <a:t>V</a:t>
              </a:r>
              <a:r>
                <a:rPr i="0" baseline="-25000"/>
                <a:t>CC</a:t>
              </a:r>
            </a:p>
          </p:txBody>
        </p:sp>
        <p:sp>
          <p:nvSpPr>
            <p:cNvPr id="1076" name="输出"/>
            <p:cNvSpPr txBox="1"/>
            <p:nvPr/>
          </p:nvSpPr>
          <p:spPr>
            <a:xfrm>
              <a:off x="4758598" y="153994"/>
              <a:ext cx="920583" cy="5442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输出</a:t>
              </a:r>
            </a:p>
          </p:txBody>
        </p:sp>
        <p:sp>
          <p:nvSpPr>
            <p:cNvPr id="1077" name="地"/>
            <p:cNvSpPr txBox="1"/>
            <p:nvPr/>
          </p:nvSpPr>
          <p:spPr>
            <a:xfrm>
              <a:off x="5064894" y="2455450"/>
              <a:ext cx="460292" cy="544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地</a:t>
              </a:r>
            </a:p>
          </p:txBody>
        </p:sp>
        <p:sp>
          <p:nvSpPr>
            <p:cNvPr id="1078" name="1"/>
            <p:cNvSpPr txBox="1"/>
            <p:nvPr/>
          </p:nvSpPr>
          <p:spPr>
            <a:xfrm>
              <a:off x="0" y="0"/>
              <a:ext cx="460292" cy="4491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400"/>
                </a:spcBef>
                <a:defRPr>
                  <a:latin typeface="Times New Roman"/>
                  <a:ea typeface="Times New Roman"/>
                  <a:cs typeface="Times New Roman"/>
                  <a:sym typeface="Times New Roman"/>
                </a:defRPr>
              </a:lvl1pPr>
            </a:lstStyle>
            <a:p>
              <a:r>
                <a:t>1</a:t>
              </a:r>
            </a:p>
          </p:txBody>
        </p:sp>
        <p:sp>
          <p:nvSpPr>
            <p:cNvPr id="1079" name="2"/>
            <p:cNvSpPr txBox="1"/>
            <p:nvPr/>
          </p:nvSpPr>
          <p:spPr>
            <a:xfrm>
              <a:off x="4528452" y="2712671"/>
              <a:ext cx="460292" cy="4491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400"/>
                </a:spcBef>
                <a:defRPr>
                  <a:latin typeface="Times New Roman"/>
                  <a:ea typeface="Times New Roman"/>
                  <a:cs typeface="Times New Roman"/>
                  <a:sym typeface="Times New Roman"/>
                </a:defRPr>
              </a:lvl1pPr>
            </a:lstStyle>
            <a:p>
              <a:r>
                <a:t>2</a:t>
              </a:r>
            </a:p>
          </p:txBody>
        </p:sp>
        <p:sp>
          <p:nvSpPr>
            <p:cNvPr id="1080" name="3"/>
            <p:cNvSpPr txBox="1"/>
            <p:nvPr/>
          </p:nvSpPr>
          <p:spPr>
            <a:xfrm>
              <a:off x="4144312" y="153994"/>
              <a:ext cx="460292" cy="4491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400"/>
                </a:spcBef>
                <a:defRPr>
                  <a:latin typeface="Times New Roman"/>
                  <a:ea typeface="Times New Roman"/>
                  <a:cs typeface="Times New Roman"/>
                  <a:sym typeface="Times New Roman"/>
                </a:defRPr>
              </a:lvl1pPr>
            </a:lstStyle>
            <a:p>
              <a:r>
                <a:t>3</a:t>
              </a:r>
            </a:p>
          </p:txBody>
        </p:sp>
        <p:sp>
          <p:nvSpPr>
            <p:cNvPr id="1081" name="霍尔元件"/>
            <p:cNvSpPr txBox="1"/>
            <p:nvPr/>
          </p:nvSpPr>
          <p:spPr>
            <a:xfrm>
              <a:off x="1074576" y="370602"/>
              <a:ext cx="1304723" cy="476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1082" name="放大"/>
            <p:cNvSpPr txBox="1"/>
            <p:nvPr/>
          </p:nvSpPr>
          <p:spPr>
            <a:xfrm>
              <a:off x="2533293" y="370602"/>
              <a:ext cx="920583" cy="476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放大</a:t>
              </a:r>
            </a:p>
          </p:txBody>
        </p:sp>
      </p:grpSp>
      <p:sp>
        <p:nvSpPr>
          <p:cNvPr id="1084" name="当有磁场作用在传感器上时，霍尔元件输出霍尔电压VH，该电压经放大器放大后，送至施密特整形电路，当放大后的VH电压大于“开启”阈值时，施密特整形电路翻转，输出高电平，使半导体管导通——“开状态”；当磁场减弱时，霍尔元件输出的VH很小，经放入器放大后其值也小于施密特整形电路的“关闭”阈值，施密特整形电路再次翻转，输出低电平，使半导体管截止，这种状态为——“关状态”。一次磁场强度的变化，就使传感器完成了一次开关动作。"/>
          <p:cNvSpPr txBox="1"/>
          <p:nvPr/>
        </p:nvSpPr>
        <p:spPr>
          <a:xfrm>
            <a:off x="668188" y="1942823"/>
            <a:ext cx="12121555" cy="3775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a:latin typeface="Times New Roman"/>
                <a:ea typeface="Times New Roman"/>
                <a:cs typeface="Times New Roman"/>
                <a:sym typeface="Times New Roman"/>
              </a:defRPr>
            </a:pPr>
            <a:r>
              <a:rPr b="0">
                <a:latin typeface="宋体"/>
                <a:ea typeface="宋体"/>
                <a:cs typeface="宋体"/>
                <a:sym typeface="宋体"/>
              </a:rPr>
              <a:t>当有磁场作用在传感器上时，霍尔元件输出霍尔电压</a:t>
            </a:r>
            <a:r>
              <a:rPr i="1"/>
              <a:t>V</a:t>
            </a:r>
            <a:r>
              <a:rPr baseline="-20928"/>
              <a:t>H</a:t>
            </a:r>
            <a:r>
              <a:rPr b="0">
                <a:latin typeface="宋体"/>
                <a:ea typeface="宋体"/>
                <a:cs typeface="宋体"/>
                <a:sym typeface="宋体"/>
              </a:rPr>
              <a:t>，该电压经放大器放大后，送至施密特整形电路，当放大后的</a:t>
            </a:r>
            <a:r>
              <a:rPr i="1"/>
              <a:t>V</a:t>
            </a:r>
            <a:r>
              <a:rPr baseline="-20928"/>
              <a:t>H</a:t>
            </a:r>
            <a:r>
              <a:rPr b="0">
                <a:latin typeface="宋体"/>
                <a:ea typeface="宋体"/>
                <a:cs typeface="宋体"/>
                <a:sym typeface="宋体"/>
              </a:rPr>
              <a:t>电压大于</a:t>
            </a:r>
            <a:r>
              <a:t>“</a:t>
            </a:r>
            <a:r>
              <a:rPr b="0">
                <a:latin typeface="宋体"/>
                <a:ea typeface="宋体"/>
                <a:cs typeface="宋体"/>
                <a:sym typeface="宋体"/>
              </a:rPr>
              <a:t>开启</a:t>
            </a:r>
            <a:r>
              <a:t>”</a:t>
            </a:r>
            <a:r>
              <a:rPr b="0">
                <a:latin typeface="宋体"/>
                <a:ea typeface="宋体"/>
                <a:cs typeface="宋体"/>
                <a:sym typeface="宋体"/>
              </a:rPr>
              <a:t>阈值时，施密特整形电路翻转，输出高电平，使半导体管导通</a:t>
            </a:r>
            <a:r>
              <a:t>——“</a:t>
            </a:r>
            <a:r>
              <a:rPr b="0">
                <a:latin typeface="宋体"/>
                <a:ea typeface="宋体"/>
                <a:cs typeface="宋体"/>
                <a:sym typeface="宋体"/>
              </a:rPr>
              <a:t>开状态</a:t>
            </a:r>
            <a:r>
              <a:t>”</a:t>
            </a:r>
            <a:r>
              <a:rPr b="0">
                <a:latin typeface="宋体"/>
                <a:ea typeface="宋体"/>
                <a:cs typeface="宋体"/>
                <a:sym typeface="宋体"/>
              </a:rPr>
              <a:t>；当磁场减弱时，霍尔元件输出的</a:t>
            </a:r>
            <a:r>
              <a:rPr i="1"/>
              <a:t>V</a:t>
            </a:r>
            <a:r>
              <a:rPr baseline="-20928"/>
              <a:t>H</a:t>
            </a:r>
            <a:r>
              <a:rPr b="0">
                <a:latin typeface="宋体"/>
                <a:ea typeface="宋体"/>
                <a:cs typeface="宋体"/>
                <a:sym typeface="宋体"/>
              </a:rPr>
              <a:t>很小，经放入器放大后其值也小于施密特整形电路的</a:t>
            </a:r>
            <a:r>
              <a:t>“</a:t>
            </a:r>
            <a:r>
              <a:rPr b="0">
                <a:latin typeface="宋体"/>
                <a:ea typeface="宋体"/>
                <a:cs typeface="宋体"/>
                <a:sym typeface="宋体"/>
              </a:rPr>
              <a:t>关闭</a:t>
            </a:r>
            <a:r>
              <a:t>”</a:t>
            </a:r>
            <a:r>
              <a:rPr b="0">
                <a:latin typeface="宋体"/>
                <a:ea typeface="宋体"/>
                <a:cs typeface="宋体"/>
                <a:sym typeface="宋体"/>
              </a:rPr>
              <a:t>阈值，施密特整形电路再次翻转，输出低电平，使半导体管截止，这种状态为</a:t>
            </a:r>
            <a:r>
              <a:t>——“</a:t>
            </a:r>
            <a:r>
              <a:rPr b="0">
                <a:latin typeface="宋体"/>
                <a:ea typeface="宋体"/>
                <a:cs typeface="宋体"/>
                <a:sym typeface="宋体"/>
              </a:rPr>
              <a:t>关状态</a:t>
            </a:r>
            <a:r>
              <a:t>”</a:t>
            </a:r>
            <a:r>
              <a:rPr b="0">
                <a:latin typeface="宋体"/>
                <a:ea typeface="宋体"/>
                <a:cs typeface="宋体"/>
                <a:sym typeface="宋体"/>
              </a:rPr>
              <a:t>。一次磁场强度的变化，就使传感器完成了一次开关动作。 </a:t>
            </a:r>
          </a:p>
        </p:txBody>
      </p:sp>
      <p:pic>
        <p:nvPicPr>
          <p:cNvPr id="1085" name="timg-7.gif" descr="timg-7.gif"/>
          <p:cNvPicPr>
            <a:picLocks/>
          </p:cNvPicPr>
          <p:nvPr/>
        </p:nvPicPr>
        <p:blipFill>
          <a:blip r:embed="rId2">
            <a:extLst/>
          </a:blip>
          <a:stretch>
            <a:fillRect/>
          </a:stretch>
        </p:blipFill>
        <p:spPr>
          <a:xfrm>
            <a:off x="6985625" y="5556250"/>
            <a:ext cx="4064001" cy="3060700"/>
          </a:xfrm>
          <a:prstGeom prst="rect">
            <a:avLst/>
          </a:prstGeom>
          <a:ln w="12700">
            <a:miter lim="400000"/>
          </a:ln>
        </p:spPr>
      </p:pic>
      <p:pic>
        <p:nvPicPr>
          <p:cNvPr id="1086" name="图像" descr="图像"/>
          <p:cNvPicPr>
            <a:picLocks noChangeAspect="1"/>
          </p:cNvPicPr>
          <p:nvPr/>
        </p:nvPicPr>
        <p:blipFill>
          <a:blip r:embed="rId3">
            <a:extLst/>
          </a:blip>
          <a:stretch>
            <a:fillRect/>
          </a:stretch>
        </p:blipFill>
        <p:spPr>
          <a:xfrm>
            <a:off x="9954489" y="6675800"/>
            <a:ext cx="3019216" cy="2224156"/>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转速测量"/>
          <p:cNvSpPr txBox="1"/>
          <p:nvPr/>
        </p:nvSpPr>
        <p:spPr>
          <a:xfrm>
            <a:off x="4180304" y="1175043"/>
            <a:ext cx="2735264" cy="662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spcBef>
                <a:spcPts val="1900"/>
              </a:spcBef>
              <a:defRPr sz="3200">
                <a:solidFill>
                  <a:srgbClr val="692DB9"/>
                </a:solidFill>
                <a:latin typeface="微软雅黑"/>
                <a:ea typeface="微软雅黑"/>
                <a:cs typeface="微软雅黑"/>
                <a:sym typeface="微软雅黑"/>
              </a:defRPr>
            </a:lvl1pPr>
          </a:lstStyle>
          <a:p>
            <a:r>
              <a:t>转速测量 </a:t>
            </a:r>
          </a:p>
        </p:txBody>
      </p:sp>
      <p:grpSp>
        <p:nvGrpSpPr>
          <p:cNvPr id="1126" name="成组"/>
          <p:cNvGrpSpPr/>
          <p:nvPr/>
        </p:nvGrpSpPr>
        <p:grpSpPr>
          <a:xfrm>
            <a:off x="1914813" y="1910352"/>
            <a:ext cx="9784374" cy="3096789"/>
            <a:chOff x="0" y="0"/>
            <a:chExt cx="9784372" cy="3096787"/>
          </a:xfrm>
        </p:grpSpPr>
        <p:grpSp>
          <p:nvGrpSpPr>
            <p:cNvPr id="1124" name="成组"/>
            <p:cNvGrpSpPr/>
            <p:nvPr/>
          </p:nvGrpSpPr>
          <p:grpSpPr>
            <a:xfrm>
              <a:off x="-1" y="0"/>
              <a:ext cx="9784374" cy="2494829"/>
              <a:chOff x="0" y="0"/>
              <a:chExt cx="9784372" cy="2494828"/>
            </a:xfrm>
          </p:grpSpPr>
          <p:grpSp>
            <p:nvGrpSpPr>
              <p:cNvPr id="1113" name="成组"/>
              <p:cNvGrpSpPr/>
              <p:nvPr/>
            </p:nvGrpSpPr>
            <p:grpSpPr>
              <a:xfrm>
                <a:off x="-1" y="238491"/>
                <a:ext cx="3950665" cy="1915820"/>
                <a:chOff x="0" y="0"/>
                <a:chExt cx="3950663" cy="1915818"/>
              </a:xfrm>
            </p:grpSpPr>
            <p:grpSp>
              <p:nvGrpSpPr>
                <p:cNvPr id="1103" name="成组"/>
                <p:cNvGrpSpPr/>
                <p:nvPr/>
              </p:nvGrpSpPr>
              <p:grpSpPr>
                <a:xfrm>
                  <a:off x="203236" y="659480"/>
                  <a:ext cx="1866456" cy="846128"/>
                  <a:chOff x="0" y="0"/>
                  <a:chExt cx="1866455" cy="846126"/>
                </a:xfrm>
              </p:grpSpPr>
              <p:sp>
                <p:nvSpPr>
                  <p:cNvPr id="1089" name="线条"/>
                  <p:cNvSpPr/>
                  <p:nvPr/>
                </p:nvSpPr>
                <p:spPr>
                  <a:xfrm>
                    <a:off x="86477" y="0"/>
                    <a:ext cx="210774" cy="846127"/>
                  </a:xfrm>
                  <a:custGeom>
                    <a:avLst/>
                    <a:gdLst/>
                    <a:ahLst/>
                    <a:cxnLst>
                      <a:cxn ang="0">
                        <a:pos x="wd2" y="hd2"/>
                      </a:cxn>
                      <a:cxn ang="5400000">
                        <a:pos x="wd2" y="hd2"/>
                      </a:cxn>
                      <a:cxn ang="10800000">
                        <a:pos x="wd2" y="hd2"/>
                      </a:cxn>
                      <a:cxn ang="16200000">
                        <a:pos x="wd2" y="hd2"/>
                      </a:cxn>
                    </a:cxnLst>
                    <a:rect l="0" t="0" r="r" b="b"/>
                    <a:pathLst>
                      <a:path w="20161" h="21600" extrusionOk="0">
                        <a:moveTo>
                          <a:pt x="10243" y="0"/>
                        </a:moveTo>
                        <a:cubicBezTo>
                          <a:pt x="4292" y="1772"/>
                          <a:pt x="-1439" y="3543"/>
                          <a:pt x="324" y="6132"/>
                        </a:cubicBezTo>
                        <a:cubicBezTo>
                          <a:pt x="2088" y="8722"/>
                          <a:pt x="20161" y="12810"/>
                          <a:pt x="20161" y="15399"/>
                        </a:cubicBezTo>
                        <a:cubicBezTo>
                          <a:pt x="20161" y="17989"/>
                          <a:pt x="3630" y="21055"/>
                          <a:pt x="324" y="21600"/>
                        </a:cubicBezTo>
                      </a:path>
                    </a:pathLst>
                  </a:custGeom>
                  <a:noFill/>
                  <a:ln w="25400" cap="flat">
                    <a:solidFill>
                      <a:srgbClr val="00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090" name="线条"/>
                  <p:cNvSpPr/>
                  <p:nvPr/>
                </p:nvSpPr>
                <p:spPr>
                  <a:xfrm>
                    <a:off x="193558" y="0"/>
                    <a:ext cx="1672898"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1" name="线条"/>
                  <p:cNvSpPr/>
                  <p:nvPr/>
                </p:nvSpPr>
                <p:spPr>
                  <a:xfrm>
                    <a:off x="89866" y="846126"/>
                    <a:ext cx="1776590"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2" name="线条"/>
                  <p:cNvSpPr/>
                  <p:nvPr/>
                </p:nvSpPr>
                <p:spPr>
                  <a:xfrm>
                    <a:off x="-1" y="344322"/>
                    <a:ext cx="105998" cy="4831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3580"/>
                          <a:pt x="0" y="7160"/>
                          <a:pt x="0" y="10740"/>
                        </a:cubicBezTo>
                        <a:cubicBezTo>
                          <a:pt x="0" y="14320"/>
                          <a:pt x="17843" y="20645"/>
                          <a:pt x="21600" y="21600"/>
                        </a:cubicBezTo>
                      </a:path>
                    </a:pathLst>
                  </a:custGeom>
                  <a:noFill/>
                  <a:ln w="25400" cap="flat">
                    <a:solidFill>
                      <a:srgbClr val="00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093" name="线条"/>
                  <p:cNvSpPr/>
                  <p:nvPr/>
                </p:nvSpPr>
                <p:spPr>
                  <a:xfrm>
                    <a:off x="89866" y="363006"/>
                    <a:ext cx="207385" cy="24022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4" name="线条"/>
                  <p:cNvSpPr/>
                  <p:nvPr/>
                </p:nvSpPr>
                <p:spPr>
                  <a:xfrm>
                    <a:off x="2304" y="525826"/>
                    <a:ext cx="209689" cy="242895"/>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5" name="线条"/>
                  <p:cNvSpPr/>
                  <p:nvPr/>
                </p:nvSpPr>
                <p:spPr>
                  <a:xfrm>
                    <a:off x="48389" y="437743"/>
                    <a:ext cx="207385" cy="242895"/>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6" name="线条"/>
                  <p:cNvSpPr/>
                  <p:nvPr/>
                </p:nvSpPr>
                <p:spPr>
                  <a:xfrm>
                    <a:off x="29955" y="667292"/>
                    <a:ext cx="105997" cy="122782"/>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7" name="线条"/>
                  <p:cNvSpPr/>
                  <p:nvPr/>
                </p:nvSpPr>
                <p:spPr>
                  <a:xfrm flipH="1">
                    <a:off x="1553075" y="0"/>
                    <a:ext cx="1" cy="846127"/>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8" name="线条"/>
                  <p:cNvSpPr/>
                  <p:nvPr/>
                </p:nvSpPr>
                <p:spPr>
                  <a:xfrm>
                    <a:off x="1656766" y="240225"/>
                    <a:ext cx="1" cy="363008"/>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099" name="线条"/>
                  <p:cNvSpPr/>
                  <p:nvPr/>
                </p:nvSpPr>
                <p:spPr>
                  <a:xfrm>
                    <a:off x="1656767" y="240225"/>
                    <a:ext cx="209689"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00" name="线条"/>
                  <p:cNvSpPr/>
                  <p:nvPr/>
                </p:nvSpPr>
                <p:spPr>
                  <a:xfrm flipV="1">
                    <a:off x="1866455" y="0"/>
                    <a:ext cx="1" cy="240226"/>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01" name="线条"/>
                  <p:cNvSpPr/>
                  <p:nvPr/>
                </p:nvSpPr>
                <p:spPr>
                  <a:xfrm flipV="1">
                    <a:off x="1866455" y="603232"/>
                    <a:ext cx="1" cy="240226"/>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02" name="线条"/>
                  <p:cNvSpPr/>
                  <p:nvPr/>
                </p:nvSpPr>
                <p:spPr>
                  <a:xfrm>
                    <a:off x="1656767" y="603232"/>
                    <a:ext cx="209689"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104" name="线条"/>
                <p:cNvSpPr/>
                <p:nvPr/>
              </p:nvSpPr>
              <p:spPr>
                <a:xfrm>
                  <a:off x="0" y="1084617"/>
                  <a:ext cx="2635850" cy="1"/>
                </a:xfrm>
                <a:prstGeom prst="line">
                  <a:avLst/>
                </a:prstGeom>
                <a:noFill/>
                <a:ln w="12700" cap="flat">
                  <a:solidFill>
                    <a:srgbClr val="000000"/>
                  </a:solidFill>
                  <a:prstDash val="lgDashDot"/>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05" name="矩形"/>
                <p:cNvSpPr/>
                <p:nvPr/>
              </p:nvSpPr>
              <p:spPr>
                <a:xfrm>
                  <a:off x="1976368" y="1034845"/>
                  <a:ext cx="282043" cy="95398"/>
                </a:xfrm>
                <a:prstGeom prst="rect">
                  <a:avLst/>
                </a:prstGeom>
                <a:solidFill>
                  <a:srgbClr val="0000FF"/>
                </a:solidFill>
                <a:ln w="12700" cap="flat">
                  <a:solidFill>
                    <a:srgbClr val="00008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106" name="线条"/>
                <p:cNvSpPr/>
                <p:nvPr/>
              </p:nvSpPr>
              <p:spPr>
                <a:xfrm>
                  <a:off x="2258410" y="1088765"/>
                  <a:ext cx="377440"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07" name="线条"/>
                <p:cNvSpPr/>
                <p:nvPr/>
              </p:nvSpPr>
              <p:spPr>
                <a:xfrm flipH="1">
                  <a:off x="848200" y="431358"/>
                  <a:ext cx="375383" cy="6034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072"/>
                        <a:pt x="21600" y="20264"/>
                      </a:cubicBezTo>
                      <a:cubicBezTo>
                        <a:pt x="21600" y="20710"/>
                        <a:pt x="21584" y="21154"/>
                        <a:pt x="21553" y="21600"/>
                      </a:cubicBezTo>
                    </a:path>
                  </a:pathLst>
                </a:custGeom>
                <a:noFill/>
                <a:ln w="12700" cap="flat">
                  <a:solidFill>
                    <a:srgbClr val="000000"/>
                  </a:solidFill>
                  <a:prstDash val="solid"/>
                  <a:round/>
                  <a:tailEnd type="triangle" w="med" len="me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08" name="N"/>
                <p:cNvSpPr txBox="1"/>
                <p:nvPr/>
              </p:nvSpPr>
              <p:spPr>
                <a:xfrm>
                  <a:off x="1601003" y="188719"/>
                  <a:ext cx="564085" cy="4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N</a:t>
                  </a:r>
                </a:p>
              </p:txBody>
            </p:sp>
            <p:sp>
              <p:nvSpPr>
                <p:cNvPr id="1109" name="S"/>
                <p:cNvSpPr txBox="1"/>
                <p:nvPr/>
              </p:nvSpPr>
              <p:spPr>
                <a:xfrm>
                  <a:off x="1601003" y="1428875"/>
                  <a:ext cx="564085" cy="4869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S</a:t>
                  </a:r>
                </a:p>
              </p:txBody>
            </p:sp>
            <p:sp>
              <p:nvSpPr>
                <p:cNvPr id="1110" name="霍尔元件"/>
                <p:cNvSpPr txBox="1"/>
                <p:nvPr/>
              </p:nvSpPr>
              <p:spPr>
                <a:xfrm>
                  <a:off x="2351733" y="0"/>
                  <a:ext cx="1598931" cy="5839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1111" name="线条"/>
                <p:cNvSpPr/>
                <p:nvPr/>
              </p:nvSpPr>
              <p:spPr>
                <a:xfrm flipV="1">
                  <a:off x="2258410" y="470761"/>
                  <a:ext cx="282043" cy="564085"/>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12" name="ω"/>
                <p:cNvSpPr txBox="1"/>
                <p:nvPr/>
              </p:nvSpPr>
              <p:spPr>
                <a:xfrm>
                  <a:off x="1036919" y="45624"/>
                  <a:ext cx="564085" cy="4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ω</a:t>
                  </a:r>
                </a:p>
              </p:txBody>
            </p:sp>
          </p:grpSp>
          <p:grpSp>
            <p:nvGrpSpPr>
              <p:cNvPr id="1123" name="成组"/>
              <p:cNvGrpSpPr/>
              <p:nvPr/>
            </p:nvGrpSpPr>
            <p:grpSpPr>
              <a:xfrm>
                <a:off x="4139382" y="0"/>
                <a:ext cx="5644991" cy="2494829"/>
                <a:chOff x="0" y="0"/>
                <a:chExt cx="5644989" cy="2494828"/>
              </a:xfrm>
            </p:grpSpPr>
            <p:sp>
              <p:nvSpPr>
                <p:cNvPr id="1114" name="线条"/>
                <p:cNvSpPr/>
                <p:nvPr/>
              </p:nvSpPr>
              <p:spPr>
                <a:xfrm flipV="1">
                  <a:off x="752803" y="425137"/>
                  <a:ext cx="1" cy="2069692"/>
                </a:xfrm>
                <a:prstGeom prst="line">
                  <a:avLst/>
                </a:prstGeom>
                <a:noFill/>
                <a:ln w="12700" cap="flat">
                  <a:solidFill>
                    <a:srgbClr val="0000FF"/>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15" name="线条"/>
                <p:cNvSpPr/>
                <p:nvPr/>
              </p:nvSpPr>
              <p:spPr>
                <a:xfrm>
                  <a:off x="752803" y="1553305"/>
                  <a:ext cx="3011215" cy="1"/>
                </a:xfrm>
                <a:prstGeom prst="line">
                  <a:avLst/>
                </a:prstGeom>
                <a:noFill/>
                <a:ln w="12700" cap="flat">
                  <a:solidFill>
                    <a:srgbClr val="0000FF"/>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16" name="线条"/>
                <p:cNvSpPr/>
                <p:nvPr/>
              </p:nvSpPr>
              <p:spPr>
                <a:xfrm>
                  <a:off x="767320" y="903510"/>
                  <a:ext cx="1223566" cy="1279223"/>
                </a:xfrm>
                <a:custGeom>
                  <a:avLst/>
                  <a:gdLst/>
                  <a:ahLst/>
                  <a:cxnLst>
                    <a:cxn ang="0">
                      <a:pos x="wd2" y="hd2"/>
                    </a:cxn>
                    <a:cxn ang="5400000">
                      <a:pos x="wd2" y="hd2"/>
                    </a:cxn>
                    <a:cxn ang="10800000">
                      <a:pos x="wd2" y="hd2"/>
                    </a:cxn>
                    <a:cxn ang="16200000">
                      <a:pos x="wd2" y="hd2"/>
                    </a:cxn>
                  </a:cxnLst>
                  <a:rect l="0" t="0" r="r" b="b"/>
                  <a:pathLst>
                    <a:path w="21600" h="20006" extrusionOk="0">
                      <a:moveTo>
                        <a:pt x="0" y="9903"/>
                      </a:moveTo>
                      <a:cubicBezTo>
                        <a:pt x="1972" y="4490"/>
                        <a:pt x="3966" y="-897"/>
                        <a:pt x="6188" y="126"/>
                      </a:cubicBezTo>
                      <a:cubicBezTo>
                        <a:pt x="8409" y="1150"/>
                        <a:pt x="11673" y="12758"/>
                        <a:pt x="13373" y="16017"/>
                      </a:cubicBezTo>
                      <a:cubicBezTo>
                        <a:pt x="15072" y="19276"/>
                        <a:pt x="15095" y="20703"/>
                        <a:pt x="16455" y="19680"/>
                      </a:cubicBezTo>
                      <a:cubicBezTo>
                        <a:pt x="17815" y="18656"/>
                        <a:pt x="19696" y="14266"/>
                        <a:pt x="21600" y="9903"/>
                      </a:cubicBezTo>
                    </a:path>
                  </a:pathLst>
                </a:custGeom>
                <a:noFill/>
                <a:ln w="19050" cap="flat">
                  <a:solidFill>
                    <a:srgbClr val="FF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17" name="线条"/>
                <p:cNvSpPr/>
                <p:nvPr/>
              </p:nvSpPr>
              <p:spPr>
                <a:xfrm>
                  <a:off x="1990885" y="903510"/>
                  <a:ext cx="1223566" cy="1279223"/>
                </a:xfrm>
                <a:custGeom>
                  <a:avLst/>
                  <a:gdLst/>
                  <a:ahLst/>
                  <a:cxnLst>
                    <a:cxn ang="0">
                      <a:pos x="wd2" y="hd2"/>
                    </a:cxn>
                    <a:cxn ang="5400000">
                      <a:pos x="wd2" y="hd2"/>
                    </a:cxn>
                    <a:cxn ang="10800000">
                      <a:pos x="wd2" y="hd2"/>
                    </a:cxn>
                    <a:cxn ang="16200000">
                      <a:pos x="wd2" y="hd2"/>
                    </a:cxn>
                  </a:cxnLst>
                  <a:rect l="0" t="0" r="r" b="b"/>
                  <a:pathLst>
                    <a:path w="21600" h="20006" extrusionOk="0">
                      <a:moveTo>
                        <a:pt x="0" y="9903"/>
                      </a:moveTo>
                      <a:cubicBezTo>
                        <a:pt x="1972" y="4490"/>
                        <a:pt x="3966" y="-897"/>
                        <a:pt x="6188" y="126"/>
                      </a:cubicBezTo>
                      <a:cubicBezTo>
                        <a:pt x="8409" y="1150"/>
                        <a:pt x="11673" y="12758"/>
                        <a:pt x="13373" y="16017"/>
                      </a:cubicBezTo>
                      <a:cubicBezTo>
                        <a:pt x="15072" y="19276"/>
                        <a:pt x="15095" y="20703"/>
                        <a:pt x="16455" y="19680"/>
                      </a:cubicBezTo>
                      <a:cubicBezTo>
                        <a:pt x="17815" y="18656"/>
                        <a:pt x="19696" y="14266"/>
                        <a:pt x="21600" y="9903"/>
                      </a:cubicBezTo>
                    </a:path>
                  </a:pathLst>
                </a:custGeom>
                <a:noFill/>
                <a:ln w="19050" cap="flat">
                  <a:solidFill>
                    <a:srgbClr val="FF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18" name="α（转角）"/>
                <p:cNvSpPr txBox="1"/>
                <p:nvPr/>
              </p:nvSpPr>
              <p:spPr>
                <a:xfrm>
                  <a:off x="3670694" y="1271263"/>
                  <a:ext cx="1974296" cy="5839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000" i="1">
                      <a:latin typeface="Times New Roman"/>
                      <a:ea typeface="Times New Roman"/>
                      <a:cs typeface="Times New Roman"/>
                      <a:sym typeface="Times New Roman"/>
                    </a:defRPr>
                  </a:pPr>
                  <a:r>
                    <a:t>α</a:t>
                  </a:r>
                  <a:r>
                    <a:rPr i="0"/>
                    <a:t>（转角）</a:t>
                  </a:r>
                </a:p>
              </p:txBody>
            </p:sp>
            <p:sp>
              <p:nvSpPr>
                <p:cNvPr id="1119" name="VH"/>
                <p:cNvSpPr txBox="1"/>
                <p:nvPr/>
              </p:nvSpPr>
              <p:spPr>
                <a:xfrm>
                  <a:off x="0" y="0"/>
                  <a:ext cx="848201" cy="5499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000" i="1">
                      <a:latin typeface="Times New Roman"/>
                      <a:ea typeface="Times New Roman"/>
                      <a:cs typeface="Times New Roman"/>
                      <a:sym typeface="Times New Roman"/>
                    </a:defRPr>
                  </a:pPr>
                  <a:r>
                    <a:t>V</a:t>
                  </a:r>
                  <a:r>
                    <a:rPr i="0" baseline="-25000"/>
                    <a:t>H</a:t>
                  </a:r>
                </a:p>
              </p:txBody>
            </p:sp>
            <p:sp>
              <p:nvSpPr>
                <p:cNvPr id="1120" name="0"/>
                <p:cNvSpPr txBox="1"/>
                <p:nvPr/>
              </p:nvSpPr>
              <p:spPr>
                <a:xfrm>
                  <a:off x="93322" y="1271263"/>
                  <a:ext cx="848201" cy="4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0</a:t>
                  </a:r>
                </a:p>
              </p:txBody>
            </p:sp>
            <p:sp>
              <p:nvSpPr>
                <p:cNvPr id="1121" name="π"/>
                <p:cNvSpPr txBox="1"/>
                <p:nvPr/>
              </p:nvSpPr>
              <p:spPr>
                <a:xfrm>
                  <a:off x="1221491" y="1130242"/>
                  <a:ext cx="566159" cy="4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i="1">
                      <a:latin typeface="Times New Roman"/>
                      <a:ea typeface="Times New Roman"/>
                      <a:cs typeface="Times New Roman"/>
                      <a:sym typeface="Times New Roman"/>
                    </a:defRPr>
                  </a:lvl1pPr>
                </a:lstStyle>
                <a:p>
                  <a:r>
                    <a:t>π</a:t>
                  </a:r>
                </a:p>
              </p:txBody>
            </p:sp>
            <p:sp>
              <p:nvSpPr>
                <p:cNvPr id="1122" name="2π"/>
                <p:cNvSpPr txBox="1"/>
                <p:nvPr/>
              </p:nvSpPr>
              <p:spPr>
                <a:xfrm>
                  <a:off x="2540452" y="1128168"/>
                  <a:ext cx="846128" cy="486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000">
                      <a:latin typeface="Times New Roman"/>
                      <a:ea typeface="Times New Roman"/>
                      <a:cs typeface="Times New Roman"/>
                      <a:sym typeface="Times New Roman"/>
                    </a:defRPr>
                  </a:pPr>
                  <a:r>
                    <a:t>2</a:t>
                  </a:r>
                  <a:r>
                    <a:rPr i="1"/>
                    <a:t>π</a:t>
                  </a:r>
                </a:p>
              </p:txBody>
            </p:sp>
          </p:grpSp>
        </p:grpSp>
        <p:sp>
          <p:nvSpPr>
            <p:cNvPr id="1125" name="永磁体装在轴端的转速测量方法"/>
            <p:cNvSpPr txBox="1"/>
            <p:nvPr/>
          </p:nvSpPr>
          <p:spPr>
            <a:xfrm>
              <a:off x="1364584" y="2573547"/>
              <a:ext cx="4537076" cy="523241"/>
            </a:xfrm>
            <a:prstGeom prst="rect">
              <a:avLst/>
            </a:prstGeom>
            <a:solidFill>
              <a:srgbClr val="99CCFF">
                <a:alpha val="38822"/>
              </a:srgbClr>
            </a:solidFill>
            <a:ln w="12700" cap="flat">
              <a:solidFill>
                <a:srgbClr val="003366"/>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永磁体装在轴端的转速测量方法</a:t>
              </a:r>
            </a:p>
          </p:txBody>
        </p:sp>
      </p:grpSp>
      <p:grpSp>
        <p:nvGrpSpPr>
          <p:cNvPr id="1170" name="成组"/>
          <p:cNvGrpSpPr/>
          <p:nvPr/>
        </p:nvGrpSpPr>
        <p:grpSpPr>
          <a:xfrm>
            <a:off x="1417013" y="5516215"/>
            <a:ext cx="10170774" cy="2984801"/>
            <a:chOff x="0" y="0"/>
            <a:chExt cx="10170773" cy="2984799"/>
          </a:xfrm>
        </p:grpSpPr>
        <p:grpSp>
          <p:nvGrpSpPr>
            <p:cNvPr id="1168" name="成组"/>
            <p:cNvGrpSpPr/>
            <p:nvPr/>
          </p:nvGrpSpPr>
          <p:grpSpPr>
            <a:xfrm>
              <a:off x="-1" y="0"/>
              <a:ext cx="10170775" cy="2920041"/>
              <a:chOff x="0" y="0"/>
              <a:chExt cx="10170773" cy="2920040"/>
            </a:xfrm>
          </p:grpSpPr>
          <p:grpSp>
            <p:nvGrpSpPr>
              <p:cNvPr id="1153" name="成组"/>
              <p:cNvGrpSpPr/>
              <p:nvPr/>
            </p:nvGrpSpPr>
            <p:grpSpPr>
              <a:xfrm>
                <a:off x="0" y="88509"/>
                <a:ext cx="3211927" cy="2831532"/>
                <a:chOff x="0" y="0"/>
                <a:chExt cx="3211926" cy="2831531"/>
              </a:xfrm>
            </p:grpSpPr>
            <p:sp>
              <p:nvSpPr>
                <p:cNvPr id="1127" name="线条"/>
                <p:cNvSpPr/>
                <p:nvPr/>
              </p:nvSpPr>
              <p:spPr>
                <a:xfrm>
                  <a:off x="1076402" y="582198"/>
                  <a:ext cx="200108" cy="802491"/>
                </a:xfrm>
                <a:custGeom>
                  <a:avLst/>
                  <a:gdLst/>
                  <a:ahLst/>
                  <a:cxnLst>
                    <a:cxn ang="0">
                      <a:pos x="wd2" y="hd2"/>
                    </a:cxn>
                    <a:cxn ang="5400000">
                      <a:pos x="wd2" y="hd2"/>
                    </a:cxn>
                    <a:cxn ang="10800000">
                      <a:pos x="wd2" y="hd2"/>
                    </a:cxn>
                    <a:cxn ang="16200000">
                      <a:pos x="wd2" y="hd2"/>
                    </a:cxn>
                  </a:cxnLst>
                  <a:rect l="0" t="0" r="r" b="b"/>
                  <a:pathLst>
                    <a:path w="20161" h="21600" extrusionOk="0">
                      <a:moveTo>
                        <a:pt x="10243" y="0"/>
                      </a:moveTo>
                      <a:cubicBezTo>
                        <a:pt x="4292" y="1772"/>
                        <a:pt x="-1439" y="3543"/>
                        <a:pt x="324" y="6132"/>
                      </a:cubicBezTo>
                      <a:cubicBezTo>
                        <a:pt x="2088" y="8722"/>
                        <a:pt x="20161" y="12810"/>
                        <a:pt x="20161" y="15399"/>
                      </a:cubicBezTo>
                      <a:cubicBezTo>
                        <a:pt x="20161" y="17989"/>
                        <a:pt x="3630" y="21055"/>
                        <a:pt x="324" y="21600"/>
                      </a:cubicBezTo>
                    </a:path>
                  </a:pathLst>
                </a:custGeom>
                <a:noFill/>
                <a:ln w="25400" cap="flat">
                  <a:solidFill>
                    <a:srgbClr val="00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28" name="线条"/>
                <p:cNvSpPr/>
                <p:nvPr/>
              </p:nvSpPr>
              <p:spPr>
                <a:xfrm>
                  <a:off x="1178165" y="582198"/>
                  <a:ext cx="1587279"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29" name="线条"/>
                <p:cNvSpPr/>
                <p:nvPr/>
              </p:nvSpPr>
              <p:spPr>
                <a:xfrm>
                  <a:off x="1079821" y="1384688"/>
                  <a:ext cx="1685623"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0" name="线条"/>
                <p:cNvSpPr/>
                <p:nvPr/>
              </p:nvSpPr>
              <p:spPr>
                <a:xfrm>
                  <a:off x="995244" y="908701"/>
                  <a:ext cx="100313" cy="4582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3580"/>
                        <a:pt x="0" y="7160"/>
                        <a:pt x="0" y="10740"/>
                      </a:cubicBezTo>
                      <a:cubicBezTo>
                        <a:pt x="0" y="14320"/>
                        <a:pt x="17843" y="20645"/>
                        <a:pt x="21600" y="21600"/>
                      </a:cubicBezTo>
                    </a:path>
                  </a:pathLst>
                </a:custGeom>
                <a:noFill/>
                <a:ln w="25400" cap="flat">
                  <a:solidFill>
                    <a:srgbClr val="000000"/>
                  </a:solidFill>
                  <a:prstDash val="solid"/>
                  <a:roun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31" name="线条"/>
                <p:cNvSpPr/>
                <p:nvPr/>
              </p:nvSpPr>
              <p:spPr>
                <a:xfrm>
                  <a:off x="1079821" y="926403"/>
                  <a:ext cx="196689" cy="228160"/>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2" name="线条"/>
                <p:cNvSpPr/>
                <p:nvPr/>
              </p:nvSpPr>
              <p:spPr>
                <a:xfrm>
                  <a:off x="997211" y="1081788"/>
                  <a:ext cx="198657" cy="230126"/>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3" name="线条"/>
                <p:cNvSpPr/>
                <p:nvPr/>
              </p:nvSpPr>
              <p:spPr>
                <a:xfrm>
                  <a:off x="1040483" y="997211"/>
                  <a:ext cx="196690" cy="23012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4" name="线条"/>
                <p:cNvSpPr/>
                <p:nvPr/>
              </p:nvSpPr>
              <p:spPr>
                <a:xfrm>
                  <a:off x="1022781" y="1215536"/>
                  <a:ext cx="102279" cy="11604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5" name="线条"/>
                <p:cNvSpPr/>
                <p:nvPr/>
              </p:nvSpPr>
              <p:spPr>
                <a:xfrm>
                  <a:off x="2765443" y="582198"/>
                  <a:ext cx="1" cy="80249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36" name="线条"/>
                <p:cNvSpPr/>
                <p:nvPr/>
              </p:nvSpPr>
              <p:spPr>
                <a:xfrm>
                  <a:off x="712013" y="985410"/>
                  <a:ext cx="2499914" cy="1"/>
                </a:xfrm>
                <a:prstGeom prst="line">
                  <a:avLst/>
                </a:prstGeom>
                <a:noFill/>
                <a:ln w="12700" cap="flat">
                  <a:solidFill>
                    <a:srgbClr val="000000"/>
                  </a:solidFill>
                  <a:prstDash val="lgDashDot"/>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nvGrpSpPr>
                <p:cNvPr id="1139" name="成组"/>
                <p:cNvGrpSpPr/>
                <p:nvPr/>
              </p:nvGrpSpPr>
              <p:grpSpPr>
                <a:xfrm>
                  <a:off x="1823304" y="1644317"/>
                  <a:ext cx="90478" cy="626258"/>
                  <a:chOff x="0" y="0"/>
                  <a:chExt cx="90476" cy="626256"/>
                </a:xfrm>
              </p:grpSpPr>
              <p:sp>
                <p:nvSpPr>
                  <p:cNvPr id="1137" name="矩形"/>
                  <p:cNvSpPr/>
                  <p:nvPr/>
                </p:nvSpPr>
                <p:spPr>
                  <a:xfrm rot="5400000">
                    <a:off x="-88510" y="88509"/>
                    <a:ext cx="267497" cy="90478"/>
                  </a:xfrm>
                  <a:prstGeom prst="rect">
                    <a:avLst/>
                  </a:prstGeom>
                  <a:solidFill>
                    <a:srgbClr val="0000FF"/>
                  </a:solidFill>
                  <a:ln w="12700" cap="flat">
                    <a:solidFill>
                      <a:srgbClr val="000080"/>
                    </a:solidFill>
                    <a:prstDash val="solid"/>
                    <a:round/>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sp>
                <p:nvSpPr>
                  <p:cNvPr id="1138" name="线条"/>
                  <p:cNvSpPr/>
                  <p:nvPr/>
                </p:nvSpPr>
                <p:spPr>
                  <a:xfrm flipH="1">
                    <a:off x="51925" y="268283"/>
                    <a:ext cx="1" cy="357974"/>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140" name="线条"/>
                <p:cNvSpPr/>
                <p:nvPr/>
              </p:nvSpPr>
              <p:spPr>
                <a:xfrm flipH="1">
                  <a:off x="2318959" y="365841"/>
                  <a:ext cx="356025" cy="5723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072"/>
                        <a:pt x="21600" y="20264"/>
                      </a:cubicBezTo>
                      <a:cubicBezTo>
                        <a:pt x="21600" y="20710"/>
                        <a:pt x="21584" y="21154"/>
                        <a:pt x="21553" y="21600"/>
                      </a:cubicBezTo>
                    </a:path>
                  </a:pathLst>
                </a:custGeom>
                <a:noFill/>
                <a:ln w="12700" cap="flat">
                  <a:solidFill>
                    <a:srgbClr val="000000"/>
                  </a:solidFill>
                  <a:prstDash val="solid"/>
                  <a:round/>
                  <a:tailEnd type="triangle" w="med" len="med"/>
                </a:ln>
                <a:effectLst/>
              </p:spPr>
              <p:txBody>
                <a:bodyPr wrap="square" lIns="45719" tIns="45719" rIns="45719" bIns="45719" numCol="1" anchor="ctr">
                  <a:noAutofit/>
                </a:bodyPr>
                <a:lstStyle/>
                <a:p>
                  <a:pPr algn="l" defTabSz="914400">
                    <a:defRPr sz="2800" b="0">
                      <a:latin typeface="黑体"/>
                      <a:ea typeface="黑体"/>
                      <a:cs typeface="黑体"/>
                      <a:sym typeface="黑体"/>
                    </a:defRPr>
                  </a:pPr>
                  <a:endParaRPr/>
                </a:p>
              </p:txBody>
            </p:sp>
            <p:sp>
              <p:nvSpPr>
                <p:cNvPr id="1141" name="N"/>
                <p:cNvSpPr txBox="1"/>
                <p:nvPr/>
              </p:nvSpPr>
              <p:spPr>
                <a:xfrm>
                  <a:off x="2167509" y="1361086"/>
                  <a:ext cx="534995" cy="4618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N</a:t>
                  </a:r>
                </a:p>
              </p:txBody>
            </p:sp>
            <p:sp>
              <p:nvSpPr>
                <p:cNvPr id="1142" name="S"/>
                <p:cNvSpPr txBox="1"/>
                <p:nvPr/>
              </p:nvSpPr>
              <p:spPr>
                <a:xfrm>
                  <a:off x="1077854" y="1378788"/>
                  <a:ext cx="534994" cy="4618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S</a:t>
                  </a:r>
                </a:p>
              </p:txBody>
            </p:sp>
            <p:sp>
              <p:nvSpPr>
                <p:cNvPr id="1143" name="霍尔元件"/>
                <p:cNvSpPr txBox="1"/>
                <p:nvPr/>
              </p:nvSpPr>
              <p:spPr>
                <a:xfrm>
                  <a:off x="0" y="2277655"/>
                  <a:ext cx="1516470" cy="5538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1144" name="ω"/>
                <p:cNvSpPr txBox="1"/>
                <p:nvPr/>
              </p:nvSpPr>
              <p:spPr>
                <a:xfrm>
                  <a:off x="2586456" y="0"/>
                  <a:ext cx="534994" cy="4618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ω</a:t>
                  </a:r>
                </a:p>
              </p:txBody>
            </p:sp>
            <p:sp>
              <p:nvSpPr>
                <p:cNvPr id="1145" name="线条"/>
                <p:cNvSpPr/>
                <p:nvPr/>
              </p:nvSpPr>
              <p:spPr>
                <a:xfrm>
                  <a:off x="1516469" y="1384688"/>
                  <a:ext cx="1" cy="356008"/>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46" name="线条"/>
                <p:cNvSpPr/>
                <p:nvPr/>
              </p:nvSpPr>
              <p:spPr>
                <a:xfrm>
                  <a:off x="1516469" y="1740695"/>
                  <a:ext cx="177021"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47" name="线条"/>
                <p:cNvSpPr/>
                <p:nvPr/>
              </p:nvSpPr>
              <p:spPr>
                <a:xfrm flipV="1">
                  <a:off x="1693489" y="1563675"/>
                  <a:ext cx="1" cy="17702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48" name="线条"/>
                <p:cNvSpPr/>
                <p:nvPr/>
              </p:nvSpPr>
              <p:spPr>
                <a:xfrm>
                  <a:off x="1693489" y="1563675"/>
                  <a:ext cx="357975"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49" name="线条"/>
                <p:cNvSpPr/>
                <p:nvPr/>
              </p:nvSpPr>
              <p:spPr>
                <a:xfrm flipV="1">
                  <a:off x="2051463" y="1563675"/>
                  <a:ext cx="1" cy="17702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50" name="线条"/>
                <p:cNvSpPr/>
                <p:nvPr/>
              </p:nvSpPr>
              <p:spPr>
                <a:xfrm>
                  <a:off x="2051463" y="1740695"/>
                  <a:ext cx="177021" cy="1"/>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51" name="线条"/>
                <p:cNvSpPr/>
                <p:nvPr/>
              </p:nvSpPr>
              <p:spPr>
                <a:xfrm>
                  <a:off x="2230450" y="1384688"/>
                  <a:ext cx="1" cy="356008"/>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52" name="线条"/>
                <p:cNvSpPr/>
                <p:nvPr/>
              </p:nvSpPr>
              <p:spPr>
                <a:xfrm flipV="1">
                  <a:off x="1158496" y="1831172"/>
                  <a:ext cx="625471" cy="446484"/>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nvGrpSpPr>
              <p:cNvPr id="1167" name="成组"/>
              <p:cNvGrpSpPr/>
              <p:nvPr/>
            </p:nvGrpSpPr>
            <p:grpSpPr>
              <a:xfrm>
                <a:off x="4639887" y="0"/>
                <a:ext cx="5530887" cy="2366166"/>
                <a:chOff x="0" y="0"/>
                <a:chExt cx="5530886" cy="2366165"/>
              </a:xfrm>
            </p:grpSpPr>
            <p:sp>
              <p:nvSpPr>
                <p:cNvPr id="1154" name="线条"/>
                <p:cNvSpPr/>
                <p:nvPr/>
              </p:nvSpPr>
              <p:spPr>
                <a:xfrm flipV="1">
                  <a:off x="713980" y="403211"/>
                  <a:ext cx="1" cy="1962955"/>
                </a:xfrm>
                <a:prstGeom prst="line">
                  <a:avLst/>
                </a:prstGeom>
                <a:noFill/>
                <a:ln w="12700" cap="flat">
                  <a:solidFill>
                    <a:srgbClr val="0000FF"/>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55" name="线条"/>
                <p:cNvSpPr/>
                <p:nvPr/>
              </p:nvSpPr>
              <p:spPr>
                <a:xfrm>
                  <a:off x="713980" y="1516470"/>
                  <a:ext cx="3032941" cy="1"/>
                </a:xfrm>
                <a:prstGeom prst="line">
                  <a:avLst/>
                </a:prstGeom>
                <a:noFill/>
                <a:ln w="12700" cap="flat">
                  <a:solidFill>
                    <a:srgbClr val="0000FF"/>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56" name="α（转角）"/>
                <p:cNvSpPr txBox="1"/>
                <p:nvPr/>
              </p:nvSpPr>
              <p:spPr>
                <a:xfrm>
                  <a:off x="3658410" y="1203735"/>
                  <a:ext cx="1872477" cy="55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000" i="1">
                      <a:latin typeface="Times New Roman"/>
                      <a:ea typeface="Times New Roman"/>
                      <a:cs typeface="Times New Roman"/>
                      <a:sym typeface="Times New Roman"/>
                    </a:defRPr>
                  </a:pPr>
                  <a:r>
                    <a:t>α</a:t>
                  </a:r>
                  <a:r>
                    <a:rPr i="0"/>
                    <a:t>（转角）</a:t>
                  </a:r>
                </a:p>
              </p:txBody>
            </p:sp>
            <p:sp>
              <p:nvSpPr>
                <p:cNvPr id="1157" name="VH"/>
                <p:cNvSpPr txBox="1"/>
                <p:nvPr/>
              </p:nvSpPr>
              <p:spPr>
                <a:xfrm>
                  <a:off x="0" y="0"/>
                  <a:ext cx="804457" cy="521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spcBef>
                      <a:spcPts val="1200"/>
                    </a:spcBef>
                    <a:defRPr sz="2000" i="1">
                      <a:latin typeface="Times New Roman"/>
                      <a:ea typeface="Times New Roman"/>
                      <a:cs typeface="Times New Roman"/>
                      <a:sym typeface="Times New Roman"/>
                    </a:defRPr>
                  </a:pPr>
                  <a:r>
                    <a:t>V</a:t>
                  </a:r>
                  <a:r>
                    <a:rPr i="0" baseline="-25000"/>
                    <a:t>H</a:t>
                  </a:r>
                </a:p>
              </p:txBody>
            </p:sp>
            <p:sp>
              <p:nvSpPr>
                <p:cNvPr id="1158" name="0"/>
                <p:cNvSpPr txBox="1"/>
                <p:nvPr/>
              </p:nvSpPr>
              <p:spPr>
                <a:xfrm>
                  <a:off x="88509" y="1205701"/>
                  <a:ext cx="804458" cy="46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spcBef>
                      <a:spcPts val="1200"/>
                    </a:spcBef>
                    <a:defRPr sz="2000">
                      <a:latin typeface="Times New Roman"/>
                      <a:ea typeface="Times New Roman"/>
                      <a:cs typeface="Times New Roman"/>
                      <a:sym typeface="Times New Roman"/>
                    </a:defRPr>
                  </a:lvl1pPr>
                </a:lstStyle>
                <a:p>
                  <a:r>
                    <a:t>0</a:t>
                  </a:r>
                </a:p>
              </p:txBody>
            </p:sp>
            <p:sp>
              <p:nvSpPr>
                <p:cNvPr id="1159" name="线条"/>
                <p:cNvSpPr/>
                <p:nvPr/>
              </p:nvSpPr>
              <p:spPr>
                <a:xfrm>
                  <a:off x="713980" y="890999"/>
                  <a:ext cx="446484" cy="1"/>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0" name="线条"/>
                <p:cNvSpPr/>
                <p:nvPr/>
              </p:nvSpPr>
              <p:spPr>
                <a:xfrm flipH="1">
                  <a:off x="1160463" y="890999"/>
                  <a:ext cx="1" cy="625472"/>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1" name="线条"/>
                <p:cNvSpPr/>
                <p:nvPr/>
              </p:nvSpPr>
              <p:spPr>
                <a:xfrm>
                  <a:off x="1695456" y="890999"/>
                  <a:ext cx="446485" cy="1"/>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2" name="线条"/>
                <p:cNvSpPr/>
                <p:nvPr/>
              </p:nvSpPr>
              <p:spPr>
                <a:xfrm>
                  <a:off x="2141940" y="890999"/>
                  <a:ext cx="1" cy="625472"/>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3" name="线条"/>
                <p:cNvSpPr/>
                <p:nvPr/>
              </p:nvSpPr>
              <p:spPr>
                <a:xfrm>
                  <a:off x="1695456" y="890999"/>
                  <a:ext cx="1" cy="625472"/>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4" name="线条"/>
                <p:cNvSpPr/>
                <p:nvPr/>
              </p:nvSpPr>
              <p:spPr>
                <a:xfrm>
                  <a:off x="2765443" y="890999"/>
                  <a:ext cx="446484" cy="1"/>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5" name="线条"/>
                <p:cNvSpPr/>
                <p:nvPr/>
              </p:nvSpPr>
              <p:spPr>
                <a:xfrm>
                  <a:off x="3211926" y="890999"/>
                  <a:ext cx="1" cy="625472"/>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166" name="线条"/>
                <p:cNvSpPr/>
                <p:nvPr/>
              </p:nvSpPr>
              <p:spPr>
                <a:xfrm>
                  <a:off x="2765443" y="890999"/>
                  <a:ext cx="1" cy="625472"/>
                </a:xfrm>
                <a:prstGeom prst="line">
                  <a:avLst/>
                </a:prstGeom>
                <a:noFill/>
                <a:ln w="1905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grpSp>
        <p:sp>
          <p:nvSpPr>
            <p:cNvPr id="1169" name="永磁体装在轴侧的转速测量方法"/>
            <p:cNvSpPr txBox="1"/>
            <p:nvPr/>
          </p:nvSpPr>
          <p:spPr>
            <a:xfrm>
              <a:off x="1951103" y="2461559"/>
              <a:ext cx="4537076" cy="523241"/>
            </a:xfrm>
            <a:prstGeom prst="rect">
              <a:avLst/>
            </a:prstGeom>
            <a:solidFill>
              <a:srgbClr val="99CCFF">
                <a:alpha val="43920"/>
              </a:srgbClr>
            </a:solidFill>
            <a:ln w="12700" cap="flat">
              <a:solidFill>
                <a:srgbClr val="003366"/>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永磁体装在轴侧的转速测量方法</a:t>
              </a:r>
            </a:p>
          </p:txBody>
        </p:sp>
      </p:grpSp>
      <p:sp>
        <p:nvSpPr>
          <p:cNvPr id="1171"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3" name="7-16" descr="7-16"/>
          <p:cNvPicPr>
            <a:picLocks noChangeAspect="1"/>
          </p:cNvPicPr>
          <p:nvPr/>
        </p:nvPicPr>
        <p:blipFill>
          <a:blip r:embed="rId2">
            <a:extLst/>
          </a:blip>
          <a:stretch>
            <a:fillRect/>
          </a:stretch>
        </p:blipFill>
        <p:spPr>
          <a:xfrm>
            <a:off x="1371014" y="3969520"/>
            <a:ext cx="9578976" cy="3541760"/>
          </a:xfrm>
          <a:prstGeom prst="rect">
            <a:avLst/>
          </a:prstGeom>
          <a:ln w="12700">
            <a:miter lim="400000"/>
          </a:ln>
        </p:spPr>
      </p:pic>
      <p:sp>
        <p:nvSpPr>
          <p:cNvPr id="1174" name="转盘的输入轴与被测转轴相连，当被测转轴转动时，转盘随之转动，固定在转盘附近的霍尔传感器便可在每一个小磁铁通过时产生一个相应的脉冲，检测出单位时间的脉冲数，便可知被测转速。根据磁性转盘上小磁铁数目多少就可确定传感器测量转速的分辨率。"/>
          <p:cNvSpPr txBox="1"/>
          <p:nvPr/>
        </p:nvSpPr>
        <p:spPr>
          <a:xfrm>
            <a:off x="495225" y="1975796"/>
            <a:ext cx="12014350"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latin typeface="Songti SC Regular"/>
                <a:ea typeface="Songti SC Regular"/>
                <a:cs typeface="Songti SC Regular"/>
                <a:sym typeface="Songti SC Regular"/>
              </a:defRPr>
            </a:lvl1pPr>
          </a:lstStyle>
          <a:p>
            <a:r>
              <a:t>转盘的输入轴与被测转轴相连，当被测转轴转动时，转盘随之转动，固定在转盘附近的霍尔传感器便可在每一个小磁铁通过时产生一个相应的脉冲，检测出单位时间的脉冲数，便可知被测转速。根据磁性转盘上小磁铁数目多少就可确定传感器测量转速的分辨率。</a:t>
            </a:r>
          </a:p>
        </p:txBody>
      </p:sp>
      <p:sp>
        <p:nvSpPr>
          <p:cNvPr id="1175" name="被测体上贴一磁钢，非接触式测量，高可靠，适用于低转速，体积小、安装方便，对环境无要求，适合各种恶劣环境、污浊环境、功耗低，适宜长期工作。"/>
          <p:cNvSpPr txBox="1"/>
          <p:nvPr/>
        </p:nvSpPr>
        <p:spPr>
          <a:xfrm>
            <a:off x="582353" y="7449664"/>
            <a:ext cx="122129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914400">
              <a:spcBef>
                <a:spcPts val="1400"/>
              </a:spcBef>
              <a:defRPr sz="2800" b="0">
                <a:latin typeface="宋体"/>
                <a:ea typeface="宋体"/>
                <a:cs typeface="宋体"/>
                <a:sym typeface="宋体"/>
              </a:defRPr>
            </a:lvl1pPr>
          </a:lstStyle>
          <a:p>
            <a:pPr>
              <a:defRPr b="1" i="1">
                <a:latin typeface="楷体_GB2312"/>
                <a:ea typeface="楷体_GB2312"/>
                <a:cs typeface="楷体_GB2312"/>
                <a:sym typeface="楷体_GB2312"/>
              </a:defRPr>
            </a:pPr>
            <a:r>
              <a:rPr b="0" i="0">
                <a:latin typeface="宋体"/>
                <a:ea typeface="宋体"/>
                <a:cs typeface="宋体"/>
                <a:sym typeface="宋体"/>
              </a:rPr>
              <a:t>被测体上贴一磁钢，非接触式测量，高可靠，适用于低转速，体积小、安装方便，对环境无要求，适合各种恶劣环境、污浊环境、功耗低，适宜长期工作。</a:t>
            </a:r>
          </a:p>
        </p:txBody>
      </p:sp>
      <p:sp>
        <p:nvSpPr>
          <p:cNvPr id="1176" name="常用传感器"/>
          <p:cNvSpPr>
            <a:spLocks noGrp="1"/>
          </p:cNvSpPr>
          <p:nvPr>
            <p:ph type="title"/>
          </p:nvPr>
        </p:nvSpPr>
        <p:spPr>
          <a:prstGeom prst="rect">
            <a:avLst/>
          </a:prstGeom>
        </p:spPr>
        <p:txBody>
          <a:bodyPr/>
          <a:lstStyle/>
          <a:p>
            <a:r>
              <a:t>常用传感器</a:t>
            </a:r>
          </a:p>
        </p:txBody>
      </p:sp>
      <p:sp>
        <p:nvSpPr>
          <p:cNvPr id="1177" name="检测齿轮的速度、齿形、齿数"/>
          <p:cNvSpPr txBox="1"/>
          <p:nvPr/>
        </p:nvSpPr>
        <p:spPr>
          <a:xfrm>
            <a:off x="4258143" y="1117373"/>
            <a:ext cx="6174766"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3600">
                <a:solidFill>
                  <a:srgbClr val="3333FF"/>
                </a:solidFill>
                <a:latin typeface="楷体_GB2312"/>
                <a:ea typeface="楷体_GB2312"/>
                <a:cs typeface="楷体_GB2312"/>
                <a:sym typeface="楷体_GB2312"/>
              </a:defRPr>
            </a:lvl1pPr>
          </a:lstStyle>
          <a:p>
            <a:r>
              <a:t>检测齿轮的速度、齿形、齿数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afterEffect">
                                  <p:stCondLst>
                                    <p:cond delay="0"/>
                                  </p:stCondLst>
                                  <p:iterate>
                                    <p:tmAbs val="0"/>
                                  </p:iterate>
                                  <p:childTnLst>
                                    <p:set>
                                      <p:cBhvr>
                                        <p:cTn id="6" fill="hold"/>
                                        <p:tgtEl>
                                          <p:spTgt spid="1173"/>
                                        </p:tgtEl>
                                        <p:attrNameLst>
                                          <p:attrName>style.visibility</p:attrName>
                                        </p:attrNameLst>
                                      </p:cBhvr>
                                      <p:to>
                                        <p:strVal val="visible"/>
                                      </p:to>
                                    </p:set>
                                    <p:animEffect transition="in" filter="blinds(horizontal)">
                                      <p:cBhvr>
                                        <p:cTn id="7" dur="500"/>
                                        <p:tgtEl>
                                          <p:spTgt spid="1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3" grpId="1"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磁法覆盖层厚度测量"/>
          <p:cNvSpPr txBox="1"/>
          <p:nvPr/>
        </p:nvSpPr>
        <p:spPr>
          <a:xfrm>
            <a:off x="4562208" y="964740"/>
            <a:ext cx="6189713"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900"/>
              </a:spcBef>
              <a:defRPr sz="3200">
                <a:solidFill>
                  <a:srgbClr val="692DB9"/>
                </a:solidFill>
                <a:latin typeface="微软雅黑"/>
                <a:ea typeface="微软雅黑"/>
                <a:cs typeface="微软雅黑"/>
                <a:sym typeface="微软雅黑"/>
              </a:defRPr>
            </a:pPr>
            <a:r>
              <a:t>磁法覆盖层厚度测量</a:t>
            </a:r>
          </a:p>
        </p:txBody>
      </p:sp>
      <p:sp>
        <p:nvSpPr>
          <p:cNvPr id="1180" name="磁法覆盖厚度测量是指对铁磁性物质表面非磁性涂层的厚度测量。…"/>
          <p:cNvSpPr txBox="1"/>
          <p:nvPr/>
        </p:nvSpPr>
        <p:spPr>
          <a:xfrm>
            <a:off x="1056523" y="1860966"/>
            <a:ext cx="11649351" cy="1762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000"/>
              </a:spcBef>
              <a:defRPr sz="2800">
                <a:latin typeface="Times New Roman"/>
                <a:ea typeface="Times New Roman"/>
                <a:cs typeface="Times New Roman"/>
                <a:sym typeface="Times New Roman"/>
              </a:defRPr>
            </a:pPr>
            <a:r>
              <a:rPr b="0">
                <a:solidFill>
                  <a:srgbClr val="FF0000"/>
                </a:solidFill>
                <a:latin typeface="宋体"/>
                <a:ea typeface="宋体"/>
                <a:cs typeface="宋体"/>
                <a:sym typeface="宋体"/>
              </a:rPr>
              <a:t>磁法覆盖厚度测量是指对铁磁性物质表面非磁性涂层的厚度测量</a:t>
            </a:r>
            <a:r>
              <a:rPr b="0">
                <a:latin typeface="宋体"/>
                <a:ea typeface="宋体"/>
                <a:cs typeface="宋体"/>
                <a:sym typeface="宋体"/>
              </a:rPr>
              <a:t>。</a:t>
            </a:r>
          </a:p>
          <a:p>
            <a:pPr algn="l" defTabSz="914400">
              <a:spcBef>
                <a:spcPts val="1000"/>
              </a:spcBef>
              <a:defRPr sz="2800">
                <a:latin typeface="Times New Roman"/>
                <a:ea typeface="Times New Roman"/>
                <a:cs typeface="Times New Roman"/>
                <a:sym typeface="Times New Roman"/>
              </a:defRPr>
            </a:pPr>
            <a:r>
              <a:rPr b="0">
                <a:latin typeface="宋体"/>
                <a:ea typeface="宋体"/>
                <a:cs typeface="宋体"/>
                <a:sym typeface="宋体"/>
              </a:rPr>
              <a:t>例如对钢铁表面的镀膜、油漆、塑料、搪瓷等覆盖层的厚度等便可使用磁法厚度测量的方法。</a:t>
            </a:r>
          </a:p>
        </p:txBody>
      </p:sp>
      <p:grpSp>
        <p:nvGrpSpPr>
          <p:cNvPr id="1189" name="成组"/>
          <p:cNvGrpSpPr/>
          <p:nvPr/>
        </p:nvGrpSpPr>
        <p:grpSpPr>
          <a:xfrm>
            <a:off x="565298" y="3617460"/>
            <a:ext cx="5832476" cy="3790951"/>
            <a:chOff x="0" y="0"/>
            <a:chExt cx="5832475" cy="3790950"/>
          </a:xfrm>
        </p:grpSpPr>
        <p:sp>
          <p:nvSpPr>
            <p:cNvPr id="1181" name="矩形"/>
            <p:cNvSpPr/>
            <p:nvPr/>
          </p:nvSpPr>
          <p:spPr>
            <a:xfrm>
              <a:off x="0" y="190500"/>
              <a:ext cx="5616575" cy="3600450"/>
            </a:xfrm>
            <a:prstGeom prst="rect">
              <a:avLst/>
            </a:prstGeom>
            <a:no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pic>
          <p:nvPicPr>
            <p:cNvPr id="1182" name="image.pdf" descr="image.pdf"/>
            <p:cNvPicPr>
              <a:picLocks noChangeAspect="1"/>
            </p:cNvPicPr>
            <p:nvPr/>
          </p:nvPicPr>
          <p:blipFill>
            <a:blip r:embed="rId2">
              <a:extLst/>
            </a:blip>
            <a:srcRect/>
            <a:stretch>
              <a:fillRect/>
            </a:stretch>
          </p:blipFill>
          <p:spPr>
            <a:xfrm>
              <a:off x="142875" y="406400"/>
              <a:ext cx="5329238" cy="3017838"/>
            </a:xfrm>
            <a:prstGeom prst="rect">
              <a:avLst/>
            </a:prstGeom>
            <a:ln w="12700" cap="flat">
              <a:noFill/>
              <a:miter lim="400000"/>
            </a:ln>
            <a:effectLst/>
          </p:spPr>
        </p:pic>
        <p:sp>
          <p:nvSpPr>
            <p:cNvPr id="1183" name="U型铁心"/>
            <p:cNvSpPr/>
            <p:nvPr/>
          </p:nvSpPr>
          <p:spPr>
            <a:xfrm>
              <a:off x="4464050" y="801687"/>
              <a:ext cx="13684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200"/>
                </a:spcBef>
                <a:defRPr sz="2000">
                  <a:solidFill>
                    <a:srgbClr val="FFFFFF"/>
                  </a:solidFill>
                  <a:latin typeface="Times New Roman"/>
                  <a:ea typeface="Times New Roman"/>
                  <a:cs typeface="Times New Roman"/>
                  <a:sym typeface="Times New Roman"/>
                </a:defRPr>
              </a:pPr>
              <a:r>
                <a:t>U</a:t>
              </a:r>
              <a:r>
                <a:rPr b="0">
                  <a:latin typeface="宋体"/>
                  <a:ea typeface="宋体"/>
                  <a:cs typeface="宋体"/>
                  <a:sym typeface="宋体"/>
                </a:rPr>
                <a:t>型铁心</a:t>
              </a:r>
            </a:p>
          </p:txBody>
        </p:sp>
        <p:sp>
          <p:nvSpPr>
            <p:cNvPr id="1184" name="永磁体"/>
            <p:cNvSpPr/>
            <p:nvPr/>
          </p:nvSpPr>
          <p:spPr>
            <a:xfrm>
              <a:off x="3781425" y="0"/>
              <a:ext cx="10080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永磁体</a:t>
              </a:r>
            </a:p>
          </p:txBody>
        </p:sp>
        <p:sp>
          <p:nvSpPr>
            <p:cNvPr id="1185" name="铁磁基体"/>
            <p:cNvSpPr/>
            <p:nvPr/>
          </p:nvSpPr>
          <p:spPr>
            <a:xfrm>
              <a:off x="720725" y="3359150"/>
              <a:ext cx="12954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铁磁基体</a:t>
              </a:r>
            </a:p>
          </p:txBody>
        </p:sp>
        <p:sp>
          <p:nvSpPr>
            <p:cNvPr id="1186" name="磁回路"/>
            <p:cNvSpPr/>
            <p:nvPr/>
          </p:nvSpPr>
          <p:spPr>
            <a:xfrm>
              <a:off x="190500" y="1691798"/>
              <a:ext cx="10080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磁回路</a:t>
              </a:r>
            </a:p>
          </p:txBody>
        </p:sp>
        <p:sp>
          <p:nvSpPr>
            <p:cNvPr id="1187" name="SL3501M"/>
            <p:cNvSpPr/>
            <p:nvPr/>
          </p:nvSpPr>
          <p:spPr>
            <a:xfrm>
              <a:off x="1312862" y="37145"/>
              <a:ext cx="14398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latin typeface="Times New Roman"/>
                  <a:ea typeface="Times New Roman"/>
                  <a:cs typeface="Times New Roman"/>
                  <a:sym typeface="Times New Roman"/>
                </a:defRPr>
              </a:lvl1pPr>
            </a:lstStyle>
            <a:p>
              <a:r>
                <a:t>SL3501M</a:t>
              </a:r>
            </a:p>
          </p:txBody>
        </p:sp>
        <p:sp>
          <p:nvSpPr>
            <p:cNvPr id="1188" name="覆盖层"/>
            <p:cNvSpPr/>
            <p:nvPr/>
          </p:nvSpPr>
          <p:spPr>
            <a:xfrm>
              <a:off x="2808287" y="3359150"/>
              <a:ext cx="10080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覆盖层</a:t>
              </a:r>
            </a:p>
          </p:txBody>
        </p:sp>
      </p:grpSp>
      <p:sp>
        <p:nvSpPr>
          <p:cNvPr id="1190" name="将U型硅钢片铁芯中间断开，然后将SL3501M霍尔线性集成传感器和一片钕铁硼永磁体夹在中间，用502胶粘牢。"/>
          <p:cNvSpPr txBox="1"/>
          <p:nvPr/>
        </p:nvSpPr>
        <p:spPr>
          <a:xfrm>
            <a:off x="587076" y="7369475"/>
            <a:ext cx="5558186" cy="1384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400"/>
              </a:spcBef>
              <a:defRPr>
                <a:latin typeface="Times New Roman"/>
                <a:ea typeface="Times New Roman"/>
                <a:cs typeface="Times New Roman"/>
                <a:sym typeface="Times New Roman"/>
              </a:defRPr>
            </a:pPr>
            <a:r>
              <a:rPr b="0">
                <a:latin typeface="宋体"/>
                <a:ea typeface="宋体"/>
                <a:cs typeface="宋体"/>
                <a:sym typeface="宋体"/>
              </a:rPr>
              <a:t>将</a:t>
            </a:r>
            <a:r>
              <a:t>U</a:t>
            </a:r>
            <a:r>
              <a:rPr b="0">
                <a:latin typeface="宋体"/>
                <a:ea typeface="宋体"/>
                <a:cs typeface="宋体"/>
                <a:sym typeface="宋体"/>
              </a:rPr>
              <a:t>型硅钢片铁芯中间断开，然后将</a:t>
            </a:r>
            <a:r>
              <a:t>SL3501M</a:t>
            </a:r>
            <a:r>
              <a:rPr b="0">
                <a:latin typeface="宋体"/>
                <a:ea typeface="宋体"/>
                <a:cs typeface="宋体"/>
                <a:sym typeface="宋体"/>
              </a:rPr>
              <a:t>霍尔线性集成传感器和一片钕铁硼永磁体夹在中间，用</a:t>
            </a:r>
            <a:r>
              <a:t>502</a:t>
            </a:r>
            <a:r>
              <a:rPr b="0">
                <a:latin typeface="宋体"/>
                <a:ea typeface="宋体"/>
                <a:cs typeface="宋体"/>
                <a:sym typeface="宋体"/>
              </a:rPr>
              <a:t>胶粘牢。</a:t>
            </a:r>
          </a:p>
        </p:txBody>
      </p:sp>
      <p:sp>
        <p:nvSpPr>
          <p:cNvPr id="1191" name="测量时将U形铁芯的两极放到被测物体表面上，这时永磁体产生的磁通便通过U形铁芯和被测物体构成磁回路。当被测物体表面覆盖层厚度不同时，磁回路的磁阻和磁通量将会发生变化，磁回路中的霍尔集成传感器将会检测出磁场强度的不同，从而使霍尔集成传感器产生的输出电压随覆盖层厚度的不同而变化，完成覆盖层非电量到电量的转换。"/>
          <p:cNvSpPr txBox="1"/>
          <p:nvPr/>
        </p:nvSpPr>
        <p:spPr>
          <a:xfrm>
            <a:off x="6265669" y="3727888"/>
            <a:ext cx="6189713"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Bold"/>
                <a:ea typeface="Songti SC Bold"/>
                <a:cs typeface="Songti SC Bold"/>
                <a:sym typeface="Songti SC Bold"/>
              </a:defRPr>
            </a:pPr>
            <a:r>
              <a:t>  </a:t>
            </a:r>
            <a:r>
              <a:rPr>
                <a:latin typeface="宋体"/>
                <a:ea typeface="宋体"/>
                <a:cs typeface="宋体"/>
                <a:sym typeface="宋体"/>
              </a:rPr>
              <a:t>测量时将</a:t>
            </a:r>
            <a:r>
              <a:t>U</a:t>
            </a:r>
            <a:r>
              <a:rPr>
                <a:latin typeface="宋体"/>
                <a:ea typeface="宋体"/>
                <a:cs typeface="宋体"/>
                <a:sym typeface="宋体"/>
              </a:rPr>
              <a:t>形铁芯的两极放到被测物体表面上，这时永磁体产生的磁通便通过</a:t>
            </a:r>
            <a:r>
              <a:t>U</a:t>
            </a:r>
            <a:r>
              <a:rPr>
                <a:latin typeface="宋体"/>
                <a:ea typeface="宋体"/>
                <a:cs typeface="宋体"/>
                <a:sym typeface="宋体"/>
              </a:rPr>
              <a:t>形铁芯和被测物体构成磁回路。当被测物体表面覆盖层厚度不同时，磁回路的磁阻和磁通量将会发生变化，磁回路中的霍尔集成传感器将会检测出磁场强度的不同，从而使霍尔集成传感器产生的输出电压随覆盖层厚度的不同而变化，完成覆盖层非电量到电量的转换。</a:t>
            </a:r>
          </a:p>
        </p:txBody>
      </p:sp>
      <p:sp>
        <p:nvSpPr>
          <p:cNvPr id="1192"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霍尔元件在电流测量上的应用"/>
          <p:cNvSpPr txBox="1"/>
          <p:nvPr/>
        </p:nvSpPr>
        <p:spPr>
          <a:xfrm>
            <a:off x="3331227" y="1563411"/>
            <a:ext cx="53975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spcBef>
                <a:spcPts val="1900"/>
              </a:spcBef>
              <a:defRPr sz="3200">
                <a:solidFill>
                  <a:srgbClr val="692DB9"/>
                </a:solidFill>
                <a:latin typeface="微软雅黑"/>
                <a:ea typeface="微软雅黑"/>
                <a:cs typeface="微软雅黑"/>
                <a:sym typeface="微软雅黑"/>
              </a:defRPr>
            </a:lvl1pPr>
          </a:lstStyle>
          <a:p>
            <a:r>
              <a:t>霍尔元件在电流测量上的应用</a:t>
            </a:r>
          </a:p>
        </p:txBody>
      </p:sp>
      <p:sp>
        <p:nvSpPr>
          <p:cNvPr id="1195" name="在现代工程技术中，往往要测量大直流电流，有时直流电流值高达10KA以上。过去，多采用电阻器分流的方法来测量这样大的电流。这种方法有许多缺点，如分流器结构复杂、笨重、耗电、耗铜等。利用霍尔效应原理测量大电流可以克服上述的一些缺点。霍尔效应大电流计结构简单、成本低、准确度高，在很大程度上与频率无关，便于远距离测量，测量时不需要断开回路。"/>
          <p:cNvSpPr txBox="1"/>
          <p:nvPr/>
        </p:nvSpPr>
        <p:spPr>
          <a:xfrm>
            <a:off x="733466" y="2323811"/>
            <a:ext cx="11867167" cy="31595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Bef>
                <a:spcPts val="4200"/>
              </a:spcBef>
              <a:defRPr sz="2800" b="0"/>
            </a:pPr>
            <a:r>
              <a:rPr>
                <a:latin typeface="宋体"/>
                <a:ea typeface="宋体"/>
                <a:cs typeface="宋体"/>
                <a:sym typeface="宋体"/>
              </a:rPr>
              <a:t>在现代工程技术中，往往要测量</a:t>
            </a:r>
            <a:r>
              <a:rPr>
                <a:solidFill>
                  <a:schemeClr val="accent5">
                    <a:hueOff val="-82419"/>
                    <a:satOff val="-9513"/>
                    <a:lumOff val="-16343"/>
                  </a:schemeClr>
                </a:solidFill>
                <a:latin typeface="Songti SC Regular"/>
                <a:ea typeface="Songti SC Regular"/>
                <a:cs typeface="Songti SC Regular"/>
                <a:sym typeface="Songti SC Regular"/>
              </a:rPr>
              <a:t>大直流电流</a:t>
            </a:r>
            <a:r>
              <a:rPr>
                <a:latin typeface="宋体"/>
                <a:ea typeface="宋体"/>
                <a:cs typeface="宋体"/>
                <a:sym typeface="宋体"/>
              </a:rPr>
              <a:t>，有时直流电流值高达</a:t>
            </a:r>
            <a:r>
              <a:t>10KA</a:t>
            </a:r>
            <a:r>
              <a:rPr>
                <a:latin typeface="宋体"/>
                <a:ea typeface="宋体"/>
                <a:cs typeface="宋体"/>
                <a:sym typeface="宋体"/>
              </a:rPr>
              <a:t>以上。过去，多采用电阻器分流的方法来测量这样大的电流。这种方法有许多缺点，如分流器结构复杂、笨重、耗电、耗铜等。利用霍尔效应原理测量大电流可以克服上述的一些缺点。霍尔效应大电流计结构简单、成本低、准确度高，在很大程度上与频率无关，便于远距离测量，测量时不需要断开回路。</a:t>
            </a:r>
          </a:p>
        </p:txBody>
      </p:sp>
      <p:sp>
        <p:nvSpPr>
          <p:cNvPr id="1196" name="用霍尔元件测量电流，都是通过霍尔元件检测通电导线周围的磁场来实现的。"/>
          <p:cNvSpPr txBox="1"/>
          <p:nvPr/>
        </p:nvSpPr>
        <p:spPr>
          <a:xfrm>
            <a:off x="765158" y="6352297"/>
            <a:ext cx="12487516"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2800" b="0">
                <a:solidFill>
                  <a:srgbClr val="990033"/>
                </a:solidFill>
                <a:latin typeface="宋体"/>
                <a:ea typeface="宋体"/>
                <a:cs typeface="宋体"/>
                <a:sym typeface="宋体"/>
              </a:defRPr>
            </a:lvl1pPr>
          </a:lstStyle>
          <a:p>
            <a:pPr>
              <a:defRPr b="1">
                <a:solidFill>
                  <a:srgbClr val="000000"/>
                </a:solidFill>
                <a:latin typeface="Times New Roman"/>
                <a:ea typeface="Times New Roman"/>
                <a:cs typeface="Times New Roman"/>
                <a:sym typeface="Times New Roman"/>
              </a:defRPr>
            </a:pPr>
            <a:r>
              <a:rPr b="0">
                <a:solidFill>
                  <a:srgbClr val="990033"/>
                </a:solidFill>
                <a:latin typeface="宋体"/>
                <a:ea typeface="宋体"/>
                <a:cs typeface="宋体"/>
                <a:sym typeface="宋体"/>
              </a:rPr>
              <a:t>用霍尔元件测量电流，都是通过霍尔元件检测通电导线周围的磁场来实现的。</a:t>
            </a:r>
          </a:p>
        </p:txBody>
      </p:sp>
      <p:sp>
        <p:nvSpPr>
          <p:cNvPr id="1197"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196"/>
                                        </p:tgtEl>
                                        <p:attrNameLst>
                                          <p:attrName>style.visibility</p:attrName>
                                        </p:attrNameLst>
                                      </p:cBhvr>
                                      <p:to>
                                        <p:strVal val="visible"/>
                                      </p:to>
                                    </p:set>
                                    <p:anim calcmode="lin" valueType="num">
                                      <p:cBhvr>
                                        <p:cTn id="7" dur="500" fill="hold"/>
                                        <p:tgtEl>
                                          <p:spTgt spid="1196"/>
                                        </p:tgtEl>
                                        <p:attrNameLst>
                                          <p:attrName>ppt_x</p:attrName>
                                        </p:attrNameLst>
                                      </p:cBhvr>
                                      <p:tavLst>
                                        <p:tav tm="0">
                                          <p:val>
                                            <p:strVal val="1+#ppt_w/2"/>
                                          </p:val>
                                        </p:tav>
                                        <p:tav tm="100000">
                                          <p:val>
                                            <p:strVal val="#ppt_x"/>
                                          </p:val>
                                        </p:tav>
                                      </p:tavLst>
                                    </p:anim>
                                    <p:anim calcmode="lin" valueType="num">
                                      <p:cBhvr>
                                        <p:cTn id="8" dur="500" fill="hold"/>
                                        <p:tgtEl>
                                          <p:spTgt spid="1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1"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7" name="成组"/>
          <p:cNvGrpSpPr/>
          <p:nvPr/>
        </p:nvGrpSpPr>
        <p:grpSpPr>
          <a:xfrm>
            <a:off x="840381" y="2617705"/>
            <a:ext cx="4537076" cy="3600451"/>
            <a:chOff x="0" y="0"/>
            <a:chExt cx="4537075" cy="3600450"/>
          </a:xfrm>
        </p:grpSpPr>
        <p:sp>
          <p:nvSpPr>
            <p:cNvPr id="1199" name="矩形"/>
            <p:cNvSpPr/>
            <p:nvPr/>
          </p:nvSpPr>
          <p:spPr>
            <a:xfrm>
              <a:off x="0" y="0"/>
              <a:ext cx="4537075" cy="3600450"/>
            </a:xfrm>
            <a:prstGeom prst="rect">
              <a:avLst/>
            </a:prstGeom>
            <a:no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06" name="成组"/>
            <p:cNvGrpSpPr/>
            <p:nvPr/>
          </p:nvGrpSpPr>
          <p:grpSpPr>
            <a:xfrm>
              <a:off x="73025" y="71437"/>
              <a:ext cx="4440238" cy="3259138"/>
              <a:chOff x="0" y="0"/>
              <a:chExt cx="4440237" cy="3259137"/>
            </a:xfrm>
          </p:grpSpPr>
          <p:pic>
            <p:nvPicPr>
              <p:cNvPr id="1200" name="image.pdf" descr="image.pdf"/>
              <p:cNvPicPr>
                <a:picLocks noChangeAspect="1"/>
              </p:cNvPicPr>
              <p:nvPr/>
            </p:nvPicPr>
            <p:blipFill>
              <a:blip r:embed="rId2">
                <a:extLst/>
              </a:blip>
              <a:stretch>
                <a:fillRect/>
              </a:stretch>
            </p:blipFill>
            <p:spPr>
              <a:xfrm>
                <a:off x="0" y="0"/>
                <a:ext cx="4248150" cy="3259138"/>
              </a:xfrm>
              <a:prstGeom prst="rect">
                <a:avLst/>
              </a:prstGeom>
              <a:ln w="12700" cap="flat">
                <a:noFill/>
                <a:miter lim="400000"/>
              </a:ln>
              <a:effectLst/>
            </p:spPr>
          </p:pic>
          <p:sp>
            <p:nvSpPr>
              <p:cNvPr id="1201" name="B"/>
              <p:cNvSpPr/>
              <p:nvPr/>
            </p:nvSpPr>
            <p:spPr>
              <a:xfrm>
                <a:off x="2160587" y="2808287"/>
                <a:ext cx="5032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latin typeface="Times New Roman"/>
                    <a:ea typeface="Times New Roman"/>
                    <a:cs typeface="Times New Roman"/>
                    <a:sym typeface="Times New Roman"/>
                  </a:defRPr>
                </a:lvl1pPr>
              </a:lstStyle>
              <a:p>
                <a:r>
                  <a:t>B</a:t>
                </a:r>
              </a:p>
            </p:txBody>
          </p:sp>
          <p:sp>
            <p:nvSpPr>
              <p:cNvPr id="1202" name="IC"/>
              <p:cNvSpPr/>
              <p:nvPr/>
            </p:nvSpPr>
            <p:spPr>
              <a:xfrm>
                <a:off x="863600" y="288925"/>
                <a:ext cx="50323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200"/>
                  </a:spcBef>
                  <a:defRPr sz="2000">
                    <a:latin typeface="Times New Roman"/>
                    <a:ea typeface="Times New Roman"/>
                    <a:cs typeface="Times New Roman"/>
                    <a:sym typeface="Times New Roman"/>
                  </a:defRPr>
                </a:pPr>
                <a:r>
                  <a:t>I</a:t>
                </a:r>
                <a:r>
                  <a:rPr baseline="-25000"/>
                  <a:t>C</a:t>
                </a:r>
              </a:p>
            </p:txBody>
          </p:sp>
          <p:sp>
            <p:nvSpPr>
              <p:cNvPr id="1203" name="I"/>
              <p:cNvSpPr/>
              <p:nvPr/>
            </p:nvSpPr>
            <p:spPr>
              <a:xfrm>
                <a:off x="0" y="2771775"/>
                <a:ext cx="50323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latin typeface="Times New Roman"/>
                    <a:ea typeface="Times New Roman"/>
                    <a:cs typeface="Times New Roman"/>
                    <a:sym typeface="Times New Roman"/>
                  </a:defRPr>
                </a:lvl1pPr>
              </a:lstStyle>
              <a:p>
                <a:r>
                  <a:t>I</a:t>
                </a:r>
              </a:p>
            </p:txBody>
          </p:sp>
          <p:sp>
            <p:nvSpPr>
              <p:cNvPr id="1204" name="通电电流"/>
              <p:cNvSpPr/>
              <p:nvPr/>
            </p:nvSpPr>
            <p:spPr>
              <a:xfrm>
                <a:off x="3143250" y="2771142"/>
                <a:ext cx="129698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通电电流</a:t>
                </a:r>
              </a:p>
            </p:txBody>
          </p:sp>
          <p:sp>
            <p:nvSpPr>
              <p:cNvPr id="1205" name="VH"/>
              <p:cNvSpPr/>
              <p:nvPr/>
            </p:nvSpPr>
            <p:spPr>
              <a:xfrm>
                <a:off x="3540125" y="1220787"/>
                <a:ext cx="5032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1200"/>
                  </a:spcBef>
                  <a:defRPr sz="2000">
                    <a:latin typeface="Times New Roman"/>
                    <a:ea typeface="Times New Roman"/>
                    <a:cs typeface="Times New Roman"/>
                    <a:sym typeface="Times New Roman"/>
                  </a:defRPr>
                </a:pPr>
                <a:r>
                  <a:t>V</a:t>
                </a:r>
                <a:r>
                  <a:rPr baseline="-25000"/>
                  <a:t>H</a:t>
                </a:r>
              </a:p>
            </p:txBody>
          </p:sp>
        </p:grpSp>
      </p:grpSp>
      <p:sp>
        <p:nvSpPr>
          <p:cNvPr id="1208" name="这种方法是一种最简单的方法，将霍尔元件放在通电导线的附近，给霍尔元件通以恒定电流，用霍尔元件测量被测电流产生的磁场，就可以从元件输出的霍尔电压中确定被测电流值。…"/>
          <p:cNvSpPr txBox="1"/>
          <p:nvPr/>
        </p:nvSpPr>
        <p:spPr>
          <a:xfrm>
            <a:off x="5390024" y="2589130"/>
            <a:ext cx="7358510"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a:latin typeface="Times New Roman"/>
                <a:ea typeface="Times New Roman"/>
                <a:cs typeface="Times New Roman"/>
                <a:sym typeface="Times New Roman"/>
              </a:defRPr>
            </a:pPr>
            <a:r>
              <a:rPr b="0">
                <a:latin typeface="宋体"/>
                <a:ea typeface="宋体"/>
                <a:cs typeface="宋体"/>
                <a:sym typeface="宋体"/>
              </a:rPr>
              <a:t>   这种方法是一种最简单的方法，将霍尔元件放在通电导线的附近，给霍尔元件通以恒定电流，用霍尔元件测量被测电流产生的磁场，就可以从元件输出的霍尔电压中确定被测电流值。</a:t>
            </a:r>
          </a:p>
          <a:p>
            <a:pPr algn="just" defTabSz="914400">
              <a:defRPr sz="2800">
                <a:latin typeface="Times New Roman"/>
                <a:ea typeface="Times New Roman"/>
                <a:cs typeface="Times New Roman"/>
                <a:sym typeface="Times New Roman"/>
              </a:defRPr>
            </a:pPr>
            <a:r>
              <a:rPr b="0">
                <a:latin typeface="宋体"/>
                <a:ea typeface="宋体"/>
                <a:cs typeface="宋体"/>
                <a:sym typeface="宋体"/>
              </a:rPr>
              <a:t>    这种方法虽然结构简单，但测量精度较差，受外界干扰也大，只适用一些不重要的场合。</a:t>
            </a:r>
          </a:p>
        </p:txBody>
      </p:sp>
      <p:sp>
        <p:nvSpPr>
          <p:cNvPr id="1209" name="1）导线旁测法"/>
          <p:cNvSpPr txBox="1"/>
          <p:nvPr/>
        </p:nvSpPr>
        <p:spPr>
          <a:xfrm>
            <a:off x="5626322" y="2001840"/>
            <a:ext cx="25908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defRPr sz="3000">
                <a:latin typeface="Times New Roman"/>
                <a:ea typeface="Times New Roman"/>
                <a:cs typeface="Times New Roman"/>
                <a:sym typeface="Times New Roman"/>
              </a:defRPr>
            </a:pPr>
            <a:r>
              <a:t>1</a:t>
            </a:r>
            <a:r>
              <a:rPr b="0">
                <a:latin typeface="宋体"/>
                <a:ea typeface="宋体"/>
                <a:cs typeface="宋体"/>
                <a:sym typeface="宋体"/>
              </a:rPr>
              <a:t>）导线旁测法</a:t>
            </a:r>
          </a:p>
        </p:txBody>
      </p:sp>
      <p:sp>
        <p:nvSpPr>
          <p:cNvPr id="1210"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通电线圈产生的磁通 Φ 与线圈的匝数N和线圈中所通过的电流 I 的乘积成正比。把通过线圈的电流I与线圈匝数N的乘积，称为磁动势，也叫磁通势，即 ：Em = NI…"/>
          <p:cNvSpPr txBox="1"/>
          <p:nvPr/>
        </p:nvSpPr>
        <p:spPr>
          <a:xfrm>
            <a:off x="922870" y="2666242"/>
            <a:ext cx="11598921" cy="2262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sz="2800" b="0">
                <a:latin typeface="Times New Roman"/>
                <a:ea typeface="Times New Roman"/>
                <a:cs typeface="Times New Roman"/>
                <a:sym typeface="Times New Roman"/>
              </a:defRPr>
            </a:pPr>
            <a:r>
              <a:rPr>
                <a:latin typeface="黑体"/>
                <a:ea typeface="黑体"/>
                <a:cs typeface="黑体"/>
                <a:sym typeface="黑体"/>
              </a:rPr>
              <a:t>通电线圈产生的磁通 </a:t>
            </a:r>
            <a:r>
              <a:rPr>
                <a:latin typeface="Symbol"/>
                <a:ea typeface="Symbol"/>
                <a:cs typeface="Symbol"/>
                <a:sym typeface="Symbol"/>
              </a:rPr>
              <a:t>F</a:t>
            </a:r>
            <a:r>
              <a:rPr>
                <a:latin typeface="黑体"/>
                <a:ea typeface="黑体"/>
                <a:cs typeface="黑体"/>
                <a:sym typeface="黑体"/>
              </a:rPr>
              <a:t> 与线圈的匝数</a:t>
            </a:r>
            <a:r>
              <a:rPr i="1"/>
              <a:t>N</a:t>
            </a:r>
            <a:r>
              <a:rPr>
                <a:latin typeface="黑体"/>
                <a:ea typeface="黑体"/>
                <a:cs typeface="黑体"/>
                <a:sym typeface="黑体"/>
              </a:rPr>
              <a:t>和线圈中所通过的电流 </a:t>
            </a:r>
            <a:r>
              <a:rPr i="1"/>
              <a:t>I </a:t>
            </a:r>
            <a:r>
              <a:rPr>
                <a:latin typeface="黑体"/>
                <a:ea typeface="黑体"/>
                <a:cs typeface="黑体"/>
                <a:sym typeface="黑体"/>
              </a:rPr>
              <a:t>的乘积成正比。把通过线圈的电流</a:t>
            </a:r>
            <a:r>
              <a:rPr i="1"/>
              <a:t>I</a:t>
            </a:r>
            <a:r>
              <a:rPr>
                <a:latin typeface="黑体"/>
                <a:ea typeface="黑体"/>
                <a:cs typeface="黑体"/>
                <a:sym typeface="黑体"/>
              </a:rPr>
              <a:t>与线圈匝数</a:t>
            </a:r>
            <a:r>
              <a:rPr i="1"/>
              <a:t>N</a:t>
            </a:r>
            <a:r>
              <a:rPr>
                <a:latin typeface="黑体"/>
                <a:ea typeface="黑体"/>
                <a:cs typeface="黑体"/>
                <a:sym typeface="黑体"/>
              </a:rPr>
              <a:t>的乘积，称为</a:t>
            </a:r>
            <a:r>
              <a:rPr>
                <a:solidFill>
                  <a:srgbClr val="FF00FF"/>
                </a:solidFill>
                <a:latin typeface="黑体"/>
                <a:ea typeface="黑体"/>
                <a:cs typeface="黑体"/>
                <a:sym typeface="黑体"/>
              </a:rPr>
              <a:t>磁动势</a:t>
            </a:r>
            <a:r>
              <a:rPr>
                <a:latin typeface="黑体"/>
                <a:ea typeface="黑体"/>
                <a:cs typeface="黑体"/>
                <a:sym typeface="黑体"/>
              </a:rPr>
              <a:t>，也叫</a:t>
            </a:r>
            <a:r>
              <a:rPr>
                <a:solidFill>
                  <a:srgbClr val="FF00FF"/>
                </a:solidFill>
                <a:latin typeface="黑体"/>
                <a:ea typeface="黑体"/>
                <a:cs typeface="黑体"/>
                <a:sym typeface="黑体"/>
              </a:rPr>
              <a:t>磁通势</a:t>
            </a:r>
            <a:r>
              <a:rPr>
                <a:latin typeface="黑体"/>
                <a:ea typeface="黑体"/>
                <a:cs typeface="黑体"/>
                <a:sym typeface="黑体"/>
              </a:rPr>
              <a:t>，即</a:t>
            </a:r>
            <a:r>
              <a:t> ：</a:t>
            </a:r>
            <a:r>
              <a:rPr sz="3000" b="1" i="1"/>
              <a:t>E</a:t>
            </a:r>
            <a:r>
              <a:rPr sz="3000" b="1" i="1" baseline="-20400"/>
              <a:t>m </a:t>
            </a:r>
            <a:r>
              <a:rPr sz="3000" b="1" i="1"/>
              <a:t>= NI  </a:t>
            </a:r>
            <a:r>
              <a:rPr i="1"/>
              <a:t> </a:t>
            </a:r>
            <a:r>
              <a:t>                                    </a:t>
            </a:r>
          </a:p>
          <a:p>
            <a:pPr algn="just" defTabSz="914400">
              <a:spcBef>
                <a:spcPts val="400"/>
              </a:spcBef>
              <a:defRPr sz="2800" b="0">
                <a:latin typeface="Times New Roman"/>
                <a:ea typeface="Times New Roman"/>
                <a:cs typeface="Times New Roman"/>
                <a:sym typeface="Times New Roman"/>
              </a:defRPr>
            </a:pPr>
            <a:r>
              <a:rPr>
                <a:latin typeface="黑体"/>
                <a:ea typeface="黑体"/>
                <a:cs typeface="黑体"/>
                <a:sym typeface="黑体"/>
              </a:rPr>
              <a:t>磁动势</a:t>
            </a:r>
            <a:r>
              <a:rPr i="1"/>
              <a:t>E</a:t>
            </a:r>
            <a:r>
              <a:rPr baseline="-21428"/>
              <a:t>m</a:t>
            </a:r>
            <a:r>
              <a:rPr>
                <a:latin typeface="黑体"/>
                <a:ea typeface="黑体"/>
                <a:cs typeface="黑体"/>
                <a:sym typeface="黑体"/>
              </a:rPr>
              <a:t>的单位是安培</a:t>
            </a:r>
            <a:r>
              <a:t>(A)</a:t>
            </a:r>
            <a:r>
              <a:rPr>
                <a:latin typeface="黑体"/>
                <a:ea typeface="黑体"/>
                <a:cs typeface="黑体"/>
                <a:sym typeface="黑体"/>
              </a:rPr>
              <a:t>。</a:t>
            </a:r>
          </a:p>
        </p:txBody>
      </p:sp>
      <p:sp>
        <p:nvSpPr>
          <p:cNvPr id="455" name="基础知识回顾"/>
          <p:cNvSpPr>
            <a:spLocks noGrp="1"/>
          </p:cNvSpPr>
          <p:nvPr>
            <p:ph type="title"/>
          </p:nvPr>
        </p:nvSpPr>
        <p:spPr>
          <a:prstGeom prst="rect">
            <a:avLst/>
          </a:prstGeom>
        </p:spPr>
        <p:txBody>
          <a:bodyPr/>
          <a:lstStyle/>
          <a:p>
            <a:r>
              <a:t>基础知识回顾</a:t>
            </a:r>
          </a:p>
        </p:txBody>
      </p:sp>
      <p:sp>
        <p:nvSpPr>
          <p:cNvPr id="456" name="3．磁动势"/>
          <p:cNvSpPr txBox="1"/>
          <p:nvPr/>
        </p:nvSpPr>
        <p:spPr>
          <a:xfrm>
            <a:off x="994537" y="1987550"/>
            <a:ext cx="17344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400"/>
              </a:spcBef>
              <a:defRPr sz="2800">
                <a:solidFill>
                  <a:srgbClr val="0000FF"/>
                </a:solidFill>
                <a:latin typeface="微软雅黑"/>
                <a:ea typeface="微软雅黑"/>
                <a:cs typeface="微软雅黑"/>
                <a:sym typeface="微软雅黑"/>
              </a:defRPr>
            </a:lvl1pPr>
          </a:lstStyle>
          <a:p>
            <a:r>
              <a:t>3．磁动势</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如果用铁磁材料做成磁导体的铁芯，使被测通电导线贯串它的中央，将霍尔元件或霍尔集成传感器放在磁导体的气隙中，这样，可以通过环形铁芯集中磁力线，如下图所示。"/>
          <p:cNvSpPr txBox="1"/>
          <p:nvPr/>
        </p:nvSpPr>
        <p:spPr>
          <a:xfrm>
            <a:off x="1123578" y="2484742"/>
            <a:ext cx="10757645"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200">
                <a:latin typeface="Times New Roman"/>
                <a:ea typeface="Times New Roman"/>
                <a:cs typeface="Times New Roman"/>
                <a:sym typeface="Times New Roman"/>
              </a:defRPr>
            </a:pPr>
            <a:r>
              <a:rPr b="0">
                <a:latin typeface="宋体"/>
                <a:ea typeface="宋体"/>
                <a:cs typeface="宋体"/>
                <a:sym typeface="宋体"/>
              </a:rPr>
              <a:t>       </a:t>
            </a:r>
            <a:r>
              <a:rPr sz="2800" b="0">
                <a:latin typeface="宋体"/>
                <a:ea typeface="宋体"/>
                <a:cs typeface="宋体"/>
                <a:sym typeface="宋体"/>
              </a:rPr>
              <a:t>如果用铁磁材料做成磁导体的铁芯，使被测通电导线贯串它的中央，将霍尔元件或霍尔集成传感器放在磁导体的气隙中，这样，可以通过环形铁芯集中磁力线，如下图所示。</a:t>
            </a:r>
          </a:p>
        </p:txBody>
      </p:sp>
      <p:grpSp>
        <p:nvGrpSpPr>
          <p:cNvPr id="1220" name="成组"/>
          <p:cNvGrpSpPr/>
          <p:nvPr/>
        </p:nvGrpSpPr>
        <p:grpSpPr>
          <a:xfrm>
            <a:off x="1228725" y="4299743"/>
            <a:ext cx="4464050" cy="2881314"/>
            <a:chOff x="0" y="0"/>
            <a:chExt cx="4464050" cy="2881312"/>
          </a:xfrm>
        </p:grpSpPr>
        <p:sp>
          <p:nvSpPr>
            <p:cNvPr id="1213" name="矩形"/>
            <p:cNvSpPr/>
            <p:nvPr/>
          </p:nvSpPr>
          <p:spPr>
            <a:xfrm>
              <a:off x="0" y="0"/>
              <a:ext cx="4319588" cy="2881313"/>
            </a:xfrm>
            <a:prstGeom prst="rect">
              <a:avLst/>
            </a:prstGeom>
            <a:solidFill>
              <a:srgbClr val="000000"/>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19" name="成组"/>
            <p:cNvGrpSpPr/>
            <p:nvPr/>
          </p:nvGrpSpPr>
          <p:grpSpPr>
            <a:xfrm>
              <a:off x="0" y="34925"/>
              <a:ext cx="4464050" cy="2816226"/>
              <a:chOff x="0" y="0"/>
              <a:chExt cx="4464050" cy="2816224"/>
            </a:xfrm>
          </p:grpSpPr>
          <p:pic>
            <p:nvPicPr>
              <p:cNvPr id="1214" name="image.pdf" descr="image.pdf"/>
              <p:cNvPicPr>
                <a:picLocks noChangeAspect="1"/>
              </p:cNvPicPr>
              <p:nvPr/>
            </p:nvPicPr>
            <p:blipFill>
              <a:blip r:embed="rId2">
                <a:extLst/>
              </a:blip>
              <a:stretch>
                <a:fillRect/>
              </a:stretch>
            </p:blipFill>
            <p:spPr>
              <a:xfrm>
                <a:off x="71437" y="325437"/>
                <a:ext cx="3527426" cy="2490788"/>
              </a:xfrm>
              <a:prstGeom prst="rect">
                <a:avLst/>
              </a:prstGeom>
              <a:ln w="12700" cap="flat">
                <a:noFill/>
                <a:miter lim="400000"/>
              </a:ln>
              <a:effectLst/>
            </p:spPr>
          </p:pic>
          <p:sp>
            <p:nvSpPr>
              <p:cNvPr id="1215" name="导磁铁心"/>
              <p:cNvSpPr txBox="1"/>
              <p:nvPr/>
            </p:nvSpPr>
            <p:spPr>
              <a:xfrm>
                <a:off x="1079500" y="0"/>
                <a:ext cx="122396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导磁铁心</a:t>
                </a:r>
              </a:p>
            </p:txBody>
          </p:sp>
          <p:sp>
            <p:nvSpPr>
              <p:cNvPr id="1216" name="霍尔元器件"/>
              <p:cNvSpPr txBox="1"/>
              <p:nvPr/>
            </p:nvSpPr>
            <p:spPr>
              <a:xfrm>
                <a:off x="2879725" y="1008062"/>
                <a:ext cx="1584325"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霍尔元器件</a:t>
                </a:r>
              </a:p>
            </p:txBody>
          </p:sp>
          <p:sp>
            <p:nvSpPr>
              <p:cNvPr id="1217" name="通电导线"/>
              <p:cNvSpPr txBox="1"/>
              <p:nvPr/>
            </p:nvSpPr>
            <p:spPr>
              <a:xfrm>
                <a:off x="2643187" y="101600"/>
                <a:ext cx="122396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通电导线</a:t>
                </a:r>
              </a:p>
            </p:txBody>
          </p:sp>
          <p:sp>
            <p:nvSpPr>
              <p:cNvPr id="1218" name="I"/>
              <p:cNvSpPr txBox="1"/>
              <p:nvPr/>
            </p:nvSpPr>
            <p:spPr>
              <a:xfrm>
                <a:off x="0" y="1836737"/>
                <a:ext cx="504825" cy="372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latin typeface="Times New Roman"/>
                    <a:ea typeface="Times New Roman"/>
                    <a:cs typeface="Times New Roman"/>
                    <a:sym typeface="Times New Roman"/>
                  </a:defRPr>
                </a:lvl1pPr>
              </a:lstStyle>
              <a:p>
                <a:r>
                  <a:t>I</a:t>
                </a:r>
              </a:p>
            </p:txBody>
          </p:sp>
        </p:grpSp>
      </p:grpSp>
      <p:sp>
        <p:nvSpPr>
          <p:cNvPr id="1221" name="当导线中有电流流通时，导线周围产生磁场，使导磁体铁芯磁化成暂时性磁铁，在环形气隙中就会形成一个磁场，导体中的电流越大，气隙处的磁感应强度就越大，霍尔元器件输出的霍尔电压UH就越大。可以通过霍尔电压检测到导线中的电流。这种方法可以提高电流测量的精度。"/>
          <p:cNvSpPr txBox="1"/>
          <p:nvPr/>
        </p:nvSpPr>
        <p:spPr>
          <a:xfrm>
            <a:off x="5973495" y="4299743"/>
            <a:ext cx="6019185" cy="4204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a:latin typeface="Times New Roman"/>
                <a:ea typeface="Times New Roman"/>
                <a:cs typeface="Times New Roman"/>
                <a:sym typeface="Times New Roman"/>
              </a:defRPr>
            </a:pPr>
            <a:r>
              <a:t> </a:t>
            </a:r>
            <a:r>
              <a:rPr b="0">
                <a:latin typeface="宋体"/>
                <a:ea typeface="宋体"/>
                <a:cs typeface="宋体"/>
                <a:sym typeface="宋体"/>
              </a:rPr>
              <a:t>当导线中有电流流通时，导线周围产生磁场，使导磁体铁芯磁化成暂时性磁铁，在环形气隙中就会形成一个磁场，导体中的电流越大，气隙处的磁感应强度就越大，霍尔元器件输出的霍尔电压</a:t>
            </a:r>
            <a:r>
              <a:t>U</a:t>
            </a:r>
            <a:r>
              <a:rPr baseline="-20928"/>
              <a:t>H</a:t>
            </a:r>
            <a:r>
              <a:rPr b="0">
                <a:latin typeface="宋体"/>
                <a:ea typeface="宋体"/>
                <a:cs typeface="宋体"/>
                <a:sym typeface="宋体"/>
              </a:rPr>
              <a:t>就越大。可以通过霍尔电压检测到导线中的电流。这种方法可以提高电流测量的精度。</a:t>
            </a:r>
          </a:p>
        </p:txBody>
      </p:sp>
      <p:sp>
        <p:nvSpPr>
          <p:cNvPr id="1222" name="（2）导线贯串磁芯法"/>
          <p:cNvSpPr txBox="1"/>
          <p:nvPr/>
        </p:nvSpPr>
        <p:spPr>
          <a:xfrm>
            <a:off x="1379990" y="1834222"/>
            <a:ext cx="37338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000">
                <a:latin typeface="Times New Roman"/>
                <a:ea typeface="Times New Roman"/>
                <a:cs typeface="Times New Roman"/>
                <a:sym typeface="Times New Roman"/>
              </a:defRPr>
            </a:lvl1pPr>
          </a:lstStyle>
          <a:p>
            <a:r>
              <a:t>（2）导线贯串磁芯法</a:t>
            </a:r>
          </a:p>
        </p:txBody>
      </p:sp>
      <p:sp>
        <p:nvSpPr>
          <p:cNvPr id="1223"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在实际应用中，为了测量的方便，还可以把导磁铁芯做成钳式形状，或非闭合磁路的形状，如下图所示。"/>
          <p:cNvSpPr txBox="1"/>
          <p:nvPr/>
        </p:nvSpPr>
        <p:spPr>
          <a:xfrm>
            <a:off x="695847" y="2108200"/>
            <a:ext cx="1210122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914400">
              <a:defRPr sz="28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在实际应用中，为了测量的方便，还可以把导磁铁芯做成钳式形状，或非闭合磁路的形状，如下图所示。</a:t>
            </a:r>
          </a:p>
        </p:txBody>
      </p:sp>
      <p:grpSp>
        <p:nvGrpSpPr>
          <p:cNvPr id="1233" name="成组"/>
          <p:cNvGrpSpPr/>
          <p:nvPr/>
        </p:nvGrpSpPr>
        <p:grpSpPr>
          <a:xfrm>
            <a:off x="6023392" y="3457892"/>
            <a:ext cx="3600451" cy="4033838"/>
            <a:chOff x="0" y="0"/>
            <a:chExt cx="3600450" cy="4033837"/>
          </a:xfrm>
        </p:grpSpPr>
        <p:sp>
          <p:nvSpPr>
            <p:cNvPr id="1226" name="矩形"/>
            <p:cNvSpPr/>
            <p:nvPr/>
          </p:nvSpPr>
          <p:spPr>
            <a:xfrm>
              <a:off x="0" y="0"/>
              <a:ext cx="3600450" cy="4033838"/>
            </a:xfrm>
            <a:prstGeom prst="rect">
              <a:avLst/>
            </a:prstGeom>
            <a:solidFill>
              <a:srgbClr val="000000"/>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32" name="成组"/>
            <p:cNvGrpSpPr/>
            <p:nvPr/>
          </p:nvGrpSpPr>
          <p:grpSpPr>
            <a:xfrm>
              <a:off x="-1" y="130493"/>
              <a:ext cx="3600451" cy="3798663"/>
              <a:chOff x="0" y="0"/>
              <a:chExt cx="3600449" cy="3798661"/>
            </a:xfrm>
          </p:grpSpPr>
          <p:pic>
            <p:nvPicPr>
              <p:cNvPr id="1227" name="image.pdf" descr="image.pdf"/>
              <p:cNvPicPr>
                <a:picLocks noChangeAspect="1"/>
              </p:cNvPicPr>
              <p:nvPr/>
            </p:nvPicPr>
            <p:blipFill>
              <a:blip r:embed="rId2">
                <a:extLst/>
              </a:blip>
              <a:stretch>
                <a:fillRect/>
              </a:stretch>
            </p:blipFill>
            <p:spPr>
              <a:xfrm>
                <a:off x="136289" y="130493"/>
                <a:ext cx="2604487" cy="3668169"/>
              </a:xfrm>
              <a:prstGeom prst="rect">
                <a:avLst/>
              </a:prstGeom>
              <a:ln w="12700" cap="flat">
                <a:noFill/>
                <a:miter lim="400000"/>
              </a:ln>
              <a:effectLst/>
            </p:spPr>
          </p:pic>
          <p:sp>
            <p:nvSpPr>
              <p:cNvPr id="1228" name="I"/>
              <p:cNvSpPr txBox="1"/>
              <p:nvPr/>
            </p:nvSpPr>
            <p:spPr>
              <a:xfrm>
                <a:off x="0" y="585071"/>
                <a:ext cx="407373" cy="372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solidFill>
                      <a:srgbClr val="FFFFFF"/>
                    </a:solidFill>
                    <a:latin typeface="Times New Roman"/>
                    <a:ea typeface="Times New Roman"/>
                    <a:cs typeface="Times New Roman"/>
                    <a:sym typeface="Times New Roman"/>
                  </a:defRPr>
                </a:lvl1pPr>
              </a:lstStyle>
              <a:p>
                <a:r>
                  <a:t>I</a:t>
                </a:r>
              </a:p>
            </p:txBody>
          </p:sp>
          <p:sp>
            <p:nvSpPr>
              <p:cNvPr id="1229" name="霍尔元器件"/>
              <p:cNvSpPr txBox="1"/>
              <p:nvPr/>
            </p:nvSpPr>
            <p:spPr>
              <a:xfrm>
                <a:off x="2105754" y="2308737"/>
                <a:ext cx="1494696"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霍尔元器件</a:t>
                </a:r>
              </a:p>
            </p:txBody>
          </p:sp>
          <p:sp>
            <p:nvSpPr>
              <p:cNvPr id="1230" name="通电导线"/>
              <p:cNvSpPr txBox="1"/>
              <p:nvPr/>
            </p:nvSpPr>
            <p:spPr>
              <a:xfrm>
                <a:off x="2242043" y="846059"/>
                <a:ext cx="1222118"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通电导线</a:t>
                </a:r>
              </a:p>
            </p:txBody>
          </p:sp>
          <p:sp>
            <p:nvSpPr>
              <p:cNvPr id="1231" name="导磁铁心"/>
              <p:cNvSpPr txBox="1"/>
              <p:nvPr/>
            </p:nvSpPr>
            <p:spPr>
              <a:xfrm>
                <a:off x="2105754" y="0"/>
                <a:ext cx="1222117"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导磁铁心</a:t>
                </a:r>
              </a:p>
            </p:txBody>
          </p:sp>
        </p:grpSp>
      </p:grpSp>
      <p:grpSp>
        <p:nvGrpSpPr>
          <p:cNvPr id="1241" name="成组"/>
          <p:cNvGrpSpPr/>
          <p:nvPr/>
        </p:nvGrpSpPr>
        <p:grpSpPr>
          <a:xfrm>
            <a:off x="1472029" y="3478529"/>
            <a:ext cx="4321176" cy="3960814"/>
            <a:chOff x="0" y="0"/>
            <a:chExt cx="4321175" cy="3960812"/>
          </a:xfrm>
        </p:grpSpPr>
        <p:sp>
          <p:nvSpPr>
            <p:cNvPr id="1234" name="矩形"/>
            <p:cNvSpPr/>
            <p:nvPr/>
          </p:nvSpPr>
          <p:spPr>
            <a:xfrm>
              <a:off x="0" y="0"/>
              <a:ext cx="4219956" cy="3960813"/>
            </a:xfrm>
            <a:prstGeom prst="rect">
              <a:avLst/>
            </a:prstGeom>
            <a:solidFill>
              <a:srgbClr val="000000"/>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40" name="成组"/>
            <p:cNvGrpSpPr/>
            <p:nvPr/>
          </p:nvGrpSpPr>
          <p:grpSpPr>
            <a:xfrm>
              <a:off x="0" y="389353"/>
              <a:ext cx="4321176" cy="3406844"/>
              <a:chOff x="0" y="0"/>
              <a:chExt cx="4321174" cy="3406842"/>
            </a:xfrm>
          </p:grpSpPr>
          <p:pic>
            <p:nvPicPr>
              <p:cNvPr id="1235" name="image.pdf" descr="image.pdf"/>
              <p:cNvPicPr>
                <a:picLocks noChangeAspect="1"/>
              </p:cNvPicPr>
              <p:nvPr/>
            </p:nvPicPr>
            <p:blipFill>
              <a:blip r:embed="rId3">
                <a:extLst/>
              </a:blip>
              <a:stretch>
                <a:fillRect/>
              </a:stretch>
            </p:blipFill>
            <p:spPr>
              <a:xfrm>
                <a:off x="809755" y="0"/>
                <a:ext cx="2710596" cy="3406843"/>
              </a:xfrm>
              <a:prstGeom prst="rect">
                <a:avLst/>
              </a:prstGeom>
              <a:ln w="12700" cap="flat">
                <a:noFill/>
                <a:miter lim="400000"/>
              </a:ln>
              <a:effectLst/>
            </p:spPr>
          </p:pic>
          <p:sp>
            <p:nvSpPr>
              <p:cNvPr id="1236" name="霍尔元器件"/>
              <p:cNvSpPr txBox="1"/>
              <p:nvPr/>
            </p:nvSpPr>
            <p:spPr>
              <a:xfrm>
                <a:off x="0" y="1265398"/>
                <a:ext cx="1485544"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霍尔元器件</a:t>
                </a:r>
              </a:p>
            </p:txBody>
          </p:sp>
          <p:sp>
            <p:nvSpPr>
              <p:cNvPr id="1237" name="通电导线"/>
              <p:cNvSpPr txBox="1"/>
              <p:nvPr/>
            </p:nvSpPr>
            <p:spPr>
              <a:xfrm>
                <a:off x="3038070" y="908968"/>
                <a:ext cx="1214634"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通电导线</a:t>
                </a:r>
              </a:p>
            </p:txBody>
          </p:sp>
          <p:sp>
            <p:nvSpPr>
              <p:cNvPr id="1238" name="导磁铁心"/>
              <p:cNvSpPr txBox="1"/>
              <p:nvPr/>
            </p:nvSpPr>
            <p:spPr>
              <a:xfrm>
                <a:off x="3106542" y="356430"/>
                <a:ext cx="121463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导磁铁心</a:t>
                </a:r>
              </a:p>
            </p:txBody>
          </p:sp>
          <p:sp>
            <p:nvSpPr>
              <p:cNvPr id="1239" name="I"/>
              <p:cNvSpPr txBox="1"/>
              <p:nvPr/>
            </p:nvSpPr>
            <p:spPr>
              <a:xfrm>
                <a:off x="607316" y="194676"/>
                <a:ext cx="404878" cy="372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latin typeface="Times New Roman"/>
                    <a:ea typeface="Times New Roman"/>
                    <a:cs typeface="Times New Roman"/>
                    <a:sym typeface="Times New Roman"/>
                  </a:defRPr>
                </a:lvl1pPr>
              </a:lstStyle>
              <a:p>
                <a:r>
                  <a:t>I</a:t>
                </a:r>
              </a:p>
            </p:txBody>
          </p:sp>
        </p:grpSp>
      </p:grpSp>
      <p:sp>
        <p:nvSpPr>
          <p:cNvPr id="1242" name="钳式"/>
          <p:cNvSpPr txBox="1"/>
          <p:nvPr/>
        </p:nvSpPr>
        <p:spPr>
          <a:xfrm>
            <a:off x="3200817" y="7512367"/>
            <a:ext cx="1152526"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钳式</a:t>
            </a:r>
          </a:p>
        </p:txBody>
      </p:sp>
      <p:sp>
        <p:nvSpPr>
          <p:cNvPr id="1243" name="非闭合磁路式"/>
          <p:cNvSpPr txBox="1"/>
          <p:nvPr/>
        </p:nvSpPr>
        <p:spPr>
          <a:xfrm>
            <a:off x="6945729" y="7512367"/>
            <a:ext cx="2087564"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spcBef>
                <a:spcPts val="14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非闭合磁路式</a:t>
            </a:r>
          </a:p>
        </p:txBody>
      </p:sp>
      <p:pic>
        <p:nvPicPr>
          <p:cNvPr id="1244" name="jh002" descr="jh002"/>
          <p:cNvPicPr>
            <a:picLocks noChangeAspect="1"/>
          </p:cNvPicPr>
          <p:nvPr/>
        </p:nvPicPr>
        <p:blipFill>
          <a:blip r:embed="rId4">
            <a:extLst/>
          </a:blip>
          <a:stretch>
            <a:fillRect/>
          </a:stretch>
        </p:blipFill>
        <p:spPr>
          <a:xfrm>
            <a:off x="10427044" y="4885827"/>
            <a:ext cx="1590676" cy="2555876"/>
          </a:xfrm>
          <a:prstGeom prst="rect">
            <a:avLst/>
          </a:prstGeom>
          <a:ln w="12700">
            <a:miter lim="400000"/>
          </a:ln>
        </p:spPr>
      </p:pic>
      <p:sp>
        <p:nvSpPr>
          <p:cNvPr id="1245"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这种方法如下图所示。它由标准环形导磁铁芯和SL3501M霍尔线性集成传感器组合而成。"/>
          <p:cNvSpPr txBox="1"/>
          <p:nvPr/>
        </p:nvSpPr>
        <p:spPr>
          <a:xfrm>
            <a:off x="667114" y="2519654"/>
            <a:ext cx="11670572" cy="1132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000"/>
              </a:spcBef>
              <a:defRPr sz="2800">
                <a:latin typeface="Times New Roman"/>
                <a:ea typeface="Times New Roman"/>
                <a:cs typeface="Times New Roman"/>
                <a:sym typeface="Times New Roman"/>
              </a:defRPr>
            </a:pPr>
            <a:r>
              <a:rPr b="0">
                <a:latin typeface="宋体"/>
                <a:ea typeface="宋体"/>
                <a:cs typeface="宋体"/>
                <a:sym typeface="宋体"/>
              </a:rPr>
              <a:t> 这种方法如下图所示。它由标准环形导磁铁芯和</a:t>
            </a:r>
            <a:r>
              <a:t>SL3501M</a:t>
            </a:r>
            <a:r>
              <a:rPr b="0">
                <a:latin typeface="宋体"/>
                <a:ea typeface="宋体"/>
                <a:cs typeface="宋体"/>
                <a:sym typeface="宋体"/>
              </a:rPr>
              <a:t>霍尔线性集成传感器组合而成。</a:t>
            </a:r>
          </a:p>
        </p:txBody>
      </p:sp>
      <p:grpSp>
        <p:nvGrpSpPr>
          <p:cNvPr id="1255" name="成组"/>
          <p:cNvGrpSpPr/>
          <p:nvPr/>
        </p:nvGrpSpPr>
        <p:grpSpPr>
          <a:xfrm>
            <a:off x="711993" y="3876675"/>
            <a:ext cx="3960814" cy="3455988"/>
            <a:chOff x="0" y="0"/>
            <a:chExt cx="3960812" cy="3455987"/>
          </a:xfrm>
        </p:grpSpPr>
        <p:sp>
          <p:nvSpPr>
            <p:cNvPr id="1248" name="矩形"/>
            <p:cNvSpPr/>
            <p:nvPr/>
          </p:nvSpPr>
          <p:spPr>
            <a:xfrm>
              <a:off x="0" y="0"/>
              <a:ext cx="3960813" cy="3455988"/>
            </a:xfrm>
            <a:prstGeom prst="rect">
              <a:avLst/>
            </a:prstGeom>
            <a:solidFill>
              <a:srgbClr val="000000"/>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54" name="成组"/>
            <p:cNvGrpSpPr/>
            <p:nvPr/>
          </p:nvGrpSpPr>
          <p:grpSpPr>
            <a:xfrm>
              <a:off x="0" y="71437"/>
              <a:ext cx="3960813" cy="3328354"/>
              <a:chOff x="0" y="0"/>
              <a:chExt cx="3960812" cy="3328352"/>
            </a:xfrm>
          </p:grpSpPr>
          <p:pic>
            <p:nvPicPr>
              <p:cNvPr id="1249" name="image.pdf" descr="image.pdf"/>
              <p:cNvPicPr>
                <a:picLocks noChangeAspect="1"/>
              </p:cNvPicPr>
              <p:nvPr/>
            </p:nvPicPr>
            <p:blipFill>
              <a:blip r:embed="rId2">
                <a:extLst/>
              </a:blip>
              <a:stretch>
                <a:fillRect/>
              </a:stretch>
            </p:blipFill>
            <p:spPr>
              <a:xfrm>
                <a:off x="431800" y="431800"/>
                <a:ext cx="2828925" cy="2474913"/>
              </a:xfrm>
              <a:prstGeom prst="rect">
                <a:avLst/>
              </a:prstGeom>
              <a:ln w="12700" cap="flat">
                <a:noFill/>
                <a:miter lim="400000"/>
              </a:ln>
              <a:effectLst/>
            </p:spPr>
          </p:pic>
          <p:sp>
            <p:nvSpPr>
              <p:cNvPr id="1250" name="SL3501M"/>
              <p:cNvSpPr txBox="1"/>
              <p:nvPr/>
            </p:nvSpPr>
            <p:spPr>
              <a:xfrm>
                <a:off x="2665412" y="1258887"/>
                <a:ext cx="1295401" cy="372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solidFill>
                      <a:srgbClr val="FFFFFF"/>
                    </a:solidFill>
                    <a:latin typeface="Times New Roman"/>
                    <a:ea typeface="Times New Roman"/>
                    <a:cs typeface="Times New Roman"/>
                    <a:sym typeface="Times New Roman"/>
                  </a:defRPr>
                </a:lvl1pPr>
              </a:lstStyle>
              <a:p>
                <a:r>
                  <a:t>SL3501M</a:t>
                </a:r>
              </a:p>
            </p:txBody>
          </p:sp>
          <p:sp>
            <p:nvSpPr>
              <p:cNvPr id="1251" name="通电导线"/>
              <p:cNvSpPr txBox="1"/>
              <p:nvPr/>
            </p:nvSpPr>
            <p:spPr>
              <a:xfrm>
                <a:off x="1296987" y="0"/>
                <a:ext cx="1295401" cy="447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通电导线</a:t>
                </a:r>
              </a:p>
            </p:txBody>
          </p:sp>
          <p:sp>
            <p:nvSpPr>
              <p:cNvPr id="1252" name="导磁铁心"/>
              <p:cNvSpPr txBox="1"/>
              <p:nvPr/>
            </p:nvSpPr>
            <p:spPr>
              <a:xfrm>
                <a:off x="0" y="2881312"/>
                <a:ext cx="1295400"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导磁铁心</a:t>
                </a:r>
              </a:p>
            </p:txBody>
          </p:sp>
          <p:sp>
            <p:nvSpPr>
              <p:cNvPr id="1253" name="I"/>
              <p:cNvSpPr txBox="1"/>
              <p:nvPr/>
            </p:nvSpPr>
            <p:spPr>
              <a:xfrm>
                <a:off x="647700" y="288925"/>
                <a:ext cx="360363" cy="372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a:solidFill>
                      <a:srgbClr val="FFFFFF"/>
                    </a:solidFill>
                    <a:latin typeface="Times New Roman"/>
                    <a:ea typeface="Times New Roman"/>
                    <a:cs typeface="Times New Roman"/>
                    <a:sym typeface="Times New Roman"/>
                  </a:defRPr>
                </a:lvl1pPr>
              </a:lstStyle>
              <a:p>
                <a:r>
                  <a:t>I</a:t>
                </a:r>
              </a:p>
            </p:txBody>
          </p:sp>
        </p:grpSp>
      </p:grpSp>
      <p:sp>
        <p:nvSpPr>
          <p:cNvPr id="1256" name="被测通电导线绕在导磁铁芯上，每1安1匝在气隙处可产生0. 0056T的磁感应强度。若测量范围是0~20A时，则导线绕制9匝便可产生约0. 1 T的磁感应强度，SL3501M会有1. 4V的电压输出。"/>
          <p:cNvSpPr txBox="1"/>
          <p:nvPr/>
        </p:nvSpPr>
        <p:spPr>
          <a:xfrm>
            <a:off x="4907818" y="4105411"/>
            <a:ext cx="7597652" cy="2178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a:latin typeface="Times New Roman"/>
                <a:ea typeface="Times New Roman"/>
                <a:cs typeface="Times New Roman"/>
                <a:sym typeface="Times New Roman"/>
              </a:defRPr>
            </a:pPr>
            <a:r>
              <a:t>    </a:t>
            </a:r>
            <a:r>
              <a:rPr b="0">
                <a:latin typeface="宋体"/>
                <a:ea typeface="宋体"/>
                <a:cs typeface="宋体"/>
                <a:sym typeface="宋体"/>
              </a:rPr>
              <a:t>被测通电导线绕在导磁铁芯上，每</a:t>
            </a:r>
            <a:r>
              <a:t>1</a:t>
            </a:r>
            <a:r>
              <a:rPr b="0">
                <a:latin typeface="宋体"/>
                <a:ea typeface="宋体"/>
                <a:cs typeface="宋体"/>
                <a:sym typeface="宋体"/>
              </a:rPr>
              <a:t>安</a:t>
            </a:r>
            <a:r>
              <a:t>1</a:t>
            </a:r>
            <a:r>
              <a:rPr b="0">
                <a:latin typeface="宋体"/>
                <a:ea typeface="宋体"/>
                <a:cs typeface="宋体"/>
                <a:sym typeface="宋体"/>
              </a:rPr>
              <a:t>匝在气隙处可产生</a:t>
            </a:r>
            <a:r>
              <a:t>0. 0056T</a:t>
            </a:r>
            <a:r>
              <a:rPr b="0">
                <a:latin typeface="宋体"/>
                <a:ea typeface="宋体"/>
                <a:cs typeface="宋体"/>
                <a:sym typeface="宋体"/>
              </a:rPr>
              <a:t>的磁感应强度。若测量范围是</a:t>
            </a:r>
            <a:r>
              <a:t>0~20A</a:t>
            </a:r>
            <a:r>
              <a:rPr b="0">
                <a:latin typeface="宋体"/>
                <a:ea typeface="宋体"/>
                <a:cs typeface="宋体"/>
                <a:sym typeface="宋体"/>
              </a:rPr>
              <a:t>时，则导线绕制</a:t>
            </a:r>
            <a:r>
              <a:t>9</a:t>
            </a:r>
            <a:r>
              <a:rPr b="0">
                <a:latin typeface="宋体"/>
                <a:ea typeface="宋体"/>
                <a:cs typeface="宋体"/>
                <a:sym typeface="宋体"/>
              </a:rPr>
              <a:t>匝便可产生约</a:t>
            </a:r>
            <a:r>
              <a:t>0. 1 T</a:t>
            </a:r>
            <a:r>
              <a:rPr b="0">
                <a:latin typeface="宋体"/>
                <a:ea typeface="宋体"/>
                <a:cs typeface="宋体"/>
                <a:sym typeface="宋体"/>
              </a:rPr>
              <a:t>的磁感应强度，</a:t>
            </a:r>
            <a:r>
              <a:t>SL3501M</a:t>
            </a:r>
            <a:r>
              <a:rPr b="0">
                <a:latin typeface="宋体"/>
                <a:ea typeface="宋体"/>
                <a:cs typeface="宋体"/>
                <a:sym typeface="宋体"/>
              </a:rPr>
              <a:t>会有</a:t>
            </a:r>
            <a:r>
              <a:t>1. 4V</a:t>
            </a:r>
            <a:r>
              <a:rPr b="0">
                <a:latin typeface="宋体"/>
                <a:ea typeface="宋体"/>
                <a:cs typeface="宋体"/>
                <a:sym typeface="宋体"/>
              </a:rPr>
              <a:t>的电压输出。</a:t>
            </a:r>
          </a:p>
        </p:txBody>
      </p:sp>
      <p:sp>
        <p:nvSpPr>
          <p:cNvPr id="1257" name="（3）磁芯绕线法"/>
          <p:cNvSpPr txBox="1"/>
          <p:nvPr/>
        </p:nvSpPr>
        <p:spPr>
          <a:xfrm>
            <a:off x="1751140" y="1660340"/>
            <a:ext cx="29718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000">
                <a:latin typeface="Times New Roman"/>
                <a:ea typeface="Times New Roman"/>
                <a:cs typeface="Times New Roman"/>
                <a:sym typeface="Times New Roman"/>
              </a:defRPr>
            </a:lvl1pPr>
          </a:lstStyle>
          <a:p>
            <a:r>
              <a:t>（3）磁芯绕线法</a:t>
            </a:r>
          </a:p>
        </p:txBody>
      </p:sp>
      <p:sp>
        <p:nvSpPr>
          <p:cNvPr id="1258"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霍尔元件在磁性材料研究上的应用"/>
          <p:cNvSpPr txBox="1"/>
          <p:nvPr/>
        </p:nvSpPr>
        <p:spPr>
          <a:xfrm>
            <a:off x="3506812" y="1202079"/>
            <a:ext cx="62103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spcBef>
                <a:spcPts val="1900"/>
              </a:spcBef>
              <a:defRPr sz="3200">
                <a:solidFill>
                  <a:srgbClr val="692DB9"/>
                </a:solidFill>
                <a:latin typeface="微软雅黑"/>
                <a:ea typeface="微软雅黑"/>
                <a:cs typeface="微软雅黑"/>
                <a:sym typeface="微软雅黑"/>
              </a:defRPr>
            </a:lvl1pPr>
          </a:lstStyle>
          <a:p>
            <a:r>
              <a:t>霍尔元件在磁性材料研究上的应用</a:t>
            </a:r>
          </a:p>
        </p:txBody>
      </p:sp>
      <p:sp>
        <p:nvSpPr>
          <p:cNvPr id="1261" name="在磁性材料特性研究中，往往需要复杂的过程才能得到B-H曲线或磁场分布图。因为霍尔电压同铁芯磁化绕组的电流的关系VH=f (IM）同样反映了磁感应强度B与磁场强度H之间的关系B=f (H)，所以可以直接用示波器来观察这个关系。"/>
          <p:cNvSpPr txBox="1"/>
          <p:nvPr/>
        </p:nvSpPr>
        <p:spPr>
          <a:xfrm>
            <a:off x="729233" y="2219092"/>
            <a:ext cx="11765459" cy="21928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a:latin typeface="Times New Roman"/>
                <a:ea typeface="Times New Roman"/>
                <a:cs typeface="Times New Roman"/>
                <a:sym typeface="Times New Roman"/>
              </a:defRPr>
            </a:pPr>
            <a:r>
              <a:rPr b="0">
                <a:latin typeface="宋体"/>
                <a:ea typeface="宋体"/>
                <a:cs typeface="宋体"/>
                <a:sym typeface="宋体"/>
              </a:rPr>
              <a:t>在磁性材料特性研究中，往往需要复杂的过程才能得到</a:t>
            </a:r>
            <a:r>
              <a:rPr i="1"/>
              <a:t>B</a:t>
            </a:r>
            <a:r>
              <a:t>-</a:t>
            </a:r>
            <a:r>
              <a:rPr i="1"/>
              <a:t>H</a:t>
            </a:r>
            <a:r>
              <a:rPr b="0">
                <a:latin typeface="宋体"/>
                <a:ea typeface="宋体"/>
                <a:cs typeface="宋体"/>
                <a:sym typeface="宋体"/>
              </a:rPr>
              <a:t>曲线或磁场分布图。因为霍尔电压同铁芯磁化绕组的电流的关系</a:t>
            </a:r>
            <a:r>
              <a:rPr i="1"/>
              <a:t>V</a:t>
            </a:r>
            <a:r>
              <a:rPr baseline="-22285"/>
              <a:t>H</a:t>
            </a:r>
            <a:r>
              <a:t>=</a:t>
            </a:r>
            <a:r>
              <a:rPr i="1"/>
              <a:t>f</a:t>
            </a:r>
            <a:r>
              <a:t> (</a:t>
            </a:r>
            <a:r>
              <a:rPr i="1"/>
              <a:t>I</a:t>
            </a:r>
            <a:r>
              <a:rPr baseline="-22285"/>
              <a:t>M</a:t>
            </a:r>
            <a:r>
              <a:rPr b="0">
                <a:latin typeface="宋体"/>
                <a:ea typeface="宋体"/>
                <a:cs typeface="宋体"/>
                <a:sym typeface="宋体"/>
              </a:rPr>
              <a:t>）同样反映了磁感应强度</a:t>
            </a:r>
            <a:r>
              <a:rPr i="1"/>
              <a:t>B</a:t>
            </a:r>
            <a:r>
              <a:rPr b="0">
                <a:latin typeface="宋体"/>
                <a:ea typeface="宋体"/>
                <a:cs typeface="宋体"/>
                <a:sym typeface="宋体"/>
              </a:rPr>
              <a:t>与磁场强度</a:t>
            </a:r>
            <a:r>
              <a:rPr i="1"/>
              <a:t>H</a:t>
            </a:r>
            <a:r>
              <a:rPr b="0">
                <a:latin typeface="宋体"/>
                <a:ea typeface="宋体"/>
                <a:cs typeface="宋体"/>
                <a:sym typeface="宋体"/>
              </a:rPr>
              <a:t>之间的关系</a:t>
            </a:r>
            <a:r>
              <a:rPr i="1"/>
              <a:t>B</a:t>
            </a:r>
            <a:r>
              <a:t>=</a:t>
            </a:r>
            <a:r>
              <a:rPr i="1"/>
              <a:t>f </a:t>
            </a:r>
            <a:r>
              <a:t>(</a:t>
            </a:r>
            <a:r>
              <a:rPr i="1"/>
              <a:t>H</a:t>
            </a:r>
            <a:r>
              <a:t>)</a:t>
            </a:r>
            <a:r>
              <a:rPr b="0">
                <a:latin typeface="宋体"/>
                <a:ea typeface="宋体"/>
                <a:cs typeface="宋体"/>
                <a:sym typeface="宋体"/>
              </a:rPr>
              <a:t>，所以可以直接用示波器来观察这个关系。</a:t>
            </a:r>
          </a:p>
        </p:txBody>
      </p:sp>
      <p:grpSp>
        <p:nvGrpSpPr>
          <p:cNvPr id="1271" name="成组"/>
          <p:cNvGrpSpPr/>
          <p:nvPr/>
        </p:nvGrpSpPr>
        <p:grpSpPr>
          <a:xfrm>
            <a:off x="2213478" y="4391966"/>
            <a:ext cx="7848601" cy="3473451"/>
            <a:chOff x="0" y="0"/>
            <a:chExt cx="7848600" cy="3473450"/>
          </a:xfrm>
        </p:grpSpPr>
        <p:sp>
          <p:nvSpPr>
            <p:cNvPr id="1262" name="矩形"/>
            <p:cNvSpPr/>
            <p:nvPr/>
          </p:nvSpPr>
          <p:spPr>
            <a:xfrm>
              <a:off x="0" y="0"/>
              <a:ext cx="7848600" cy="3473450"/>
            </a:xfrm>
            <a:prstGeom prst="rect">
              <a:avLst/>
            </a:prstGeom>
            <a:solidFill>
              <a:srgbClr val="000000"/>
            </a:solidFill>
            <a:ln w="12700" cap="flat">
              <a:noFill/>
              <a:miter lim="400000"/>
            </a:ln>
            <a:effectLst/>
          </p:spPr>
          <p:txBody>
            <a:bodyPr wrap="square" lIns="45719" tIns="45719" rIns="45719" bIns="45719" numCol="1" anchor="ctr">
              <a:noAutofit/>
            </a:bodyPr>
            <a:lstStyle/>
            <a:p>
              <a:pPr algn="l" defTabSz="914400">
                <a:defRPr sz="1800" b="0">
                  <a:latin typeface="Tahoma"/>
                  <a:ea typeface="Tahoma"/>
                  <a:cs typeface="Tahoma"/>
                  <a:sym typeface="Tahoma"/>
                </a:defRPr>
              </a:pPr>
              <a:endParaRPr/>
            </a:p>
          </p:txBody>
        </p:sp>
        <p:grpSp>
          <p:nvGrpSpPr>
            <p:cNvPr id="1270" name="成组"/>
            <p:cNvGrpSpPr/>
            <p:nvPr/>
          </p:nvGrpSpPr>
          <p:grpSpPr>
            <a:xfrm>
              <a:off x="34305" y="66287"/>
              <a:ext cx="7814295" cy="3317308"/>
              <a:chOff x="0" y="0"/>
              <a:chExt cx="7814293" cy="3317306"/>
            </a:xfrm>
          </p:grpSpPr>
          <p:pic>
            <p:nvPicPr>
              <p:cNvPr id="1263" name="image.pdf" descr="image.pdf"/>
              <p:cNvPicPr>
                <a:picLocks noChangeAspect="1"/>
              </p:cNvPicPr>
              <p:nvPr/>
            </p:nvPicPr>
            <p:blipFill>
              <a:blip r:embed="rId2">
                <a:extLst/>
              </a:blip>
              <a:stretch>
                <a:fillRect/>
              </a:stretch>
            </p:blipFill>
            <p:spPr>
              <a:xfrm>
                <a:off x="1318541" y="134047"/>
                <a:ext cx="6154186" cy="3183260"/>
              </a:xfrm>
              <a:prstGeom prst="rect">
                <a:avLst/>
              </a:prstGeom>
              <a:ln w="12700" cap="flat">
                <a:noFill/>
                <a:miter lim="400000"/>
              </a:ln>
              <a:effectLst/>
            </p:spPr>
          </p:pic>
          <p:sp>
            <p:nvSpPr>
              <p:cNvPr id="1264" name="被测磁性物质"/>
              <p:cNvSpPr txBox="1"/>
              <p:nvPr/>
            </p:nvSpPr>
            <p:spPr>
              <a:xfrm>
                <a:off x="3618529" y="-1"/>
                <a:ext cx="1758553"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被测磁性物质</a:t>
                </a:r>
              </a:p>
            </p:txBody>
          </p:sp>
          <p:sp>
            <p:nvSpPr>
              <p:cNvPr id="1265" name="交流信号源"/>
              <p:cNvSpPr txBox="1"/>
              <p:nvPr/>
            </p:nvSpPr>
            <p:spPr>
              <a:xfrm>
                <a:off x="0" y="735051"/>
                <a:ext cx="1421459"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交流信号源</a:t>
                </a:r>
              </a:p>
            </p:txBody>
          </p:sp>
          <p:sp>
            <p:nvSpPr>
              <p:cNvPr id="1266" name="霍尔元件"/>
              <p:cNvSpPr txBox="1"/>
              <p:nvPr/>
            </p:nvSpPr>
            <p:spPr>
              <a:xfrm>
                <a:off x="4406074" y="777769"/>
                <a:ext cx="1218608"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霍尔元件</a:t>
                </a:r>
              </a:p>
            </p:txBody>
          </p:sp>
          <p:sp>
            <p:nvSpPr>
              <p:cNvPr id="1267" name="示波器"/>
              <p:cNvSpPr txBox="1"/>
              <p:nvPr/>
            </p:nvSpPr>
            <p:spPr>
              <a:xfrm>
                <a:off x="6798540" y="-1"/>
                <a:ext cx="1015754"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示波器</a:t>
                </a:r>
              </a:p>
            </p:txBody>
          </p:sp>
          <p:sp>
            <p:nvSpPr>
              <p:cNvPr id="1268" name="电流表"/>
              <p:cNvSpPr txBox="1"/>
              <p:nvPr/>
            </p:nvSpPr>
            <p:spPr>
              <a:xfrm>
                <a:off x="4497060" y="2437896"/>
                <a:ext cx="1015754"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电流表</a:t>
                </a:r>
              </a:p>
            </p:txBody>
          </p:sp>
          <p:sp>
            <p:nvSpPr>
              <p:cNvPr id="1269" name="磁化绕组"/>
              <p:cNvSpPr txBox="1"/>
              <p:nvPr/>
            </p:nvSpPr>
            <p:spPr>
              <a:xfrm>
                <a:off x="2134425" y="618680"/>
                <a:ext cx="744291" cy="802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200"/>
                  </a:spcBef>
                  <a:defRPr sz="2000" b="0">
                    <a:solidFill>
                      <a:srgbClr val="FFFFFF"/>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磁化绕组</a:t>
                </a:r>
              </a:p>
            </p:txBody>
          </p:sp>
        </p:grpSp>
      </p:grpSp>
      <p:sp>
        <p:nvSpPr>
          <p:cNvPr id="1272"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位移传感器"/>
          <p:cNvSpPr txBox="1"/>
          <p:nvPr/>
        </p:nvSpPr>
        <p:spPr>
          <a:xfrm>
            <a:off x="5053196" y="1265579"/>
            <a:ext cx="21463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spcBef>
                <a:spcPts val="1900"/>
              </a:spcBef>
              <a:defRPr sz="3200">
                <a:solidFill>
                  <a:srgbClr val="692DB9"/>
                </a:solidFill>
                <a:latin typeface="微软雅黑"/>
                <a:ea typeface="微软雅黑"/>
                <a:cs typeface="微软雅黑"/>
                <a:sym typeface="微软雅黑"/>
              </a:defRPr>
            </a:lvl1pPr>
          </a:lstStyle>
          <a:p>
            <a:r>
              <a:t>位移传感器</a:t>
            </a:r>
          </a:p>
        </p:txBody>
      </p:sp>
      <p:sp>
        <p:nvSpPr>
          <p:cNvPr id="1275" name="若令霍尔元件的工作电流保持不变，而使其在一个均匀梯度磁场中移动，它输出的霍尔电压VH值只由它在该磁场中的位移量Z来决定。图中3种产生梯度磁场的磁系统及其与霍尔器件组成的位移传感器的输出特性曲线，将它们固定在被测系统上，可构成霍尔微位移传感器。从曲线可见，结构（b）在Z&lt;2mm时，VH与Z有良好的线性关系，且分辨力可达1μm，结构（C）的灵敏度高，但工作距离较小"/>
          <p:cNvSpPr txBox="1"/>
          <p:nvPr/>
        </p:nvSpPr>
        <p:spPr>
          <a:xfrm>
            <a:off x="409277" y="2218867"/>
            <a:ext cx="6745684" cy="54827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04999"/>
              </a:lnSpc>
              <a:defRPr sz="2800">
                <a:latin typeface="Arial"/>
                <a:ea typeface="Arial"/>
                <a:cs typeface="Arial"/>
                <a:sym typeface="Arial"/>
              </a:defRPr>
            </a:pPr>
            <a:r>
              <a:rPr b="0">
                <a:latin typeface="宋体"/>
                <a:ea typeface="宋体"/>
                <a:cs typeface="宋体"/>
                <a:sym typeface="宋体"/>
              </a:rPr>
              <a:t>若令霍尔元件的工作电流保持不变，而使其在一个均匀梯度磁场中移动，它输出的霍尔电压</a:t>
            </a:r>
            <a:r>
              <a:t>V</a:t>
            </a:r>
            <a:r>
              <a:rPr baseline="-22285"/>
              <a:t>H</a:t>
            </a:r>
            <a:r>
              <a:rPr b="0">
                <a:latin typeface="宋体"/>
                <a:ea typeface="宋体"/>
                <a:cs typeface="宋体"/>
                <a:sym typeface="宋体"/>
              </a:rPr>
              <a:t>值只由它在该磁场中的位移量</a:t>
            </a:r>
            <a:r>
              <a:t>Z</a:t>
            </a:r>
            <a:r>
              <a:rPr b="0">
                <a:latin typeface="宋体"/>
                <a:ea typeface="宋体"/>
                <a:cs typeface="宋体"/>
                <a:sym typeface="宋体"/>
              </a:rPr>
              <a:t>来决定。图中</a:t>
            </a:r>
            <a:r>
              <a:t>3</a:t>
            </a:r>
            <a:r>
              <a:rPr b="0">
                <a:latin typeface="宋体"/>
                <a:ea typeface="宋体"/>
                <a:cs typeface="宋体"/>
                <a:sym typeface="宋体"/>
              </a:rPr>
              <a:t>种产生梯度磁场的磁系统及其与霍尔器件组成的位移传感器的输出特性曲线，将它们固定在被测系统上，可构成霍尔微位移传感器。从曲线可见，结构（</a:t>
            </a:r>
            <a:r>
              <a:t>b</a:t>
            </a:r>
            <a:r>
              <a:rPr b="0">
                <a:latin typeface="宋体"/>
                <a:ea typeface="宋体"/>
                <a:cs typeface="宋体"/>
                <a:sym typeface="宋体"/>
              </a:rPr>
              <a:t>）在</a:t>
            </a:r>
            <a:r>
              <a:t>Z&lt;2mm</a:t>
            </a:r>
            <a:r>
              <a:rPr b="0">
                <a:latin typeface="宋体"/>
                <a:ea typeface="宋体"/>
                <a:cs typeface="宋体"/>
                <a:sym typeface="宋体"/>
              </a:rPr>
              <a:t>时，</a:t>
            </a:r>
            <a:r>
              <a:t>V</a:t>
            </a:r>
            <a:r>
              <a:rPr baseline="-22285"/>
              <a:t>H</a:t>
            </a:r>
            <a:r>
              <a:rPr b="0">
                <a:latin typeface="宋体"/>
                <a:ea typeface="宋体"/>
                <a:cs typeface="宋体"/>
                <a:sym typeface="宋体"/>
              </a:rPr>
              <a:t>与</a:t>
            </a:r>
            <a:r>
              <a:t>Z</a:t>
            </a:r>
            <a:r>
              <a:rPr b="0">
                <a:latin typeface="宋体"/>
                <a:ea typeface="宋体"/>
                <a:cs typeface="宋体"/>
                <a:sym typeface="宋体"/>
              </a:rPr>
              <a:t>有良好的线性关系，且分辨力可达</a:t>
            </a:r>
            <a:r>
              <a:t>1μm</a:t>
            </a:r>
            <a:r>
              <a:rPr b="0">
                <a:latin typeface="宋体"/>
                <a:ea typeface="宋体"/>
                <a:cs typeface="宋体"/>
                <a:sym typeface="宋体"/>
              </a:rPr>
              <a:t>，结构（</a:t>
            </a:r>
            <a:r>
              <a:t>C</a:t>
            </a:r>
            <a:r>
              <a:rPr b="0">
                <a:latin typeface="宋体"/>
                <a:ea typeface="宋体"/>
                <a:cs typeface="宋体"/>
                <a:sym typeface="宋体"/>
              </a:rPr>
              <a:t>）的灵敏度高，但工作距离较小</a:t>
            </a:r>
          </a:p>
        </p:txBody>
      </p:sp>
      <p:grpSp>
        <p:nvGrpSpPr>
          <p:cNvPr id="1278" name="成组"/>
          <p:cNvGrpSpPr/>
          <p:nvPr/>
        </p:nvGrpSpPr>
        <p:grpSpPr>
          <a:xfrm>
            <a:off x="7272337" y="1981910"/>
            <a:ext cx="5657730" cy="5956617"/>
            <a:chOff x="0" y="0"/>
            <a:chExt cx="5657729" cy="5956615"/>
          </a:xfrm>
        </p:grpSpPr>
        <p:pic>
          <p:nvPicPr>
            <p:cNvPr id="1276" name="tyr-28" descr="tyr-28"/>
            <p:cNvPicPr>
              <a:picLocks noChangeAspect="1"/>
            </p:cNvPicPr>
            <p:nvPr/>
          </p:nvPicPr>
          <p:blipFill>
            <a:blip r:embed="rId2">
              <a:extLst/>
            </a:blip>
            <a:stretch>
              <a:fillRect/>
            </a:stretch>
          </p:blipFill>
          <p:spPr>
            <a:xfrm>
              <a:off x="0" y="0"/>
              <a:ext cx="5657730" cy="4851645"/>
            </a:xfrm>
            <a:prstGeom prst="rect">
              <a:avLst/>
            </a:prstGeom>
            <a:ln w="12700" cap="flat">
              <a:noFill/>
              <a:miter lim="400000"/>
            </a:ln>
            <a:effectLst/>
          </p:spPr>
        </p:pic>
        <p:sp>
          <p:nvSpPr>
            <p:cNvPr id="1277" name="几种产生梯度磁场的磁系统和几种霍尔位移传感器的静态特性"/>
            <p:cNvSpPr txBox="1"/>
            <p:nvPr/>
          </p:nvSpPr>
          <p:spPr>
            <a:xfrm>
              <a:off x="259319" y="5118415"/>
              <a:ext cx="4464051" cy="838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l" defTabSz="914400">
                <a:defRPr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几种产生梯度磁场的磁系统和几种霍尔位移传感器的静态特性 </a:t>
              </a:r>
            </a:p>
          </p:txBody>
        </p:sp>
      </p:grpSp>
      <p:sp>
        <p:nvSpPr>
          <p:cNvPr id="1279"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 name="力（压力）传感器"/>
          <p:cNvSpPr txBox="1"/>
          <p:nvPr/>
        </p:nvSpPr>
        <p:spPr>
          <a:xfrm>
            <a:off x="4502150" y="1390677"/>
            <a:ext cx="33655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spcBef>
                <a:spcPts val="1900"/>
              </a:spcBef>
              <a:defRPr sz="3200">
                <a:solidFill>
                  <a:srgbClr val="692DB9"/>
                </a:solidFill>
                <a:latin typeface="微软雅黑"/>
                <a:ea typeface="微软雅黑"/>
                <a:cs typeface="微软雅黑"/>
                <a:sym typeface="微软雅黑"/>
              </a:defRPr>
            </a:lvl1pPr>
          </a:lstStyle>
          <a:p>
            <a:r>
              <a:t>力（压力）传感器</a:t>
            </a:r>
          </a:p>
        </p:txBody>
      </p:sp>
      <p:grpSp>
        <p:nvGrpSpPr>
          <p:cNvPr id="1284" name="成组"/>
          <p:cNvGrpSpPr/>
          <p:nvPr/>
        </p:nvGrpSpPr>
        <p:grpSpPr>
          <a:xfrm>
            <a:off x="2821267" y="2107725"/>
            <a:ext cx="7362266" cy="3664510"/>
            <a:chOff x="0" y="0"/>
            <a:chExt cx="7362264" cy="3664509"/>
          </a:xfrm>
        </p:grpSpPr>
        <p:pic>
          <p:nvPicPr>
            <p:cNvPr id="1282" name="tyr-29" descr="tyr-29"/>
            <p:cNvPicPr>
              <a:picLocks noChangeAspect="1"/>
            </p:cNvPicPr>
            <p:nvPr/>
          </p:nvPicPr>
          <p:blipFill>
            <a:blip r:embed="rId2">
              <a:extLst/>
            </a:blip>
            <a:stretch>
              <a:fillRect/>
            </a:stretch>
          </p:blipFill>
          <p:spPr>
            <a:xfrm>
              <a:off x="0" y="0"/>
              <a:ext cx="7362265" cy="2944160"/>
            </a:xfrm>
            <a:prstGeom prst="rect">
              <a:avLst/>
            </a:prstGeom>
            <a:ln w="12700" cap="flat">
              <a:noFill/>
              <a:miter lim="400000"/>
            </a:ln>
            <a:effectLst/>
          </p:spPr>
        </p:pic>
        <p:sp>
          <p:nvSpPr>
            <p:cNvPr id="1283" name="霍尔压力传感器的构成原理"/>
            <p:cNvSpPr txBox="1"/>
            <p:nvPr/>
          </p:nvSpPr>
          <p:spPr>
            <a:xfrm>
              <a:off x="1457044" y="3143809"/>
              <a:ext cx="38481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914400">
                <a:spcBef>
                  <a:spcPts val="1200"/>
                </a:spcBef>
                <a:defRPr b="0">
                  <a:latin typeface="宋体"/>
                  <a:ea typeface="宋体"/>
                  <a:cs typeface="宋体"/>
                  <a:sym typeface="宋体"/>
                </a:defRPr>
              </a:lvl1pPr>
            </a:lstStyle>
            <a:p>
              <a:pPr>
                <a:defRPr b="1">
                  <a:latin typeface="Arial"/>
                  <a:ea typeface="Arial"/>
                  <a:cs typeface="Arial"/>
                  <a:sym typeface="Arial"/>
                </a:defRPr>
              </a:pPr>
              <a:r>
                <a:rPr b="0">
                  <a:latin typeface="宋体"/>
                  <a:ea typeface="宋体"/>
                  <a:cs typeface="宋体"/>
                  <a:sym typeface="宋体"/>
                </a:rPr>
                <a:t>霍尔压力传感器的构成原理 </a:t>
              </a:r>
            </a:p>
          </p:txBody>
        </p:sp>
      </p:grpSp>
      <p:sp>
        <p:nvSpPr>
          <p:cNvPr id="1285" name="霍尔压力传感器由弹性元件，磁系统和霍尔元件等部分组成，如图所示。(a)的弹性元件为膜盒，(b)为弹簧片，(c)为波纹管。磁系统最好用在能构成均匀梯度磁场的复合系统，如图中的(a)、(b)，也可采用单一磁体，如(c)。加上压力后，使磁系统和霍尔元件间产生相对位移，改变作用到霍尔元件上的磁场，从而改变它的输出电压VH。由事先校准的p～f(VH)曲线即可得到被测压力p的值。"/>
          <p:cNvSpPr txBox="1"/>
          <p:nvPr/>
        </p:nvSpPr>
        <p:spPr>
          <a:xfrm>
            <a:off x="567957" y="5816183"/>
            <a:ext cx="11868886" cy="3202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1300"/>
              </a:spcBef>
              <a:defRPr sz="2800" b="0">
                <a:latin typeface="Songti SC Bold"/>
                <a:ea typeface="Songti SC Bold"/>
                <a:cs typeface="Songti SC Bold"/>
                <a:sym typeface="Songti SC Bold"/>
              </a:defRPr>
            </a:pPr>
            <a:r>
              <a:t>  </a:t>
            </a:r>
            <a:r>
              <a:rPr>
                <a:latin typeface="宋体"/>
                <a:ea typeface="宋体"/>
                <a:cs typeface="宋体"/>
                <a:sym typeface="宋体"/>
              </a:rPr>
              <a:t>霍尔压力传感器由弹性元件，磁系统和霍尔元件等部分组成，如图所示。</a:t>
            </a:r>
            <a:r>
              <a:t>(a)</a:t>
            </a:r>
            <a:r>
              <a:rPr>
                <a:latin typeface="宋体"/>
                <a:ea typeface="宋体"/>
                <a:cs typeface="宋体"/>
                <a:sym typeface="宋体"/>
              </a:rPr>
              <a:t>的弹性元件为膜盒，</a:t>
            </a:r>
            <a:r>
              <a:t>(b)</a:t>
            </a:r>
            <a:r>
              <a:rPr>
                <a:latin typeface="宋体"/>
                <a:ea typeface="宋体"/>
                <a:cs typeface="宋体"/>
                <a:sym typeface="宋体"/>
              </a:rPr>
              <a:t>为弹簧片，</a:t>
            </a:r>
            <a:r>
              <a:t>(c)</a:t>
            </a:r>
            <a:r>
              <a:rPr>
                <a:latin typeface="宋体"/>
                <a:ea typeface="宋体"/>
                <a:cs typeface="宋体"/>
                <a:sym typeface="宋体"/>
              </a:rPr>
              <a:t>为波纹管。磁系统最好用在能构成均匀梯度磁场的复合系统，如图中的</a:t>
            </a:r>
            <a:r>
              <a:t>(a)</a:t>
            </a:r>
            <a:r>
              <a:rPr>
                <a:latin typeface="宋体"/>
                <a:ea typeface="宋体"/>
                <a:cs typeface="宋体"/>
                <a:sym typeface="宋体"/>
              </a:rPr>
              <a:t>、</a:t>
            </a:r>
            <a:r>
              <a:t>(b)</a:t>
            </a:r>
            <a:r>
              <a:rPr>
                <a:latin typeface="宋体"/>
                <a:ea typeface="宋体"/>
                <a:cs typeface="宋体"/>
                <a:sym typeface="宋体"/>
              </a:rPr>
              <a:t>，也可采用单一磁体，如</a:t>
            </a:r>
            <a:r>
              <a:t>(c)</a:t>
            </a:r>
            <a:r>
              <a:rPr>
                <a:latin typeface="宋体"/>
                <a:ea typeface="宋体"/>
                <a:cs typeface="宋体"/>
                <a:sym typeface="宋体"/>
              </a:rPr>
              <a:t>。加上压力后，使磁系统和霍尔元件间产生相对位移，改变作用到霍尔元件上的磁场，从而改变它的输出电压</a:t>
            </a:r>
            <a:r>
              <a:t>V</a:t>
            </a:r>
            <a:r>
              <a:rPr baseline="-20928"/>
              <a:t>H</a:t>
            </a:r>
            <a:r>
              <a:rPr>
                <a:latin typeface="宋体"/>
                <a:ea typeface="宋体"/>
                <a:cs typeface="宋体"/>
                <a:sym typeface="宋体"/>
              </a:rPr>
              <a:t>。由事先校准的</a:t>
            </a:r>
            <a:r>
              <a:t>p</a:t>
            </a:r>
            <a:r>
              <a:rPr>
                <a:latin typeface="宋体"/>
                <a:ea typeface="宋体"/>
                <a:cs typeface="宋体"/>
                <a:sym typeface="宋体"/>
              </a:rPr>
              <a:t>～</a:t>
            </a:r>
            <a:r>
              <a:t>f(V</a:t>
            </a:r>
            <a:r>
              <a:rPr baseline="-20928"/>
              <a:t>H</a:t>
            </a:r>
            <a:r>
              <a:t>)</a:t>
            </a:r>
            <a:r>
              <a:rPr>
                <a:latin typeface="宋体"/>
                <a:ea typeface="宋体"/>
                <a:cs typeface="宋体"/>
                <a:sym typeface="宋体"/>
              </a:rPr>
              <a:t>曲线即可得到被测压力</a:t>
            </a:r>
            <a:r>
              <a:t>p</a:t>
            </a:r>
            <a:r>
              <a:rPr>
                <a:latin typeface="宋体"/>
                <a:ea typeface="宋体"/>
                <a:cs typeface="宋体"/>
                <a:sym typeface="宋体"/>
              </a:rPr>
              <a:t>的值。</a:t>
            </a:r>
            <a:r>
              <a:t> </a:t>
            </a:r>
          </a:p>
        </p:txBody>
      </p:sp>
      <p:sp>
        <p:nvSpPr>
          <p:cNvPr id="1286"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 name="霍尔电子罗盘"/>
          <p:cNvSpPr txBox="1"/>
          <p:nvPr/>
        </p:nvSpPr>
        <p:spPr>
          <a:xfrm>
            <a:off x="4781550" y="1225550"/>
            <a:ext cx="2552700"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200">
                <a:solidFill>
                  <a:srgbClr val="692DB9"/>
                </a:solidFill>
                <a:latin typeface="微软雅黑"/>
                <a:ea typeface="微软雅黑"/>
                <a:cs typeface="微软雅黑"/>
                <a:sym typeface="微软雅黑"/>
              </a:defRPr>
            </a:lvl1pPr>
          </a:lstStyle>
          <a:p>
            <a:r>
              <a:t>霍尔电子罗盘</a:t>
            </a:r>
          </a:p>
        </p:txBody>
      </p:sp>
      <p:pic>
        <p:nvPicPr>
          <p:cNvPr id="1289" name="01613" descr="01613"/>
          <p:cNvPicPr>
            <a:picLocks noChangeAspect="1"/>
          </p:cNvPicPr>
          <p:nvPr/>
        </p:nvPicPr>
        <p:blipFill>
          <a:blip r:embed="rId2">
            <a:extLst/>
          </a:blip>
          <a:stretch>
            <a:fillRect/>
          </a:stretch>
        </p:blipFill>
        <p:spPr>
          <a:xfrm>
            <a:off x="9655827" y="2551498"/>
            <a:ext cx="2895601" cy="2971801"/>
          </a:xfrm>
          <a:prstGeom prst="rect">
            <a:avLst/>
          </a:prstGeom>
          <a:ln w="12700">
            <a:miter lim="400000"/>
          </a:ln>
        </p:spPr>
      </p:pic>
      <p:pic>
        <p:nvPicPr>
          <p:cNvPr id="1290" name="01614" descr="01614"/>
          <p:cNvPicPr>
            <a:picLocks noChangeAspect="1"/>
          </p:cNvPicPr>
          <p:nvPr/>
        </p:nvPicPr>
        <p:blipFill>
          <a:blip r:embed="rId3">
            <a:extLst/>
          </a:blip>
          <a:stretch>
            <a:fillRect/>
          </a:stretch>
        </p:blipFill>
        <p:spPr>
          <a:xfrm>
            <a:off x="9732027" y="5584091"/>
            <a:ext cx="2743201" cy="2887663"/>
          </a:xfrm>
          <a:prstGeom prst="rect">
            <a:avLst/>
          </a:prstGeom>
          <a:ln w="12700">
            <a:miter lim="400000"/>
          </a:ln>
        </p:spPr>
      </p:pic>
      <p:sp>
        <p:nvSpPr>
          <p:cNvPr id="1291" name="利用霍尔元件测地磁场，用于寻北、空间姿态等。"/>
          <p:cNvSpPr txBox="1"/>
          <p:nvPr/>
        </p:nvSpPr>
        <p:spPr>
          <a:xfrm>
            <a:off x="1224466" y="1918162"/>
            <a:ext cx="1055586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sz="2800">
                <a:latin typeface="楷体_GB2312"/>
                <a:ea typeface="楷体_GB2312"/>
                <a:cs typeface="楷体_GB2312"/>
                <a:sym typeface="楷体_GB2312"/>
              </a:defRPr>
            </a:lvl1pPr>
          </a:lstStyle>
          <a:p>
            <a:pPr>
              <a:defRPr>
                <a:latin typeface="Tahoma"/>
                <a:ea typeface="Tahoma"/>
                <a:cs typeface="Tahoma"/>
                <a:sym typeface="Tahoma"/>
              </a:defRPr>
            </a:pPr>
            <a:r>
              <a:rPr>
                <a:latin typeface="楷体_GB2312"/>
                <a:ea typeface="楷体_GB2312"/>
                <a:cs typeface="楷体_GB2312"/>
                <a:sym typeface="楷体_GB2312"/>
              </a:rPr>
              <a:t>    利用霍尔元件测地磁场，用于寻北、空间姿态等。</a:t>
            </a:r>
          </a:p>
        </p:txBody>
      </p:sp>
      <p:pic>
        <p:nvPicPr>
          <p:cNvPr id="1292" name="C:\Users\bamboo\AppData\Roaming\Tencent\Users\1426818\QQ\WinTemp\RichOle\6I}5DYA4BX((0XNL1LK%~RR.png" descr="C:\Users\bamboo\AppData\Roaming\Tencent\Users\1426818\QQ\WinTemp\RichOle\6I}5DYA4BX((0XNL1LK%~RR.png"/>
          <p:cNvPicPr>
            <a:picLocks noChangeAspect="1"/>
          </p:cNvPicPr>
          <p:nvPr/>
        </p:nvPicPr>
        <p:blipFill>
          <a:blip r:embed="rId4">
            <a:extLst/>
          </a:blip>
          <a:stretch>
            <a:fillRect/>
          </a:stretch>
        </p:blipFill>
        <p:spPr>
          <a:xfrm>
            <a:off x="2387600" y="2975200"/>
            <a:ext cx="5067300" cy="4400551"/>
          </a:xfrm>
          <a:prstGeom prst="rect">
            <a:avLst/>
          </a:prstGeom>
          <a:ln w="12700">
            <a:miter lim="400000"/>
          </a:ln>
        </p:spPr>
      </p:pic>
      <p:sp>
        <p:nvSpPr>
          <p:cNvPr id="1293" name="处于静止状态时，装有“电子罗盘”的手机在地图上有个箭头能显示方位（左图）；而没有“电子罗盘”的手机只显示一个小圆点（右图）。"/>
          <p:cNvSpPr txBox="1"/>
          <p:nvPr/>
        </p:nvSpPr>
        <p:spPr>
          <a:xfrm>
            <a:off x="1306512" y="7375750"/>
            <a:ext cx="8064501" cy="1348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defRPr b="0">
                <a:latin typeface="微软雅黑"/>
                <a:ea typeface="微软雅黑"/>
                <a:cs typeface="微软雅黑"/>
                <a:sym typeface="微软雅黑"/>
              </a:defRPr>
            </a:lvl1pPr>
          </a:lstStyle>
          <a:p>
            <a:r>
              <a:t>处于静止状态时，装有“电子罗盘”的手机在地图上有个箭头能显示方位（左图）；而没有“电子罗盘”的手机只显示一个小圆点（右图）。</a:t>
            </a:r>
          </a:p>
        </p:txBody>
      </p:sp>
      <p:sp>
        <p:nvSpPr>
          <p:cNvPr id="1294" name="常用传感器"/>
          <p:cNvSpPr>
            <a:spLocks noGrp="1"/>
          </p:cNvSpPr>
          <p:nvPr>
            <p:ph type="title"/>
          </p:nvPr>
        </p:nvSpPr>
        <p:spPr>
          <a:prstGeom prst="rect">
            <a:avLst/>
          </a:prstGeom>
        </p:spPr>
        <p:txBody>
          <a:bodyPr/>
          <a:lstStyle/>
          <a:p>
            <a:r>
              <a:t>常用传感器</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 name="标题"/>
          <p:cNvSpPr>
            <a:spLocks noGrp="1"/>
          </p:cNvSpPr>
          <p:nvPr>
            <p:ph type="title"/>
          </p:nvPr>
        </p:nvSpPr>
        <p:spPr>
          <a:prstGeom prst="rect">
            <a:avLst/>
          </a:prstGeom>
        </p:spPr>
        <p:txBody>
          <a:bodyPr/>
          <a:lstStyle/>
          <a:p>
            <a:endParaRPr/>
          </a:p>
        </p:txBody>
      </p:sp>
      <p:sp>
        <p:nvSpPr>
          <p:cNvPr id="1297" name="磁栅传感器"/>
          <p:cNvSpPr txBox="1"/>
          <p:nvPr/>
        </p:nvSpPr>
        <p:spPr>
          <a:xfrm>
            <a:off x="5656857" y="1168400"/>
            <a:ext cx="21463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200">
                <a:solidFill>
                  <a:srgbClr val="692DB9"/>
                </a:solidFill>
                <a:latin typeface="微软雅黑"/>
                <a:ea typeface="微软雅黑"/>
                <a:cs typeface="微软雅黑"/>
                <a:sym typeface="微软雅黑"/>
              </a:defRPr>
            </a:lvl1pPr>
          </a:lstStyle>
          <a:p>
            <a:r>
              <a:t>磁栅传感器</a:t>
            </a:r>
          </a:p>
        </p:txBody>
      </p:sp>
      <p:sp>
        <p:nvSpPr>
          <p:cNvPr id="1298" name="特点：磁栅价格低于光栅，且录磁方便、易于安装，测量范围宽可超过十几米，抗干扰能力强。…"/>
          <p:cNvSpPr txBox="1"/>
          <p:nvPr/>
        </p:nvSpPr>
        <p:spPr>
          <a:xfrm>
            <a:off x="646856" y="2024509"/>
            <a:ext cx="12166303" cy="295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algn="l" defTabSz="914400">
              <a:buClr>
                <a:srgbClr val="FF0000"/>
              </a:buClr>
              <a:buSzPct val="80000"/>
              <a:buChar char="p"/>
              <a:defRPr sz="3200" b="0">
                <a:solidFill>
                  <a:srgbClr val="FF0000"/>
                </a:solidFill>
                <a:effectLst>
                  <a:outerShdw blurRad="12700" dist="25400" dir="2700000" rotWithShape="0">
                    <a:srgbClr val="000000"/>
                  </a:outerShdw>
                </a:effectLst>
                <a:latin typeface="宋体"/>
                <a:ea typeface="宋体"/>
                <a:cs typeface="宋体"/>
                <a:sym typeface="宋体"/>
              </a:defRPr>
            </a:pPr>
            <a:r>
              <a:t>特点：</a:t>
            </a:r>
            <a:r>
              <a:rPr>
                <a:solidFill>
                  <a:srgbClr val="000000"/>
                </a:solidFill>
              </a:rPr>
              <a:t>磁栅价格低于光栅，且录磁方便、易于安装，测量范围宽可</a:t>
            </a:r>
            <a:r>
              <a:rPr>
                <a:solidFill>
                  <a:srgbClr val="FF0066"/>
                </a:solidFill>
              </a:rPr>
              <a:t>超过十几米</a:t>
            </a:r>
            <a:r>
              <a:rPr>
                <a:solidFill>
                  <a:srgbClr val="000000"/>
                </a:solidFill>
              </a:rPr>
              <a:t>，抗干扰能力强。</a:t>
            </a:r>
          </a:p>
          <a:p>
            <a:pPr marL="342900" indent="-342900" algn="l" defTabSz="914400">
              <a:buClr>
                <a:srgbClr val="FF0000"/>
              </a:buClr>
              <a:buSzPct val="80000"/>
              <a:buChar char="p"/>
              <a:defRPr sz="3200" b="0">
                <a:solidFill>
                  <a:srgbClr val="FF0000"/>
                </a:solidFill>
                <a:effectLst>
                  <a:outerShdw blurRad="12700" dist="25400" dir="2700000" rotWithShape="0">
                    <a:srgbClr val="000000"/>
                  </a:outerShdw>
                </a:effectLst>
                <a:latin typeface="宋体"/>
                <a:ea typeface="宋体"/>
                <a:cs typeface="宋体"/>
                <a:sym typeface="宋体"/>
              </a:defRPr>
            </a:pPr>
            <a:r>
              <a:t>类型：</a:t>
            </a:r>
            <a:r>
              <a:rPr>
                <a:solidFill>
                  <a:srgbClr val="000000"/>
                </a:solidFill>
              </a:rPr>
              <a:t>磁栅可分为</a:t>
            </a:r>
            <a:r>
              <a:rPr>
                <a:solidFill>
                  <a:srgbClr val="0000CC"/>
                </a:solidFill>
              </a:rPr>
              <a:t>长磁栅</a:t>
            </a:r>
            <a:r>
              <a:rPr>
                <a:solidFill>
                  <a:srgbClr val="000000"/>
                </a:solidFill>
              </a:rPr>
              <a:t>和</a:t>
            </a:r>
            <a:r>
              <a:rPr>
                <a:solidFill>
                  <a:srgbClr val="00FF00"/>
                </a:solidFill>
              </a:rPr>
              <a:t>圆磁栅</a:t>
            </a:r>
            <a:r>
              <a:rPr>
                <a:solidFill>
                  <a:srgbClr val="000000"/>
                </a:solidFill>
              </a:rPr>
              <a:t>。长磁栅主要用于直线位移测量，圆磁栅主要用于角位移测量。</a:t>
            </a:r>
          </a:p>
          <a:p>
            <a:pPr marL="342900" indent="-342900" algn="l" defTabSz="914400">
              <a:buClr>
                <a:srgbClr val="FF0000"/>
              </a:buClr>
              <a:buSzPct val="80000"/>
              <a:buChar char="p"/>
              <a:defRPr sz="3200" b="0">
                <a:solidFill>
                  <a:srgbClr val="FF0000"/>
                </a:solidFill>
                <a:effectLst>
                  <a:outerShdw blurRad="12700" dist="25400" dir="2700000" rotWithShape="0">
                    <a:srgbClr val="000000"/>
                  </a:outerShdw>
                </a:effectLst>
                <a:latin typeface="宋体"/>
                <a:ea typeface="宋体"/>
                <a:cs typeface="宋体"/>
                <a:sym typeface="宋体"/>
              </a:defRPr>
            </a:pPr>
            <a:r>
              <a:t>组成：</a:t>
            </a:r>
            <a:r>
              <a:rPr>
                <a:solidFill>
                  <a:srgbClr val="000000"/>
                </a:solidFill>
              </a:rPr>
              <a:t>磁栅传感器主要由磁尺、磁头和信号处理电路组成。</a:t>
            </a:r>
          </a:p>
        </p:txBody>
      </p:sp>
      <p:grpSp>
        <p:nvGrpSpPr>
          <p:cNvPr id="1308" name="成组"/>
          <p:cNvGrpSpPr/>
          <p:nvPr/>
        </p:nvGrpSpPr>
        <p:grpSpPr>
          <a:xfrm>
            <a:off x="727075" y="4934267"/>
            <a:ext cx="5334000" cy="4629786"/>
            <a:chOff x="0" y="0"/>
            <a:chExt cx="5334000" cy="4629785"/>
          </a:xfrm>
        </p:grpSpPr>
        <p:pic>
          <p:nvPicPr>
            <p:cNvPr id="1299" name="(x)磁栅尺" descr="(x)磁栅尺"/>
            <p:cNvPicPr>
              <a:picLocks noChangeAspect="1"/>
            </p:cNvPicPr>
            <p:nvPr/>
          </p:nvPicPr>
          <p:blipFill>
            <a:blip r:embed="rId2">
              <a:extLst/>
            </a:blip>
            <a:stretch>
              <a:fillRect/>
            </a:stretch>
          </p:blipFill>
          <p:spPr>
            <a:xfrm>
              <a:off x="0" y="639444"/>
              <a:ext cx="5105400" cy="3522664"/>
            </a:xfrm>
            <a:prstGeom prst="rect">
              <a:avLst/>
            </a:prstGeom>
            <a:ln w="12700" cap="flat">
              <a:noFill/>
              <a:miter lim="400000"/>
            </a:ln>
            <a:effectLst/>
          </p:spPr>
        </p:pic>
        <p:sp>
          <p:nvSpPr>
            <p:cNvPr id="1300" name="磁尺"/>
            <p:cNvSpPr txBox="1"/>
            <p:nvPr/>
          </p:nvSpPr>
          <p:spPr>
            <a:xfrm>
              <a:off x="2751653" y="0"/>
              <a:ext cx="1143001"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000"/>
                </a:spcBef>
                <a:defRPr b="0">
                  <a:latin typeface="宋体"/>
                  <a:ea typeface="宋体"/>
                  <a:cs typeface="宋体"/>
                  <a:sym typeface="宋体"/>
                </a:defRPr>
              </a:lvl1pPr>
            </a:lstStyle>
            <a:p>
              <a:r>
                <a:t>磁尺</a:t>
              </a:r>
            </a:p>
          </p:txBody>
        </p:sp>
        <p:sp>
          <p:nvSpPr>
            <p:cNvPr id="1301" name="静态磁头"/>
            <p:cNvSpPr txBox="1"/>
            <p:nvPr/>
          </p:nvSpPr>
          <p:spPr>
            <a:xfrm>
              <a:off x="1097950" y="0"/>
              <a:ext cx="1379914"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0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静态磁头</a:t>
              </a:r>
            </a:p>
          </p:txBody>
        </p:sp>
        <p:sp>
          <p:nvSpPr>
            <p:cNvPr id="1302" name="线条"/>
            <p:cNvSpPr/>
            <p:nvPr/>
          </p:nvSpPr>
          <p:spPr>
            <a:xfrm flipH="1">
              <a:off x="2819400" y="482140"/>
              <a:ext cx="156282" cy="614505"/>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03" name="线条"/>
            <p:cNvSpPr/>
            <p:nvPr/>
          </p:nvSpPr>
          <p:spPr>
            <a:xfrm flipH="1">
              <a:off x="1142999" y="487044"/>
              <a:ext cx="457201" cy="838201"/>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04" name="线条"/>
            <p:cNvSpPr/>
            <p:nvPr/>
          </p:nvSpPr>
          <p:spPr>
            <a:xfrm>
              <a:off x="4234066" y="606310"/>
              <a:ext cx="490335" cy="490335"/>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05" name="去信号处理电路"/>
            <p:cNvSpPr txBox="1"/>
            <p:nvPr/>
          </p:nvSpPr>
          <p:spPr>
            <a:xfrm>
              <a:off x="1905000" y="4220845"/>
              <a:ext cx="34290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000"/>
                </a:spcBef>
                <a:defRPr sz="18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去信号处理电路</a:t>
              </a:r>
            </a:p>
          </p:txBody>
        </p:sp>
        <p:sp>
          <p:nvSpPr>
            <p:cNvPr id="1306" name="线条"/>
            <p:cNvSpPr/>
            <p:nvPr/>
          </p:nvSpPr>
          <p:spPr>
            <a:xfrm>
              <a:off x="3886200" y="3841115"/>
              <a:ext cx="762000" cy="1"/>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07" name="固定孔"/>
            <p:cNvSpPr txBox="1"/>
            <p:nvPr/>
          </p:nvSpPr>
          <p:spPr>
            <a:xfrm>
              <a:off x="3707130" y="0"/>
              <a:ext cx="1524001"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000"/>
                </a:spcBef>
                <a:defRPr b="0">
                  <a:latin typeface="宋体"/>
                  <a:ea typeface="宋体"/>
                  <a:cs typeface="宋体"/>
                  <a:sym typeface="宋体"/>
                </a:defRPr>
              </a:lvl1pPr>
            </a:lstStyle>
            <a:p>
              <a:r>
                <a:t>固定孔</a:t>
              </a:r>
            </a:p>
          </p:txBody>
        </p:sp>
      </p:grpSp>
      <p:sp>
        <p:nvSpPr>
          <p:cNvPr id="1309" name="磁头与磁尺相对运动时的输出波形演示"/>
          <p:cNvSpPr txBox="1"/>
          <p:nvPr/>
        </p:nvSpPr>
        <p:spPr>
          <a:xfrm>
            <a:off x="5848975" y="5848350"/>
            <a:ext cx="7023101"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defRPr sz="3200" b="0">
                <a:solidFill>
                  <a:srgbClr val="333399"/>
                </a:solidFill>
                <a:latin typeface="黑体"/>
                <a:ea typeface="黑体"/>
                <a:cs typeface="黑体"/>
                <a:sym typeface="黑体"/>
              </a:defRPr>
            </a:lvl1pPr>
          </a:lstStyle>
          <a:p>
            <a:r>
              <a:t>磁头与磁尺相对运动时的输出波形演示</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标题"/>
          <p:cNvSpPr>
            <a:spLocks noGrp="1"/>
          </p:cNvSpPr>
          <p:nvPr>
            <p:ph type="title"/>
          </p:nvPr>
        </p:nvSpPr>
        <p:spPr>
          <a:prstGeom prst="rect">
            <a:avLst/>
          </a:prstGeom>
        </p:spPr>
        <p:txBody>
          <a:bodyPr/>
          <a:lstStyle/>
          <a:p>
            <a:endParaRPr/>
          </a:p>
        </p:txBody>
      </p:sp>
      <p:sp>
        <p:nvSpPr>
          <p:cNvPr id="1312" name="鉴相型磁栅数显表的原理框图"/>
          <p:cNvSpPr txBox="1"/>
          <p:nvPr/>
        </p:nvSpPr>
        <p:spPr>
          <a:xfrm>
            <a:off x="4205287" y="1647428"/>
            <a:ext cx="5549901" cy="5334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713231">
              <a:defRPr sz="2496" b="0">
                <a:solidFill>
                  <a:srgbClr val="333399"/>
                </a:solidFill>
                <a:latin typeface="黑体"/>
                <a:ea typeface="黑体"/>
                <a:cs typeface="黑体"/>
                <a:sym typeface="黑体"/>
              </a:defRPr>
            </a:lvl1pPr>
          </a:lstStyle>
          <a:p>
            <a:r>
              <a:t>鉴相型磁栅数显表的原理框图 </a:t>
            </a:r>
          </a:p>
        </p:txBody>
      </p:sp>
      <p:grpSp>
        <p:nvGrpSpPr>
          <p:cNvPr id="1321" name="成组"/>
          <p:cNvGrpSpPr/>
          <p:nvPr/>
        </p:nvGrpSpPr>
        <p:grpSpPr>
          <a:xfrm>
            <a:off x="865187" y="2781966"/>
            <a:ext cx="8763001" cy="5390484"/>
            <a:chOff x="0" y="0"/>
            <a:chExt cx="8763000" cy="5390483"/>
          </a:xfrm>
        </p:grpSpPr>
        <p:grpSp>
          <p:nvGrpSpPr>
            <p:cNvPr id="1315" name="成组"/>
            <p:cNvGrpSpPr/>
            <p:nvPr/>
          </p:nvGrpSpPr>
          <p:grpSpPr>
            <a:xfrm>
              <a:off x="0" y="1045495"/>
              <a:ext cx="8763000" cy="4344989"/>
              <a:chOff x="0" y="0"/>
              <a:chExt cx="8763000" cy="4344987"/>
            </a:xfrm>
          </p:grpSpPr>
          <p:pic>
            <p:nvPicPr>
              <p:cNvPr id="1313" name="精品11-24A" descr="精品11-24A"/>
              <p:cNvPicPr>
                <a:picLocks noChangeAspect="1"/>
              </p:cNvPicPr>
              <p:nvPr/>
            </p:nvPicPr>
            <p:blipFill>
              <a:blip r:embed="rId2">
                <a:extLst/>
              </a:blip>
              <a:stretch>
                <a:fillRect/>
              </a:stretch>
            </p:blipFill>
            <p:spPr>
              <a:xfrm>
                <a:off x="0" y="0"/>
                <a:ext cx="8763000" cy="4344988"/>
              </a:xfrm>
              <a:prstGeom prst="rect">
                <a:avLst/>
              </a:prstGeom>
              <a:ln w="12700" cap="flat">
                <a:noFill/>
                <a:miter lim="400000"/>
              </a:ln>
              <a:effectLst/>
            </p:spPr>
          </p:pic>
          <p:sp>
            <p:nvSpPr>
              <p:cNvPr id="1314" name="线条"/>
              <p:cNvSpPr/>
              <p:nvPr/>
            </p:nvSpPr>
            <p:spPr>
              <a:xfrm>
                <a:off x="152400" y="533400"/>
                <a:ext cx="1295400" cy="0"/>
              </a:xfrm>
              <a:prstGeom prst="line">
                <a:avLst/>
              </a:prstGeom>
              <a:noFill/>
              <a:ln w="57150" cap="flat">
                <a:solidFill>
                  <a:srgbClr val="CCECFF"/>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316" name="磁尺与磁头接触，使用寿命…"/>
            <p:cNvSpPr txBox="1"/>
            <p:nvPr/>
          </p:nvSpPr>
          <p:spPr>
            <a:xfrm>
              <a:off x="3571297" y="13716"/>
              <a:ext cx="4648201" cy="9707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300"/>
                </a:spcBef>
                <a:defRPr>
                  <a:latin typeface="Times New Roman"/>
                  <a:ea typeface="Times New Roman"/>
                  <a:cs typeface="Times New Roman"/>
                  <a:sym typeface="Times New Roman"/>
                </a:defRPr>
              </a:pPr>
              <a:r>
                <a:rPr b="0">
                  <a:latin typeface="宋体"/>
                  <a:ea typeface="宋体"/>
                  <a:cs typeface="宋体"/>
                  <a:sym typeface="宋体"/>
                </a:rPr>
                <a:t>磁尺与磁头接触，使用寿命</a:t>
              </a:r>
            </a:p>
            <a:p>
              <a:pPr algn="l" defTabSz="914400">
                <a:spcBef>
                  <a:spcPts val="300"/>
                </a:spcBef>
                <a:defRPr>
                  <a:latin typeface="Times New Roman"/>
                  <a:ea typeface="Times New Roman"/>
                  <a:cs typeface="Times New Roman"/>
                  <a:sym typeface="Times New Roman"/>
                </a:defRPr>
              </a:pPr>
              <a:r>
                <a:rPr b="0">
                  <a:latin typeface="宋体"/>
                  <a:ea typeface="宋体"/>
                  <a:cs typeface="宋体"/>
                  <a:sym typeface="宋体"/>
                </a:rPr>
                <a:t>不如光栅，数年后易退磁。</a:t>
              </a:r>
            </a:p>
          </p:txBody>
        </p:sp>
        <p:sp>
          <p:nvSpPr>
            <p:cNvPr id="1317" name="线条"/>
            <p:cNvSpPr/>
            <p:nvPr/>
          </p:nvSpPr>
          <p:spPr>
            <a:xfrm flipH="1">
              <a:off x="1524000" y="816895"/>
              <a:ext cx="2133600" cy="762001"/>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18" name="设置两个磁头的…"/>
            <p:cNvSpPr txBox="1"/>
            <p:nvPr/>
          </p:nvSpPr>
          <p:spPr>
            <a:xfrm>
              <a:off x="225405" y="0"/>
              <a:ext cx="4419601" cy="9845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spcBef>
                  <a:spcPts val="400"/>
                </a:spcBef>
                <a:defRPr>
                  <a:latin typeface="Times New Roman"/>
                  <a:ea typeface="Times New Roman"/>
                  <a:cs typeface="Times New Roman"/>
                  <a:sym typeface="Times New Roman"/>
                </a:defRPr>
              </a:pPr>
              <a:r>
                <a:rPr b="0">
                  <a:latin typeface="宋体"/>
                  <a:ea typeface="宋体"/>
                  <a:cs typeface="宋体"/>
                  <a:sym typeface="宋体"/>
                </a:rPr>
                <a:t>设置两个磁头的</a:t>
              </a:r>
            </a:p>
            <a:p>
              <a:pPr algn="l" defTabSz="914400">
                <a:spcBef>
                  <a:spcPts val="400"/>
                </a:spcBef>
                <a:defRPr>
                  <a:latin typeface="Times New Roman"/>
                  <a:ea typeface="Times New Roman"/>
                  <a:cs typeface="Times New Roman"/>
                  <a:sym typeface="Times New Roman"/>
                </a:defRPr>
              </a:pPr>
              <a:r>
                <a:rPr b="0">
                  <a:latin typeface="宋体"/>
                  <a:ea typeface="宋体"/>
                  <a:cs typeface="宋体"/>
                  <a:sym typeface="宋体"/>
                </a:rPr>
                <a:t>意义何在？</a:t>
              </a:r>
            </a:p>
          </p:txBody>
        </p:sp>
        <p:sp>
          <p:nvSpPr>
            <p:cNvPr id="1319" name="线条"/>
            <p:cNvSpPr/>
            <p:nvPr/>
          </p:nvSpPr>
          <p:spPr>
            <a:xfrm flipH="1">
              <a:off x="380999" y="969295"/>
              <a:ext cx="304801" cy="838201"/>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20" name="线条"/>
            <p:cNvSpPr/>
            <p:nvPr/>
          </p:nvSpPr>
          <p:spPr>
            <a:xfrm>
              <a:off x="914399" y="969295"/>
              <a:ext cx="304802" cy="762001"/>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标题"/>
          <p:cNvSpPr>
            <a:spLocks noGrp="1"/>
          </p:cNvSpPr>
          <p:nvPr>
            <p:ph type="title"/>
          </p:nvPr>
        </p:nvSpPr>
        <p:spPr>
          <a:prstGeom prst="rect">
            <a:avLst/>
          </a:prstGeom>
        </p:spPr>
        <p:txBody>
          <a:bodyPr/>
          <a:lstStyle/>
          <a:p>
            <a:endParaRPr/>
          </a:p>
        </p:txBody>
      </p:sp>
      <p:sp>
        <p:nvSpPr>
          <p:cNvPr id="1324" name="磁栅测量系统"/>
          <p:cNvSpPr txBox="1"/>
          <p:nvPr/>
        </p:nvSpPr>
        <p:spPr>
          <a:xfrm>
            <a:off x="1690687" y="1876028"/>
            <a:ext cx="3097213"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914400">
              <a:defRPr sz="3200" b="0">
                <a:solidFill>
                  <a:srgbClr val="333399"/>
                </a:solidFill>
                <a:latin typeface="黑体"/>
                <a:ea typeface="黑体"/>
                <a:cs typeface="黑体"/>
                <a:sym typeface="黑体"/>
              </a:defRPr>
            </a:lvl1pPr>
          </a:lstStyle>
          <a:p>
            <a:r>
              <a:t>磁栅测量系统</a:t>
            </a:r>
          </a:p>
        </p:txBody>
      </p:sp>
      <p:grpSp>
        <p:nvGrpSpPr>
          <p:cNvPr id="1332" name="成组"/>
          <p:cNvGrpSpPr/>
          <p:nvPr/>
        </p:nvGrpSpPr>
        <p:grpSpPr>
          <a:xfrm>
            <a:off x="5855325" y="370522"/>
            <a:ext cx="7010401" cy="3558541"/>
            <a:chOff x="0" y="0"/>
            <a:chExt cx="7010400" cy="3558540"/>
          </a:xfrm>
        </p:grpSpPr>
        <p:pic>
          <p:nvPicPr>
            <p:cNvPr id="1325" name="高精度开式光栅测量系统" descr="高精度开式光栅测量系统"/>
            <p:cNvPicPr>
              <a:picLocks noChangeAspect="1"/>
            </p:cNvPicPr>
            <p:nvPr/>
          </p:nvPicPr>
          <p:blipFill>
            <a:blip r:embed="rId2">
              <a:extLst/>
            </a:blip>
            <a:stretch>
              <a:fillRect/>
            </a:stretch>
          </p:blipFill>
          <p:spPr>
            <a:xfrm>
              <a:off x="0" y="0"/>
              <a:ext cx="6781800" cy="3506788"/>
            </a:xfrm>
            <a:prstGeom prst="rect">
              <a:avLst/>
            </a:prstGeom>
            <a:ln w="12700" cap="flat">
              <a:noFill/>
              <a:miter lim="400000"/>
            </a:ln>
            <a:effectLst/>
          </p:spPr>
        </p:pic>
        <p:sp>
          <p:nvSpPr>
            <p:cNvPr id="1326" name="压板"/>
            <p:cNvSpPr txBox="1"/>
            <p:nvPr/>
          </p:nvSpPr>
          <p:spPr>
            <a:xfrm>
              <a:off x="5715000" y="2895600"/>
              <a:ext cx="1295400" cy="662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900"/>
                </a:spcBef>
                <a:defRPr sz="3200" b="0">
                  <a:solidFill>
                    <a:srgbClr val="FF33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压板</a:t>
              </a:r>
            </a:p>
          </p:txBody>
        </p:sp>
        <p:sp>
          <p:nvSpPr>
            <p:cNvPr id="1327" name="磁头"/>
            <p:cNvSpPr txBox="1"/>
            <p:nvPr/>
          </p:nvSpPr>
          <p:spPr>
            <a:xfrm>
              <a:off x="5181600" y="1219200"/>
              <a:ext cx="1295400" cy="662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900"/>
                </a:spcBef>
                <a:defRPr sz="3200" b="0">
                  <a:solidFill>
                    <a:srgbClr val="FF33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磁头</a:t>
              </a:r>
            </a:p>
          </p:txBody>
        </p:sp>
        <p:sp>
          <p:nvSpPr>
            <p:cNvPr id="1328" name="线条"/>
            <p:cNvSpPr/>
            <p:nvPr/>
          </p:nvSpPr>
          <p:spPr>
            <a:xfrm flipV="1">
              <a:off x="2057399" y="2590799"/>
              <a:ext cx="914401" cy="533402"/>
            </a:xfrm>
            <a:prstGeom prst="line">
              <a:avLst/>
            </a:prstGeom>
            <a:noFill/>
            <a:ln w="57150" cap="flat">
              <a:solidFill>
                <a:srgbClr val="FF0066"/>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29" name="线条"/>
            <p:cNvSpPr/>
            <p:nvPr/>
          </p:nvSpPr>
          <p:spPr>
            <a:xfrm flipH="1">
              <a:off x="4190999" y="1676399"/>
              <a:ext cx="1066801" cy="685802"/>
            </a:xfrm>
            <a:prstGeom prst="line">
              <a:avLst/>
            </a:prstGeom>
            <a:noFill/>
            <a:ln w="57150" cap="flat">
              <a:solidFill>
                <a:srgbClr val="FF0066"/>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30" name="磁尺"/>
            <p:cNvSpPr txBox="1"/>
            <p:nvPr/>
          </p:nvSpPr>
          <p:spPr>
            <a:xfrm>
              <a:off x="1143000" y="2895600"/>
              <a:ext cx="1295400" cy="662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900"/>
                </a:spcBef>
                <a:defRPr sz="3200" b="0">
                  <a:solidFill>
                    <a:srgbClr val="FF33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磁尺</a:t>
              </a:r>
            </a:p>
          </p:txBody>
        </p:sp>
        <p:sp>
          <p:nvSpPr>
            <p:cNvPr id="1331" name="线条"/>
            <p:cNvSpPr/>
            <p:nvPr/>
          </p:nvSpPr>
          <p:spPr>
            <a:xfrm flipH="1" flipV="1">
              <a:off x="4724400" y="2895600"/>
              <a:ext cx="1066800" cy="381000"/>
            </a:xfrm>
            <a:prstGeom prst="line">
              <a:avLst/>
            </a:prstGeom>
            <a:noFill/>
            <a:ln w="57150" cap="flat">
              <a:solidFill>
                <a:srgbClr val="FF0066"/>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333" name="磁栅在磨床测长系统中的应用"/>
          <p:cNvSpPr txBox="1"/>
          <p:nvPr/>
        </p:nvSpPr>
        <p:spPr>
          <a:xfrm>
            <a:off x="1536699" y="4127500"/>
            <a:ext cx="5643564"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914400">
              <a:defRPr sz="3200" b="0">
                <a:solidFill>
                  <a:srgbClr val="333399"/>
                </a:solidFill>
                <a:latin typeface="黑体"/>
                <a:ea typeface="黑体"/>
                <a:cs typeface="黑体"/>
                <a:sym typeface="黑体"/>
              </a:defRPr>
            </a:lvl1pPr>
          </a:lstStyle>
          <a:p>
            <a:r>
              <a:t>磁栅在磨床测长系统中的应用</a:t>
            </a:r>
          </a:p>
        </p:txBody>
      </p:sp>
      <p:grpSp>
        <p:nvGrpSpPr>
          <p:cNvPr id="1337" name="成组"/>
          <p:cNvGrpSpPr/>
          <p:nvPr/>
        </p:nvGrpSpPr>
        <p:grpSpPr>
          <a:xfrm>
            <a:off x="3632200" y="5087937"/>
            <a:ext cx="8763000" cy="4348145"/>
            <a:chOff x="0" y="0"/>
            <a:chExt cx="8763000" cy="4348143"/>
          </a:xfrm>
        </p:grpSpPr>
        <p:pic>
          <p:nvPicPr>
            <p:cNvPr id="1334" name="磁栅测长1A" descr="磁栅测长1A"/>
            <p:cNvPicPr>
              <a:picLocks noChangeAspect="1"/>
            </p:cNvPicPr>
            <p:nvPr/>
          </p:nvPicPr>
          <p:blipFill>
            <a:blip r:embed="rId3">
              <a:extLst/>
            </a:blip>
            <a:stretch>
              <a:fillRect/>
            </a:stretch>
          </p:blipFill>
          <p:spPr>
            <a:xfrm>
              <a:off x="0" y="0"/>
              <a:ext cx="8763000" cy="3695700"/>
            </a:xfrm>
            <a:prstGeom prst="rect">
              <a:avLst/>
            </a:prstGeom>
            <a:ln w="12700" cap="flat">
              <a:noFill/>
              <a:miter lim="400000"/>
            </a:ln>
            <a:effectLst/>
          </p:spPr>
        </p:pic>
        <p:sp>
          <p:nvSpPr>
            <p:cNvPr id="1335" name="磁尺"/>
            <p:cNvSpPr txBox="1"/>
            <p:nvPr/>
          </p:nvSpPr>
          <p:spPr>
            <a:xfrm>
              <a:off x="1394160" y="3837603"/>
              <a:ext cx="1295401"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1900"/>
                </a:spcBef>
                <a:defRPr b="0">
                  <a:solidFill>
                    <a:srgbClr val="FF33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磁尺</a:t>
              </a:r>
            </a:p>
          </p:txBody>
        </p:sp>
        <p:sp>
          <p:nvSpPr>
            <p:cNvPr id="1336" name="线条"/>
            <p:cNvSpPr/>
            <p:nvPr/>
          </p:nvSpPr>
          <p:spPr>
            <a:xfrm flipV="1">
              <a:off x="1790700" y="1695449"/>
              <a:ext cx="1371600" cy="2286002"/>
            </a:xfrm>
            <a:prstGeom prst="line">
              <a:avLst/>
            </a:prstGeom>
            <a:noFill/>
            <a:ln w="57150" cap="flat">
              <a:solidFill>
                <a:srgbClr val="FF3300"/>
              </a:solidFill>
              <a:prstDash val="solid"/>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338" name="磁头安装在何处？"/>
          <p:cNvSpPr txBox="1"/>
          <p:nvPr/>
        </p:nvSpPr>
        <p:spPr>
          <a:xfrm>
            <a:off x="781946" y="5518375"/>
            <a:ext cx="4648201" cy="662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l" defTabSz="914400">
              <a:spcBef>
                <a:spcPts val="1900"/>
              </a:spcBef>
              <a:defRPr sz="3200" b="0">
                <a:solidFill>
                  <a:srgbClr val="0000CC"/>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磁头安装在何处？</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afterEffect">
                                  <p:stCondLst>
                                    <p:cond delay="1000"/>
                                  </p:stCondLst>
                                  <p:iterate>
                                    <p:tmAbs val="0"/>
                                  </p:iterate>
                                  <p:childTnLst>
                                    <p:set>
                                      <p:cBhvr>
                                        <p:cTn id="6" fill="hold"/>
                                        <p:tgtEl>
                                          <p:spTgt spid="1338"/>
                                        </p:tgtEl>
                                        <p:attrNameLst>
                                          <p:attrName>style.visibility</p:attrName>
                                        </p:attrNameLst>
                                      </p:cBhvr>
                                      <p:to>
                                        <p:strVal val="visible"/>
                                      </p:to>
                                    </p:set>
                                    <p:animEffect transition="in" filter="blinds(horizontal)">
                                      <p:cBhvr>
                                        <p:cTn id="7" dur="500"/>
                                        <p:tgtEl>
                                          <p:spTgt spid="1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8"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磁阻就是磁通通过磁路时所受到的阻碍作用，用Rm表示。磁路中磁阻的大小与磁路的长度l成正比，与磁路的横截面积S成反比，并与组成磁路的材料性质有关。因此有"/>
          <p:cNvSpPr txBox="1"/>
          <p:nvPr/>
        </p:nvSpPr>
        <p:spPr>
          <a:xfrm>
            <a:off x="687408" y="1785639"/>
            <a:ext cx="11350584" cy="166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sz="2800" b="0">
                <a:latin typeface="Times New Roman"/>
                <a:ea typeface="Times New Roman"/>
                <a:cs typeface="Times New Roman"/>
                <a:sym typeface="Times New Roman"/>
              </a:defRPr>
            </a:pPr>
            <a:r>
              <a:rPr dirty="0">
                <a:latin typeface="黑体"/>
                <a:ea typeface="黑体"/>
                <a:cs typeface="黑体"/>
                <a:sym typeface="黑体"/>
              </a:rPr>
              <a:t>磁阻就是磁通通过磁路时所受到的阻碍作用，用</a:t>
            </a:r>
            <a:r>
              <a:rPr i="1" dirty="0"/>
              <a:t>R</a:t>
            </a:r>
            <a:r>
              <a:rPr baseline="-21428" dirty="0"/>
              <a:t>m</a:t>
            </a:r>
            <a:r>
              <a:rPr dirty="0">
                <a:latin typeface="黑体"/>
                <a:ea typeface="黑体"/>
                <a:cs typeface="黑体"/>
                <a:sym typeface="黑体"/>
              </a:rPr>
              <a:t>表示。磁路中磁阻的大小与磁路的长度</a:t>
            </a:r>
            <a:r>
              <a:rPr i="1" dirty="0"/>
              <a:t>l</a:t>
            </a:r>
            <a:r>
              <a:rPr dirty="0">
                <a:latin typeface="黑体"/>
                <a:ea typeface="黑体"/>
                <a:cs typeface="黑体"/>
                <a:sym typeface="黑体"/>
              </a:rPr>
              <a:t>成正比，与磁路的横截面积</a:t>
            </a:r>
            <a:r>
              <a:rPr i="1" dirty="0"/>
              <a:t>S</a:t>
            </a:r>
            <a:r>
              <a:rPr dirty="0">
                <a:latin typeface="黑体"/>
                <a:ea typeface="黑体"/>
                <a:cs typeface="黑体"/>
                <a:sym typeface="黑体"/>
              </a:rPr>
              <a:t>成反比，并与组成磁路的材料性质有关。因此有</a:t>
            </a:r>
          </a:p>
        </p:txBody>
      </p:sp>
      <p:pic>
        <p:nvPicPr>
          <p:cNvPr id="459" name="image.pdf" descr="image.pdf"/>
          <p:cNvPicPr>
            <a:picLocks noChangeAspect="1"/>
          </p:cNvPicPr>
          <p:nvPr/>
        </p:nvPicPr>
        <p:blipFill>
          <a:blip r:embed="rId2">
            <a:extLst/>
          </a:blip>
          <a:stretch>
            <a:fillRect/>
          </a:stretch>
        </p:blipFill>
        <p:spPr>
          <a:xfrm>
            <a:off x="4950242" y="2937148"/>
            <a:ext cx="2000754" cy="1353820"/>
          </a:xfrm>
          <a:prstGeom prst="rect">
            <a:avLst/>
          </a:prstGeom>
          <a:ln w="12700">
            <a:miter lim="400000"/>
          </a:ln>
        </p:spPr>
      </p:pic>
      <p:sp>
        <p:nvSpPr>
          <p:cNvPr id="460" name="式中，μ为磁导率，单位H/m，长度l和截面积S的单位分别为m和m2。因此，磁阻Rm的单位为1/亨(H−1)。由于磁导率 μ 不是常数，所以Rm也不是常数。"/>
          <p:cNvSpPr txBox="1"/>
          <p:nvPr/>
        </p:nvSpPr>
        <p:spPr>
          <a:xfrm>
            <a:off x="704850" y="4290968"/>
            <a:ext cx="11712931" cy="987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b="0">
                <a:latin typeface="Times New Roman"/>
                <a:ea typeface="Times New Roman"/>
                <a:cs typeface="Times New Roman"/>
                <a:sym typeface="Times New Roman"/>
              </a:defRPr>
            </a:pPr>
            <a:r>
              <a:rPr dirty="0" err="1">
                <a:latin typeface="黑体"/>
                <a:ea typeface="黑体"/>
                <a:cs typeface="黑体"/>
                <a:sym typeface="黑体"/>
              </a:rPr>
              <a:t>式中，</a:t>
            </a:r>
            <a:r>
              <a:rPr dirty="0" err="1">
                <a:latin typeface="Symbol"/>
                <a:ea typeface="Symbol"/>
                <a:cs typeface="Symbol"/>
                <a:sym typeface="Symbol"/>
              </a:rPr>
              <a:t>m</a:t>
            </a:r>
            <a:r>
              <a:rPr dirty="0" err="1">
                <a:latin typeface="黑体"/>
                <a:ea typeface="黑体"/>
                <a:cs typeface="黑体"/>
                <a:sym typeface="黑体"/>
              </a:rPr>
              <a:t>为磁导率，单位</a:t>
            </a:r>
            <a:r>
              <a:rPr dirty="0" err="1"/>
              <a:t>H</a:t>
            </a:r>
            <a:r>
              <a:rPr dirty="0"/>
              <a:t>/</a:t>
            </a:r>
            <a:r>
              <a:rPr dirty="0" err="1"/>
              <a:t>m</a:t>
            </a:r>
            <a:r>
              <a:rPr dirty="0" err="1">
                <a:latin typeface="黑体"/>
                <a:ea typeface="黑体"/>
                <a:cs typeface="黑体"/>
                <a:sym typeface="黑体"/>
              </a:rPr>
              <a:t>，长度</a:t>
            </a:r>
            <a:r>
              <a:rPr i="1" dirty="0" err="1"/>
              <a:t>l</a:t>
            </a:r>
            <a:r>
              <a:rPr dirty="0" err="1">
                <a:latin typeface="黑体"/>
                <a:ea typeface="黑体"/>
                <a:cs typeface="黑体"/>
                <a:sym typeface="黑体"/>
              </a:rPr>
              <a:t>和截面积</a:t>
            </a:r>
            <a:r>
              <a:rPr i="1" dirty="0" err="1"/>
              <a:t>S</a:t>
            </a:r>
            <a:r>
              <a:rPr dirty="0" err="1">
                <a:latin typeface="黑体"/>
                <a:ea typeface="黑体"/>
                <a:cs typeface="黑体"/>
                <a:sym typeface="黑体"/>
              </a:rPr>
              <a:t>的单位分别为</a:t>
            </a:r>
            <a:r>
              <a:rPr dirty="0" err="1"/>
              <a:t>m</a:t>
            </a:r>
            <a:r>
              <a:rPr dirty="0" err="1">
                <a:latin typeface="黑体"/>
                <a:ea typeface="黑体"/>
                <a:cs typeface="黑体"/>
                <a:sym typeface="黑体"/>
              </a:rPr>
              <a:t>和</a:t>
            </a:r>
            <a:r>
              <a:rPr dirty="0" err="1"/>
              <a:t>m</a:t>
            </a:r>
            <a:r>
              <a:rPr baseline="30500" dirty="0" err="1"/>
              <a:t>2</a:t>
            </a:r>
            <a:r>
              <a:rPr dirty="0" err="1">
                <a:latin typeface="黑体"/>
                <a:ea typeface="黑体"/>
                <a:cs typeface="黑体"/>
                <a:sym typeface="黑体"/>
              </a:rPr>
              <a:t>。因此，磁阻</a:t>
            </a:r>
            <a:r>
              <a:rPr i="1" dirty="0" err="1"/>
              <a:t>R</a:t>
            </a:r>
            <a:r>
              <a:rPr baseline="-24000" dirty="0" err="1"/>
              <a:t>m</a:t>
            </a:r>
            <a:r>
              <a:rPr dirty="0" err="1">
                <a:latin typeface="黑体"/>
                <a:ea typeface="黑体"/>
                <a:cs typeface="黑体"/>
                <a:sym typeface="黑体"/>
              </a:rPr>
              <a:t>的单位为</a:t>
            </a:r>
            <a:r>
              <a:rPr dirty="0" err="1"/>
              <a:t>1</a:t>
            </a:r>
            <a:r>
              <a:rPr dirty="0"/>
              <a:t>/</a:t>
            </a:r>
            <a:r>
              <a:rPr dirty="0">
                <a:latin typeface="黑体"/>
                <a:ea typeface="黑体"/>
                <a:cs typeface="黑体"/>
                <a:sym typeface="黑体"/>
              </a:rPr>
              <a:t>亨</a:t>
            </a:r>
            <a:r>
              <a:rPr dirty="0"/>
              <a:t>(H</a:t>
            </a:r>
            <a:r>
              <a:rPr baseline="30500" dirty="0">
                <a:latin typeface="Symbol"/>
                <a:ea typeface="Symbol"/>
                <a:cs typeface="Symbol"/>
                <a:sym typeface="Symbol"/>
              </a:rPr>
              <a:t>-</a:t>
            </a:r>
            <a:r>
              <a:rPr baseline="30500" dirty="0"/>
              <a:t>1</a:t>
            </a:r>
            <a:r>
              <a:rPr dirty="0"/>
              <a:t>)</a:t>
            </a:r>
            <a:r>
              <a:rPr dirty="0">
                <a:latin typeface="黑体"/>
                <a:ea typeface="黑体"/>
                <a:cs typeface="黑体"/>
                <a:sym typeface="黑体"/>
              </a:rPr>
              <a:t>。</a:t>
            </a:r>
            <a:r>
              <a:rPr dirty="0" err="1">
                <a:latin typeface="黑体"/>
                <a:ea typeface="黑体"/>
                <a:cs typeface="黑体"/>
                <a:sym typeface="黑体"/>
              </a:rPr>
              <a:t>由于磁导率</a:t>
            </a:r>
            <a:r>
              <a:rPr dirty="0">
                <a:latin typeface="黑体"/>
                <a:ea typeface="黑体"/>
                <a:cs typeface="黑体"/>
                <a:sym typeface="黑体"/>
              </a:rPr>
              <a:t> </a:t>
            </a:r>
            <a:r>
              <a:rPr dirty="0">
                <a:latin typeface="Symbol"/>
                <a:ea typeface="Symbol"/>
                <a:cs typeface="Symbol"/>
                <a:sym typeface="Symbol"/>
              </a:rPr>
              <a:t>m</a:t>
            </a:r>
            <a:r>
              <a:rPr i="1" dirty="0"/>
              <a:t> </a:t>
            </a:r>
            <a:r>
              <a:rPr dirty="0" err="1">
                <a:latin typeface="黑体"/>
                <a:ea typeface="黑体"/>
                <a:cs typeface="黑体"/>
                <a:sym typeface="黑体"/>
              </a:rPr>
              <a:t>不是常数，所以</a:t>
            </a:r>
            <a:r>
              <a:rPr i="1" dirty="0" err="1"/>
              <a:t>R</a:t>
            </a:r>
            <a:r>
              <a:rPr baseline="-24000" dirty="0" err="1"/>
              <a:t>m</a:t>
            </a:r>
            <a:r>
              <a:rPr dirty="0" err="1">
                <a:latin typeface="黑体"/>
                <a:ea typeface="黑体"/>
                <a:cs typeface="黑体"/>
                <a:sym typeface="黑体"/>
              </a:rPr>
              <a:t>也不是常数</a:t>
            </a:r>
            <a:r>
              <a:rPr dirty="0">
                <a:latin typeface="黑体"/>
                <a:ea typeface="黑体"/>
                <a:cs typeface="黑体"/>
                <a:sym typeface="黑体"/>
              </a:rPr>
              <a:t>。</a:t>
            </a:r>
          </a:p>
        </p:txBody>
      </p:sp>
      <p:sp>
        <p:nvSpPr>
          <p:cNvPr id="461" name="4．磁阻"/>
          <p:cNvSpPr txBox="1"/>
          <p:nvPr/>
        </p:nvSpPr>
        <p:spPr>
          <a:xfrm>
            <a:off x="704850" y="1118508"/>
            <a:ext cx="1378868"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400"/>
              </a:spcBef>
              <a:defRPr sz="2800">
                <a:solidFill>
                  <a:srgbClr val="0000FF"/>
                </a:solidFill>
                <a:latin typeface="微软雅黑"/>
                <a:ea typeface="微软雅黑"/>
                <a:cs typeface="微软雅黑"/>
                <a:sym typeface="微软雅黑"/>
              </a:defRPr>
            </a:lvl1pPr>
          </a:lstStyle>
          <a:p>
            <a:r>
              <a:rPr dirty="0" err="1"/>
              <a:t>4．磁阻</a:t>
            </a:r>
            <a:endParaRPr dirty="0"/>
          </a:p>
        </p:txBody>
      </p:sp>
      <p:sp>
        <p:nvSpPr>
          <p:cNvPr id="462" name="基础知识回顾"/>
          <p:cNvSpPr>
            <a:spLocks noGrp="1"/>
          </p:cNvSpPr>
          <p:nvPr>
            <p:ph type="title"/>
          </p:nvPr>
        </p:nvSpPr>
        <p:spPr>
          <a:prstGeom prst="rect">
            <a:avLst/>
          </a:prstGeom>
        </p:spPr>
        <p:txBody>
          <a:bodyPr/>
          <a:lstStyle/>
          <a:p>
            <a:r>
              <a:t>基础知识回顾</a:t>
            </a:r>
          </a:p>
        </p:txBody>
      </p:sp>
      <p:grpSp>
        <p:nvGrpSpPr>
          <p:cNvPr id="465" name="成组"/>
          <p:cNvGrpSpPr/>
          <p:nvPr/>
        </p:nvGrpSpPr>
        <p:grpSpPr>
          <a:xfrm>
            <a:off x="3780863" y="5278042"/>
            <a:ext cx="4864507" cy="3318272"/>
            <a:chOff x="0" y="0"/>
            <a:chExt cx="4864506" cy="3318271"/>
          </a:xfrm>
        </p:grpSpPr>
        <p:pic>
          <p:nvPicPr>
            <p:cNvPr id="463" name="b21c8701a18b87d674f52065030828381f30fd11.jpg.png" descr="b21c8701a18b87d674f52065030828381f30fd11.jpg.png"/>
            <p:cNvPicPr>
              <a:picLocks noChangeAspect="1"/>
            </p:cNvPicPr>
            <p:nvPr/>
          </p:nvPicPr>
          <p:blipFill>
            <a:blip r:embed="rId3">
              <a:extLst/>
            </a:blip>
            <a:stretch>
              <a:fillRect/>
            </a:stretch>
          </p:blipFill>
          <p:spPr>
            <a:xfrm>
              <a:off x="0" y="0"/>
              <a:ext cx="4864507" cy="2985038"/>
            </a:xfrm>
            <a:prstGeom prst="rect">
              <a:avLst/>
            </a:prstGeom>
            <a:ln w="12700" cap="flat">
              <a:noFill/>
              <a:miter lim="400000"/>
            </a:ln>
            <a:effectLst/>
          </p:spPr>
        </p:pic>
        <p:sp>
          <p:nvSpPr>
            <p:cNvPr id="464" name="一段长方形截面磁路"/>
            <p:cNvSpPr txBox="1"/>
            <p:nvPr/>
          </p:nvSpPr>
          <p:spPr>
            <a:xfrm>
              <a:off x="613438" y="2797571"/>
              <a:ext cx="28575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b="0">
                  <a:solidFill>
                    <a:srgbClr val="555555"/>
                  </a:solidFill>
                  <a:latin typeface="Songti SC Regular"/>
                  <a:ea typeface="Songti SC Regular"/>
                  <a:cs typeface="Songti SC Regular"/>
                  <a:sym typeface="Songti SC Regular"/>
                </a:defRPr>
              </a:lvl1pPr>
            </a:lstStyle>
            <a:p>
              <a:r>
                <a:t>一段长方形截面磁路</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59"/>
                                        </p:tgtEl>
                                        <p:attrNameLst>
                                          <p:attrName>style.visibility</p:attrName>
                                        </p:attrNameLst>
                                      </p:cBhvr>
                                      <p:to>
                                        <p:strVal val="visible"/>
                                      </p:to>
                                    </p:set>
                                    <p:anim calcmode="lin" valueType="num">
                                      <p:cBhvr>
                                        <p:cTn id="7" dur="500" fill="hold"/>
                                        <p:tgtEl>
                                          <p:spTgt spid="459"/>
                                        </p:tgtEl>
                                        <p:attrNameLst>
                                          <p:attrName>ppt_x</p:attrName>
                                        </p:attrNameLst>
                                      </p:cBhvr>
                                      <p:tavLst>
                                        <p:tav tm="0">
                                          <p:val>
                                            <p:strVal val="0-#ppt_w/2"/>
                                          </p:val>
                                        </p:tav>
                                        <p:tav tm="100000">
                                          <p:val>
                                            <p:strVal val="#ppt_x"/>
                                          </p:val>
                                        </p:tav>
                                      </p:tavLst>
                                    </p:anim>
                                    <p:anim calcmode="lin" valueType="num">
                                      <p:cBhvr>
                                        <p:cTn id="8" dur="500" fill="hold"/>
                                        <p:tgtEl>
                                          <p:spTgt spid="4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1"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lumOff val="16847"/>
          </a:schemeClr>
        </a:solidFill>
        <a:effectLst/>
      </p:bgPr>
    </p:bg>
    <p:spTree>
      <p:nvGrpSpPr>
        <p:cNvPr id="1" name=""/>
        <p:cNvGrpSpPr/>
        <p:nvPr/>
      </p:nvGrpSpPr>
      <p:grpSpPr>
        <a:xfrm>
          <a:off x="0" y="0"/>
          <a:ext cx="0" cy="0"/>
          <a:chOff x="0" y="0"/>
          <a:chExt cx="0" cy="0"/>
        </a:xfrm>
      </p:grpSpPr>
      <p:sp>
        <p:nvSpPr>
          <p:cNvPr id="1340" name="指南针"/>
          <p:cNvSpPr/>
          <p:nvPr/>
        </p:nvSpPr>
        <p:spPr>
          <a:xfrm>
            <a:off x="3352391" y="141559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4" y="0"/>
                  <a:pt x="0" y="4844"/>
                  <a:pt x="0" y="10800"/>
                </a:cubicBezTo>
                <a:cubicBezTo>
                  <a:pt x="0" y="16756"/>
                  <a:pt x="4844" y="21600"/>
                  <a:pt x="10800" y="21600"/>
                </a:cubicBezTo>
                <a:cubicBezTo>
                  <a:pt x="16756" y="21600"/>
                  <a:pt x="21600" y="16756"/>
                  <a:pt x="21600" y="10800"/>
                </a:cubicBezTo>
                <a:cubicBezTo>
                  <a:pt x="21600" y="4844"/>
                  <a:pt x="16756" y="0"/>
                  <a:pt x="10800" y="0"/>
                </a:cubicBezTo>
                <a:close/>
                <a:moveTo>
                  <a:pt x="10454" y="1411"/>
                </a:moveTo>
                <a:lnTo>
                  <a:pt x="11146" y="1411"/>
                </a:lnTo>
                <a:lnTo>
                  <a:pt x="11146" y="2528"/>
                </a:lnTo>
                <a:cubicBezTo>
                  <a:pt x="11146" y="2717"/>
                  <a:pt x="10994" y="2874"/>
                  <a:pt x="10800" y="2874"/>
                </a:cubicBezTo>
                <a:cubicBezTo>
                  <a:pt x="10611" y="2874"/>
                  <a:pt x="10454" y="2717"/>
                  <a:pt x="10454" y="2528"/>
                </a:cubicBezTo>
                <a:lnTo>
                  <a:pt x="10454" y="1411"/>
                </a:lnTo>
                <a:close/>
                <a:moveTo>
                  <a:pt x="15407" y="4688"/>
                </a:moveTo>
                <a:lnTo>
                  <a:pt x="12059" y="11762"/>
                </a:lnTo>
                <a:lnTo>
                  <a:pt x="6183" y="16929"/>
                </a:lnTo>
                <a:lnTo>
                  <a:pt x="9531" y="9855"/>
                </a:lnTo>
                <a:lnTo>
                  <a:pt x="15407" y="4688"/>
                </a:lnTo>
                <a:close/>
                <a:moveTo>
                  <a:pt x="10800" y="9877"/>
                </a:moveTo>
                <a:cubicBezTo>
                  <a:pt x="10292" y="9877"/>
                  <a:pt x="9877" y="10292"/>
                  <a:pt x="9877" y="10800"/>
                </a:cubicBezTo>
                <a:cubicBezTo>
                  <a:pt x="9877" y="11313"/>
                  <a:pt x="10292" y="11725"/>
                  <a:pt x="10800" y="11725"/>
                </a:cubicBezTo>
                <a:cubicBezTo>
                  <a:pt x="11308" y="11725"/>
                  <a:pt x="11723" y="11308"/>
                  <a:pt x="11723" y="10800"/>
                </a:cubicBezTo>
                <a:cubicBezTo>
                  <a:pt x="11723" y="10292"/>
                  <a:pt x="11308" y="9877"/>
                  <a:pt x="10800" y="9877"/>
                </a:cubicBezTo>
                <a:close/>
                <a:moveTo>
                  <a:pt x="19079" y="10456"/>
                </a:moveTo>
                <a:lnTo>
                  <a:pt x="20196" y="10456"/>
                </a:lnTo>
                <a:lnTo>
                  <a:pt x="20196" y="11146"/>
                </a:lnTo>
                <a:lnTo>
                  <a:pt x="19079" y="11146"/>
                </a:lnTo>
                <a:cubicBezTo>
                  <a:pt x="18890" y="11146"/>
                  <a:pt x="18733" y="10994"/>
                  <a:pt x="18733" y="10800"/>
                </a:cubicBezTo>
                <a:cubicBezTo>
                  <a:pt x="18733" y="10611"/>
                  <a:pt x="18890" y="10456"/>
                  <a:pt x="19079" y="10456"/>
                </a:cubicBezTo>
                <a:close/>
                <a:moveTo>
                  <a:pt x="1409" y="10461"/>
                </a:moveTo>
                <a:lnTo>
                  <a:pt x="2528" y="10461"/>
                </a:lnTo>
                <a:cubicBezTo>
                  <a:pt x="2717" y="10455"/>
                  <a:pt x="2872" y="10612"/>
                  <a:pt x="2872" y="10807"/>
                </a:cubicBezTo>
                <a:cubicBezTo>
                  <a:pt x="2872" y="10996"/>
                  <a:pt x="2717" y="11151"/>
                  <a:pt x="2528" y="11151"/>
                </a:cubicBezTo>
                <a:lnTo>
                  <a:pt x="1409" y="11151"/>
                </a:lnTo>
                <a:lnTo>
                  <a:pt x="1409" y="10461"/>
                </a:lnTo>
                <a:close/>
                <a:moveTo>
                  <a:pt x="10805" y="18733"/>
                </a:moveTo>
                <a:cubicBezTo>
                  <a:pt x="10994" y="18733"/>
                  <a:pt x="11151" y="18890"/>
                  <a:pt x="11151" y="19079"/>
                </a:cubicBezTo>
                <a:lnTo>
                  <a:pt x="11151" y="20196"/>
                </a:lnTo>
                <a:lnTo>
                  <a:pt x="10459" y="20196"/>
                </a:lnTo>
                <a:lnTo>
                  <a:pt x="10459" y="19079"/>
                </a:lnTo>
                <a:cubicBezTo>
                  <a:pt x="10454" y="18884"/>
                  <a:pt x="10611" y="18733"/>
                  <a:pt x="10805" y="18733"/>
                </a:cubicBezTo>
                <a:close/>
              </a:path>
            </a:pathLst>
          </a:custGeom>
          <a:solidFill>
            <a:schemeClr val="accent6">
              <a:hueOff val="-146070"/>
              <a:satOff val="-10048"/>
              <a:lumOff val="-30626"/>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341" name="磁敏元件"/>
          <p:cNvSpPr txBox="1"/>
          <p:nvPr/>
        </p:nvSpPr>
        <p:spPr>
          <a:xfrm>
            <a:off x="4831941" y="1701348"/>
            <a:ext cx="2400301" cy="90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磁敏元件</a:t>
            </a:r>
          </a:p>
        </p:txBody>
      </p:sp>
      <p:sp>
        <p:nvSpPr>
          <p:cNvPr id="1342" name="磁敏电阻…"/>
          <p:cNvSpPr txBox="1"/>
          <p:nvPr/>
        </p:nvSpPr>
        <p:spPr>
          <a:xfrm>
            <a:off x="4669846" y="3202477"/>
            <a:ext cx="2380096"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88937" indent="-388937" algn="l">
              <a:lnSpc>
                <a:spcPct val="130000"/>
              </a:lnSpc>
              <a:buSzPct val="145000"/>
              <a:buChar char="•"/>
              <a:defRPr sz="2800"/>
            </a:pPr>
            <a:r>
              <a:t>磁敏电阻</a:t>
            </a:r>
          </a:p>
          <a:p>
            <a:pPr marL="388937" indent="-388937" algn="l">
              <a:lnSpc>
                <a:spcPct val="130000"/>
              </a:lnSpc>
              <a:buSzPct val="145000"/>
              <a:buChar char="•"/>
              <a:defRPr sz="2800"/>
            </a:pPr>
            <a:r>
              <a:t>磁敏二极管</a:t>
            </a:r>
          </a:p>
          <a:p>
            <a:pPr marL="388937" indent="-388937" algn="l">
              <a:lnSpc>
                <a:spcPct val="130000"/>
              </a:lnSpc>
              <a:buSzPct val="145000"/>
              <a:buChar char="•"/>
              <a:defRPr sz="2800"/>
            </a:pPr>
            <a:r>
              <a:t>磁敏三极管</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 name="原理"/>
          <p:cNvSpPr txBox="1">
            <a:spLocks noGrp="1"/>
          </p:cNvSpPr>
          <p:nvPr>
            <p:ph type="title"/>
          </p:nvPr>
        </p:nvSpPr>
        <p:spPr>
          <a:prstGeom prst="rect">
            <a:avLst/>
          </a:prstGeom>
        </p:spPr>
        <p:txBody>
          <a:bodyPr/>
          <a:lstStyle/>
          <a:p>
            <a:r>
              <a:t>原理</a:t>
            </a:r>
          </a:p>
        </p:txBody>
      </p:sp>
      <p:sp>
        <p:nvSpPr>
          <p:cNvPr id="1345" name="磁敏元件也是基于磁电转换原理,60年代西门子公司研制了第一个磁敏元件,1968年索尼公司研制成磁敏二极管,目前磁敏元件应用广泛。"/>
          <p:cNvSpPr txBox="1"/>
          <p:nvPr/>
        </p:nvSpPr>
        <p:spPr>
          <a:xfrm>
            <a:off x="750913" y="1988656"/>
            <a:ext cx="11706524" cy="1209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lnSpc>
                <a:spcPct val="120000"/>
              </a:lnSpc>
              <a:defRPr sz="2800">
                <a:latin typeface="楷体_GB2312"/>
                <a:ea typeface="楷体_GB2312"/>
                <a:cs typeface="楷体_GB2312"/>
                <a:sym typeface="楷体_GB2312"/>
              </a:defRPr>
            </a:pPr>
            <a:r>
              <a:t> </a:t>
            </a:r>
            <a:r>
              <a:rPr b="0">
                <a:latin typeface="黑体"/>
                <a:ea typeface="黑体"/>
                <a:cs typeface="黑体"/>
                <a:sym typeface="黑体"/>
              </a:rPr>
              <a:t>磁敏元件也是</a:t>
            </a:r>
            <a:r>
              <a:rPr b="0">
                <a:solidFill>
                  <a:schemeClr val="accent5">
                    <a:hueOff val="-82419"/>
                    <a:satOff val="-9513"/>
                    <a:lumOff val="-16343"/>
                  </a:schemeClr>
                </a:solidFill>
                <a:latin typeface="黑体"/>
                <a:ea typeface="黑体"/>
                <a:cs typeface="黑体"/>
                <a:sym typeface="黑体"/>
              </a:rPr>
              <a:t>基于磁电转换原理</a:t>
            </a:r>
            <a:r>
              <a:rPr b="0">
                <a:latin typeface="Tahoma"/>
                <a:ea typeface="Tahoma"/>
                <a:cs typeface="Tahoma"/>
                <a:sym typeface="Tahoma"/>
              </a:rPr>
              <a:t>,60</a:t>
            </a:r>
            <a:r>
              <a:rPr b="0">
                <a:latin typeface="黑体"/>
                <a:ea typeface="黑体"/>
                <a:cs typeface="黑体"/>
                <a:sym typeface="黑体"/>
              </a:rPr>
              <a:t>年代西门子公司研制了第一个磁敏元件</a:t>
            </a:r>
            <a:r>
              <a:rPr b="0">
                <a:latin typeface="Tahoma"/>
                <a:ea typeface="Tahoma"/>
                <a:cs typeface="Tahoma"/>
                <a:sym typeface="Tahoma"/>
              </a:rPr>
              <a:t>,1968</a:t>
            </a:r>
            <a:r>
              <a:rPr b="0">
                <a:latin typeface="黑体"/>
                <a:ea typeface="黑体"/>
                <a:cs typeface="黑体"/>
                <a:sym typeface="黑体"/>
              </a:rPr>
              <a:t>年索尼公司研制成磁敏二极管</a:t>
            </a:r>
            <a:r>
              <a:rPr b="0">
                <a:latin typeface="Tahoma"/>
                <a:ea typeface="Tahoma"/>
                <a:cs typeface="Tahoma"/>
                <a:sym typeface="Tahoma"/>
              </a:rPr>
              <a:t>,</a:t>
            </a:r>
            <a:r>
              <a:rPr b="0">
                <a:latin typeface="黑体"/>
                <a:ea typeface="黑体"/>
                <a:cs typeface="黑体"/>
                <a:sym typeface="黑体"/>
              </a:rPr>
              <a:t>目前磁敏元件应用广泛。</a:t>
            </a:r>
          </a:p>
        </p:txBody>
      </p:sp>
      <p:grpSp>
        <p:nvGrpSpPr>
          <p:cNvPr id="1350" name="成组"/>
          <p:cNvGrpSpPr/>
          <p:nvPr/>
        </p:nvGrpSpPr>
        <p:grpSpPr>
          <a:xfrm>
            <a:off x="6786495" y="3517165"/>
            <a:ext cx="5148061" cy="4238635"/>
            <a:chOff x="0" y="0"/>
            <a:chExt cx="5148059" cy="4238634"/>
          </a:xfrm>
        </p:grpSpPr>
        <p:pic>
          <p:nvPicPr>
            <p:cNvPr id="1346" name="磁阻元件" descr="磁阻元件"/>
            <p:cNvPicPr>
              <a:picLocks noChangeAspect="1"/>
            </p:cNvPicPr>
            <p:nvPr/>
          </p:nvPicPr>
          <p:blipFill>
            <a:blip r:embed="rId2">
              <a:extLst/>
            </a:blip>
            <a:stretch>
              <a:fillRect/>
            </a:stretch>
          </p:blipFill>
          <p:spPr>
            <a:xfrm>
              <a:off x="0" y="0"/>
              <a:ext cx="2680152" cy="1898324"/>
            </a:xfrm>
            <a:prstGeom prst="rect">
              <a:avLst/>
            </a:prstGeom>
            <a:ln w="12700" cap="flat">
              <a:noFill/>
              <a:miter lim="400000"/>
            </a:ln>
            <a:effectLst/>
          </p:spPr>
        </p:pic>
        <p:pic>
          <p:nvPicPr>
            <p:cNvPr id="1347" name="http://t3.baidu.com/it/u=127601505,3943318871&amp;fm=52&amp;gp=0.jpg" descr="http://t3.baidu.com/it/u=127601505,3943318871&amp;fm=52&amp;gp=0.jpg"/>
            <p:cNvPicPr>
              <a:picLocks noChangeAspect="1"/>
            </p:cNvPicPr>
            <p:nvPr/>
          </p:nvPicPr>
          <p:blipFill>
            <a:blip r:embed="rId3">
              <a:extLst/>
            </a:blip>
            <a:stretch>
              <a:fillRect/>
            </a:stretch>
          </p:blipFill>
          <p:spPr>
            <a:xfrm>
              <a:off x="3032391" y="2667752"/>
              <a:ext cx="2115669" cy="1472308"/>
            </a:xfrm>
            <a:prstGeom prst="rect">
              <a:avLst/>
            </a:prstGeom>
            <a:ln w="12700" cap="flat">
              <a:noFill/>
              <a:miter lim="400000"/>
            </a:ln>
            <a:effectLst/>
          </p:spPr>
        </p:pic>
        <p:pic>
          <p:nvPicPr>
            <p:cNvPr id="1348" name="http://t3.baidu.com/it/u=3215693849,2899136971&amp;fm=52&amp;gp=0.jpg" descr="http://t3.baidu.com/it/u=3215693849,2899136971&amp;fm=52&amp;gp=0.jpg"/>
            <p:cNvPicPr>
              <a:picLocks noChangeAspect="1"/>
            </p:cNvPicPr>
            <p:nvPr/>
          </p:nvPicPr>
          <p:blipFill>
            <a:blip r:embed="rId4">
              <a:extLst/>
            </a:blip>
            <a:stretch>
              <a:fillRect/>
            </a:stretch>
          </p:blipFill>
          <p:spPr>
            <a:xfrm>
              <a:off x="0" y="2238384"/>
              <a:ext cx="2746375" cy="2000251"/>
            </a:xfrm>
            <a:prstGeom prst="rect">
              <a:avLst/>
            </a:prstGeom>
            <a:ln w="12700" cap="flat">
              <a:noFill/>
              <a:miter lim="400000"/>
            </a:ln>
            <a:effectLst/>
          </p:spPr>
        </p:pic>
        <p:pic>
          <p:nvPicPr>
            <p:cNvPr id="1349" name="http://t3.baidu.com/it/u=4284029145,26865918&amp;fm=52&amp;gp=0.jpg" descr="http://t3.baidu.com/it/u=4284029145,26865918&amp;fm=52&amp;gp=0.jpg"/>
            <p:cNvPicPr>
              <a:picLocks noChangeAspect="1"/>
            </p:cNvPicPr>
            <p:nvPr/>
          </p:nvPicPr>
          <p:blipFill>
            <a:blip r:embed="rId5">
              <a:extLst/>
            </a:blip>
            <a:stretch>
              <a:fillRect/>
            </a:stretch>
          </p:blipFill>
          <p:spPr>
            <a:xfrm>
              <a:off x="3139164" y="221"/>
              <a:ext cx="1902123" cy="2325030"/>
            </a:xfrm>
            <a:prstGeom prst="rect">
              <a:avLst/>
            </a:prstGeom>
            <a:ln w="12700" cap="flat">
              <a:noFill/>
              <a:miter lim="400000"/>
            </a:ln>
            <a:effectLst/>
          </p:spPr>
        </p:pic>
      </p:grpSp>
      <p:pic>
        <p:nvPicPr>
          <p:cNvPr id="1351" name="http://t1.baidu.com/it/u=2623622885,125422429&amp;fm=15&amp;gp=0.jpg" descr="http://t1.baidu.com/it/u=2623622885,125422429&amp;fm=15&amp;gp=0.jpg"/>
          <p:cNvPicPr>
            <a:picLocks noChangeAspect="1"/>
          </p:cNvPicPr>
          <p:nvPr/>
        </p:nvPicPr>
        <p:blipFill>
          <a:blip r:embed="rId6">
            <a:extLst/>
          </a:blip>
          <a:stretch>
            <a:fillRect/>
          </a:stretch>
        </p:blipFill>
        <p:spPr>
          <a:xfrm>
            <a:off x="10974687" y="209253"/>
            <a:ext cx="1819836" cy="1767841"/>
          </a:xfrm>
          <a:prstGeom prst="rect">
            <a:avLst/>
          </a:prstGeom>
          <a:ln w="12700">
            <a:miter lim="400000"/>
          </a:ln>
        </p:spPr>
      </p:pic>
      <p:sp>
        <p:nvSpPr>
          <p:cNvPr id="1352" name="磁敏传感器主要有："/>
          <p:cNvSpPr txBox="1"/>
          <p:nvPr/>
        </p:nvSpPr>
        <p:spPr>
          <a:xfrm>
            <a:off x="946150" y="3427412"/>
            <a:ext cx="33147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914400">
              <a:lnSpc>
                <a:spcPct val="130000"/>
              </a:lnSpc>
              <a:defRPr sz="28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磁敏传感器主要有：</a:t>
            </a:r>
          </a:p>
        </p:txBody>
      </p:sp>
      <p:grpSp>
        <p:nvGrpSpPr>
          <p:cNvPr id="1360" name="成组"/>
          <p:cNvGrpSpPr/>
          <p:nvPr/>
        </p:nvGrpSpPr>
        <p:grpSpPr>
          <a:xfrm>
            <a:off x="750913" y="4572000"/>
            <a:ext cx="4443531" cy="2713962"/>
            <a:chOff x="0" y="0"/>
            <a:chExt cx="4443529" cy="2713961"/>
          </a:xfrm>
        </p:grpSpPr>
        <p:sp>
          <p:nvSpPr>
            <p:cNvPr id="1353" name="磁敏电阻；"/>
            <p:cNvSpPr txBox="1"/>
            <p:nvPr/>
          </p:nvSpPr>
          <p:spPr>
            <a:xfrm>
              <a:off x="177407" y="0"/>
              <a:ext cx="189230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914400">
                <a:lnSpc>
                  <a:spcPct val="130000"/>
                </a:lnSpc>
                <a:defRPr sz="28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磁敏电阻；</a:t>
              </a:r>
            </a:p>
          </p:txBody>
        </p:sp>
        <p:grpSp>
          <p:nvGrpSpPr>
            <p:cNvPr id="1359" name="成组"/>
            <p:cNvGrpSpPr/>
            <p:nvPr/>
          </p:nvGrpSpPr>
          <p:grpSpPr>
            <a:xfrm>
              <a:off x="0" y="236977"/>
              <a:ext cx="4443530" cy="2476985"/>
              <a:chOff x="0" y="0"/>
              <a:chExt cx="4443529" cy="2476983"/>
            </a:xfrm>
          </p:grpSpPr>
          <p:grpSp>
            <p:nvGrpSpPr>
              <p:cNvPr id="1357" name="成组"/>
              <p:cNvGrpSpPr/>
              <p:nvPr/>
            </p:nvGrpSpPr>
            <p:grpSpPr>
              <a:xfrm>
                <a:off x="0" y="-1"/>
                <a:ext cx="4443530" cy="2476985"/>
                <a:chOff x="0" y="0"/>
                <a:chExt cx="4443530" cy="2476983"/>
              </a:xfrm>
            </p:grpSpPr>
            <p:sp>
              <p:nvSpPr>
                <p:cNvPr id="1354" name="线条"/>
                <p:cNvSpPr/>
                <p:nvPr/>
              </p:nvSpPr>
              <p:spPr>
                <a:xfrm>
                  <a:off x="2013030" y="580093"/>
                  <a:ext cx="109538" cy="10748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noFill/>
                <a:ln w="9525" cap="flat">
                  <a:solidFill>
                    <a:srgbClr val="000000"/>
                  </a:solidFill>
                  <a:prstDash val="solid"/>
                  <a:round/>
                </a:ln>
                <a:effectLst/>
              </p:spPr>
              <p:txBody>
                <a:bodyPr wrap="square" lIns="45719" tIns="45719" rIns="45719" bIns="45719" numCol="1" anchor="ctr">
                  <a:noAutofit/>
                </a:bodyPr>
                <a:lstStyle/>
                <a:p>
                  <a:pPr algn="l" defTabSz="914400">
                    <a:defRPr sz="1800">
                      <a:latin typeface="Tahoma"/>
                      <a:ea typeface="Tahoma"/>
                      <a:cs typeface="Tahoma"/>
                      <a:sym typeface="Tahoma"/>
                    </a:defRPr>
                  </a:pPr>
                  <a:endParaRPr/>
                </a:p>
              </p:txBody>
            </p:sp>
            <p:sp>
              <p:nvSpPr>
                <p:cNvPr id="1355" name="磁敏二极管…"/>
                <p:cNvSpPr txBox="1"/>
                <p:nvPr/>
              </p:nvSpPr>
              <p:spPr>
                <a:xfrm>
                  <a:off x="2174992" y="468233"/>
                  <a:ext cx="2268539" cy="2008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l" defTabSz="914400">
                    <a:lnSpc>
                      <a:spcPct val="160000"/>
                    </a:lnSpc>
                    <a:defRPr sz="2800" b="0">
                      <a:latin typeface="Tahoma"/>
                      <a:ea typeface="Tahoma"/>
                      <a:cs typeface="Tahoma"/>
                      <a:sym typeface="Tahoma"/>
                    </a:defRPr>
                  </a:pPr>
                  <a:r>
                    <a:rPr>
                      <a:latin typeface="宋体"/>
                      <a:ea typeface="宋体"/>
                      <a:cs typeface="宋体"/>
                      <a:sym typeface="宋体"/>
                    </a:rPr>
                    <a:t>磁敏二极管</a:t>
                  </a:r>
                </a:p>
                <a:p>
                  <a:pPr algn="l" defTabSz="914400">
                    <a:lnSpc>
                      <a:spcPct val="160000"/>
                    </a:lnSpc>
                    <a:defRPr sz="2800" b="0">
                      <a:latin typeface="Tahoma"/>
                      <a:ea typeface="Tahoma"/>
                      <a:cs typeface="Tahoma"/>
                      <a:sym typeface="Tahoma"/>
                    </a:defRPr>
                  </a:pPr>
                  <a:r>
                    <a:rPr>
                      <a:latin typeface="宋体"/>
                      <a:ea typeface="宋体"/>
                      <a:cs typeface="宋体"/>
                      <a:sym typeface="宋体"/>
                    </a:rPr>
                    <a:t>磁敏三极管</a:t>
                  </a:r>
                </a:p>
              </p:txBody>
            </p:sp>
            <p:sp>
              <p:nvSpPr>
                <p:cNvPr id="1356" name="线条"/>
                <p:cNvSpPr/>
                <p:nvPr/>
              </p:nvSpPr>
              <p:spPr>
                <a:xfrm>
                  <a:off x="0" y="0"/>
                  <a:ext cx="109538" cy="1074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noFill/>
                <a:ln w="9525" cap="flat">
                  <a:solidFill>
                    <a:srgbClr val="000000"/>
                  </a:solidFill>
                  <a:prstDash val="solid"/>
                  <a:round/>
                </a:ln>
                <a:effectLst/>
              </p:spPr>
              <p:txBody>
                <a:bodyPr wrap="square" lIns="45719" tIns="45719" rIns="45719" bIns="45719" numCol="1" anchor="ctr">
                  <a:noAutofit/>
                </a:bodyPr>
                <a:lstStyle/>
                <a:p>
                  <a:pPr algn="l" defTabSz="914400">
                    <a:defRPr sz="4700">
                      <a:latin typeface="Tahoma"/>
                      <a:ea typeface="Tahoma"/>
                      <a:cs typeface="Tahoma"/>
                      <a:sym typeface="Tahoma"/>
                    </a:defRPr>
                  </a:pPr>
                  <a:endParaRPr/>
                </a:p>
              </p:txBody>
            </p:sp>
          </p:grpSp>
          <p:sp>
            <p:nvSpPr>
              <p:cNvPr id="1358" name="磁敏晶体管"/>
              <p:cNvSpPr txBox="1"/>
              <p:nvPr/>
            </p:nvSpPr>
            <p:spPr>
              <a:xfrm>
                <a:off x="142280" y="633852"/>
                <a:ext cx="1892301" cy="8670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914400">
                  <a:spcBef>
                    <a:spcPts val="1400"/>
                  </a:spcBef>
                  <a:defRPr sz="2800"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磁敏晶体管</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8" presetClass="entr" presetSubtype="9" fill="hold" grpId="1" nodeType="clickEffect">
                                  <p:stCondLst>
                                    <p:cond delay="0"/>
                                  </p:stCondLst>
                                  <p:iterate>
                                    <p:tmAbs val="0"/>
                                  </p:iterate>
                                  <p:childTnLst>
                                    <p:set>
                                      <p:cBhvr>
                                        <p:cTn id="6" fill="hold"/>
                                        <p:tgtEl>
                                          <p:spTgt spid="1345">
                                            <p:bg/>
                                          </p:spTgt>
                                        </p:tgtEl>
                                        <p:attrNameLst>
                                          <p:attrName>style.visibility</p:attrName>
                                        </p:attrNameLst>
                                      </p:cBhvr>
                                      <p:to>
                                        <p:strVal val="visible"/>
                                      </p:to>
                                    </p:set>
                                    <p:animEffect transition="in" filter="strips(upLeft)">
                                      <p:cBhvr>
                                        <p:cTn id="7" dur="500"/>
                                        <p:tgtEl>
                                          <p:spTgt spid="1345">
                                            <p:bg/>
                                          </p:spTgt>
                                        </p:tgtEl>
                                      </p:cBhvr>
                                    </p:animEffect>
                                  </p:childTnLst>
                                </p:cTn>
                              </p:par>
                              <p:par>
                                <p:cTn id="8" presetID="18" presetClass="entr" presetSubtype="9" fill="hold" grpId="1" nodeType="withEffect">
                                  <p:stCondLst>
                                    <p:cond delay="0"/>
                                  </p:stCondLst>
                                  <p:iterate>
                                    <p:tmAbs val="0"/>
                                  </p:iterate>
                                  <p:childTnLst>
                                    <p:set>
                                      <p:cBhvr>
                                        <p:cTn id="9" fill="hold"/>
                                        <p:tgtEl>
                                          <p:spTgt spid="1345">
                                            <p:txEl>
                                              <p:pRg st="0" end="0"/>
                                            </p:txEl>
                                          </p:spTgt>
                                        </p:tgtEl>
                                        <p:attrNameLst>
                                          <p:attrName>style.visibility</p:attrName>
                                        </p:attrNameLst>
                                      </p:cBhvr>
                                      <p:to>
                                        <p:strVal val="visible"/>
                                      </p:to>
                                    </p:set>
                                    <p:animEffect transition="in" filter="strips(upLeft)">
                                      <p:cBhvr>
                                        <p:cTn id="10" dur="500"/>
                                        <p:tgtEl>
                                          <p:spTgt spid="13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 grpId="1" build="p" bldLvl="5"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 name="磁敏电阻"/>
          <p:cNvSpPr>
            <a:spLocks noGrp="1"/>
          </p:cNvSpPr>
          <p:nvPr>
            <p:ph type="title"/>
          </p:nvPr>
        </p:nvSpPr>
        <p:spPr>
          <a:prstGeom prst="rect">
            <a:avLst/>
          </a:prstGeom>
        </p:spPr>
        <p:txBody>
          <a:bodyPr/>
          <a:lstStyle/>
          <a:p>
            <a:r>
              <a:t>磁敏电阻</a:t>
            </a:r>
          </a:p>
        </p:txBody>
      </p:sp>
      <p:sp>
        <p:nvSpPr>
          <p:cNvPr id="1363" name="磁阻效应：当载流体置于磁场中，其电阻会随磁场而变化的现象。"/>
          <p:cNvSpPr txBox="1"/>
          <p:nvPr/>
        </p:nvSpPr>
        <p:spPr>
          <a:xfrm>
            <a:off x="516346" y="2227272"/>
            <a:ext cx="11748344"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628650" algn="just" defTabSz="914400">
              <a:defRPr sz="2800" b="0">
                <a:solidFill>
                  <a:srgbClr val="FF0000"/>
                </a:solidFill>
                <a:latin typeface="微软雅黑"/>
                <a:ea typeface="微软雅黑"/>
                <a:cs typeface="微软雅黑"/>
                <a:sym typeface="微软雅黑"/>
              </a:defRPr>
            </a:pPr>
            <a:r>
              <a:t>磁阻效应：</a:t>
            </a:r>
            <a:r>
              <a:rPr>
                <a:solidFill>
                  <a:srgbClr val="333399"/>
                </a:solidFill>
              </a:rPr>
              <a:t>当载流体置于磁场中，其电阻会随磁场而变化的现象。</a:t>
            </a:r>
          </a:p>
        </p:txBody>
      </p:sp>
      <p:sp>
        <p:nvSpPr>
          <p:cNvPr id="1364" name="从微观上讲，材料的电阻率增加是因为电流的流动路径因磁场的作用而加长所致。…"/>
          <p:cNvSpPr txBox="1"/>
          <p:nvPr/>
        </p:nvSpPr>
        <p:spPr>
          <a:xfrm>
            <a:off x="611245" y="3299005"/>
            <a:ext cx="11350584" cy="416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017587" indent="-388937" algn="just" defTabSz="914400">
              <a:buSzPct val="145000"/>
              <a:buChar char="•"/>
              <a:defRPr sz="2800" b="0">
                <a:latin typeface="Songti SC Regular"/>
                <a:ea typeface="Songti SC Regular"/>
                <a:cs typeface="Songti SC Regular"/>
                <a:sym typeface="Songti SC Regular"/>
              </a:defRPr>
            </a:pPr>
            <a:r>
              <a:t>从微观上讲，材料的电阻率增加是因为电流的流动路径因磁场的作用而加长所致。</a:t>
            </a:r>
          </a:p>
          <a:p>
            <a:pPr marL="1017587" indent="-388937" algn="just" defTabSz="914400">
              <a:buSzPct val="145000"/>
              <a:buChar char="•"/>
              <a:defRPr sz="2800" b="0">
                <a:latin typeface="Songti SC Regular"/>
                <a:ea typeface="Songti SC Regular"/>
                <a:cs typeface="Songti SC Regular"/>
                <a:sym typeface="Songti SC Regular"/>
              </a:defRPr>
            </a:pPr>
            <a:r>
              <a:t>迁移率越高的材料（如InSb、InAs、NiSb等半导体材料）磁阻效应越明显。</a:t>
            </a:r>
          </a:p>
          <a:p>
            <a:pPr marL="1017587" indent="-388937" algn="just" defTabSz="914400">
              <a:buSzPct val="145000"/>
              <a:buChar char="•"/>
              <a:defRPr sz="2800" b="0">
                <a:latin typeface="Songti SC Regular"/>
                <a:ea typeface="Songti SC Regular"/>
                <a:cs typeface="Songti SC Regular"/>
                <a:sym typeface="Songti SC Regular"/>
              </a:defRPr>
            </a:pPr>
            <a:r>
              <a:rPr>
                <a:latin typeface="楷体_GB2312"/>
                <a:ea typeface="楷体_GB2312"/>
                <a:cs typeface="楷体_GB2312"/>
                <a:sym typeface="楷体_GB2312"/>
              </a:rPr>
              <a:t>磁阻效应除与材料有关外，还与磁敏电阻的形状有关。（几何磁阻效应）</a:t>
            </a:r>
          </a:p>
          <a:p>
            <a:pPr marL="1017587" indent="-388937" algn="just" defTabSz="914400">
              <a:buSzPct val="145000"/>
              <a:buChar char="•"/>
              <a:defRPr sz="2800" b="0">
                <a:latin typeface="Songti SC Regular"/>
                <a:ea typeface="Songti SC Regular"/>
                <a:cs typeface="Songti SC Regular"/>
                <a:sym typeface="Songti SC Regular"/>
              </a:defRPr>
            </a:pPr>
            <a:r>
              <a:rPr>
                <a:latin typeface="楷体_GB2312"/>
                <a:ea typeface="楷体_GB2312"/>
                <a:cs typeface="楷体_GB2312"/>
                <a:sym typeface="楷体_GB2312"/>
              </a:rPr>
              <a:t>在恒定磁感应强度下，磁敏电阻的长度与宽度的比越小，电阻率的相对变化越大。</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1364"/>
                                        </p:tgtEl>
                                        <p:attrNameLst>
                                          <p:attrName>style.visibility</p:attrName>
                                        </p:attrNameLst>
                                      </p:cBhvr>
                                      <p:to>
                                        <p:strVal val="visible"/>
                                      </p:to>
                                    </p:set>
                                    <p:animEffect transition="in" filter="blinds(horizontal)">
                                      <p:cBhvr>
                                        <p:cTn id="7" dur="500"/>
                                        <p:tgtEl>
                                          <p:spTgt spid="1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4" grpId="1"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8" name="成组"/>
          <p:cNvGrpSpPr/>
          <p:nvPr/>
        </p:nvGrpSpPr>
        <p:grpSpPr>
          <a:xfrm>
            <a:off x="441590" y="2099036"/>
            <a:ext cx="8203793" cy="2757441"/>
            <a:chOff x="0" y="0"/>
            <a:chExt cx="8203792" cy="2757439"/>
          </a:xfrm>
        </p:grpSpPr>
        <p:pic>
          <p:nvPicPr>
            <p:cNvPr id="1366" name="image.png" descr="image.png"/>
            <p:cNvPicPr>
              <a:picLocks noChangeAspect="1"/>
            </p:cNvPicPr>
            <p:nvPr/>
          </p:nvPicPr>
          <p:blipFill>
            <a:blip r:embed="rId2">
              <a:extLst/>
            </a:blip>
            <a:stretch>
              <a:fillRect/>
            </a:stretch>
          </p:blipFill>
          <p:spPr>
            <a:xfrm>
              <a:off x="0" y="0"/>
              <a:ext cx="7959215" cy="2757440"/>
            </a:xfrm>
            <a:prstGeom prst="rect">
              <a:avLst/>
            </a:prstGeom>
            <a:ln w="12700" cap="flat">
              <a:noFill/>
              <a:miter lim="400000"/>
            </a:ln>
            <a:effectLst/>
          </p:spPr>
        </p:pic>
        <p:sp>
          <p:nvSpPr>
            <p:cNvPr id="1367" name="长方形样品                         扁条状长形            圆盘样品"/>
            <p:cNvSpPr/>
            <p:nvPr/>
          </p:nvSpPr>
          <p:spPr>
            <a:xfrm>
              <a:off x="305532" y="2686533"/>
              <a:ext cx="789826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长方形样品                         扁条状长形            圆盘样品</a:t>
              </a:r>
            </a:p>
          </p:txBody>
        </p:sp>
      </p:grpSp>
      <p:sp>
        <p:nvSpPr>
          <p:cNvPr id="1369" name="为了消除霍尔电场影响获得大的磁阻效应,一般将磁敏电阻制成圆形或扁条长方形。"/>
          <p:cNvSpPr txBox="1"/>
          <p:nvPr/>
        </p:nvSpPr>
        <p:spPr>
          <a:xfrm>
            <a:off x="1013395" y="6130354"/>
            <a:ext cx="11663810" cy="1275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120000"/>
              </a:lnSpc>
              <a:defRPr sz="3000" b="0">
                <a:latin typeface="Kaiti SC Regular"/>
                <a:ea typeface="Kaiti SC Regular"/>
                <a:cs typeface="Kaiti SC Regular"/>
                <a:sym typeface="Kaiti SC Regular"/>
              </a:defRPr>
            </a:pPr>
            <a:r>
              <a:t>为了消除霍尔电场影响获得大的磁阻效应,一般将磁敏</a:t>
            </a:r>
            <a:r>
              <a:rPr>
                <a:solidFill>
                  <a:srgbClr val="FF0000"/>
                </a:solidFill>
              </a:rPr>
              <a:t>电阻制成圆形或扁条长方形</a:t>
            </a:r>
            <a:r>
              <a:t>。 </a:t>
            </a:r>
          </a:p>
        </p:txBody>
      </p:sp>
      <p:sp>
        <p:nvSpPr>
          <p:cNvPr id="1370" name="磁敏电阻"/>
          <p:cNvSpPr>
            <a:spLocks noGrp="1"/>
          </p:cNvSpPr>
          <p:nvPr>
            <p:ph type="title"/>
          </p:nvPr>
        </p:nvSpPr>
        <p:spPr>
          <a:prstGeom prst="rect">
            <a:avLst/>
          </a:prstGeom>
        </p:spPr>
        <p:txBody>
          <a:bodyPr/>
          <a:lstStyle/>
          <a:p>
            <a:r>
              <a:t>磁敏电阻</a:t>
            </a:r>
          </a:p>
        </p:txBody>
      </p:sp>
      <p:pic>
        <p:nvPicPr>
          <p:cNvPr id="1371" name="231281542594065_.pic.jpg" descr="231281542594065_.pic.jpg"/>
          <p:cNvPicPr>
            <a:picLocks noChangeAspect="1"/>
          </p:cNvPicPr>
          <p:nvPr/>
        </p:nvPicPr>
        <p:blipFill>
          <a:blip r:embed="rId3">
            <a:extLst/>
          </a:blip>
          <a:srcRect l="47368" t="32544" r="22095" b="24089"/>
          <a:stretch>
            <a:fillRect/>
          </a:stretch>
        </p:blipFill>
        <p:spPr>
          <a:xfrm rot="16200000">
            <a:off x="8909011" y="2034203"/>
            <a:ext cx="3500366" cy="3728245"/>
          </a:xfrm>
          <a:custGeom>
            <a:avLst/>
            <a:gdLst/>
            <a:ahLst/>
            <a:cxnLst>
              <a:cxn ang="0">
                <a:pos x="wd2" y="hd2"/>
              </a:cxn>
              <a:cxn ang="5400000">
                <a:pos x="wd2" y="hd2"/>
              </a:cxn>
              <a:cxn ang="10800000">
                <a:pos x="wd2" y="hd2"/>
              </a:cxn>
              <a:cxn ang="16200000">
                <a:pos x="wd2" y="hd2"/>
              </a:cxn>
            </a:cxnLst>
            <a:rect l="0" t="0" r="r" b="b"/>
            <a:pathLst>
              <a:path w="21536" h="21600" extrusionOk="0">
                <a:moveTo>
                  <a:pt x="427" y="0"/>
                </a:moveTo>
                <a:cubicBezTo>
                  <a:pt x="429" y="18"/>
                  <a:pt x="439" y="35"/>
                  <a:pt x="432" y="53"/>
                </a:cubicBezTo>
                <a:cubicBezTo>
                  <a:pt x="393" y="159"/>
                  <a:pt x="399" y="159"/>
                  <a:pt x="520" y="51"/>
                </a:cubicBezTo>
                <a:cubicBezTo>
                  <a:pt x="548" y="26"/>
                  <a:pt x="544" y="17"/>
                  <a:pt x="559" y="0"/>
                </a:cubicBezTo>
                <a:lnTo>
                  <a:pt x="427" y="0"/>
                </a:lnTo>
                <a:close/>
                <a:moveTo>
                  <a:pt x="2510" y="0"/>
                </a:moveTo>
                <a:cubicBezTo>
                  <a:pt x="2511" y="2"/>
                  <a:pt x="2509" y="3"/>
                  <a:pt x="2510" y="5"/>
                </a:cubicBezTo>
                <a:cubicBezTo>
                  <a:pt x="2534" y="40"/>
                  <a:pt x="2585" y="69"/>
                  <a:pt x="2623" y="69"/>
                </a:cubicBezTo>
                <a:cubicBezTo>
                  <a:pt x="2660" y="69"/>
                  <a:pt x="2673" y="40"/>
                  <a:pt x="2649" y="5"/>
                </a:cubicBezTo>
                <a:cubicBezTo>
                  <a:pt x="2648" y="2"/>
                  <a:pt x="2644" y="2"/>
                  <a:pt x="2642" y="0"/>
                </a:cubicBezTo>
                <a:lnTo>
                  <a:pt x="2510" y="0"/>
                </a:lnTo>
                <a:close/>
                <a:moveTo>
                  <a:pt x="2825" y="5"/>
                </a:moveTo>
                <a:cubicBezTo>
                  <a:pt x="2785" y="5"/>
                  <a:pt x="2752" y="33"/>
                  <a:pt x="2752" y="69"/>
                </a:cubicBezTo>
                <a:cubicBezTo>
                  <a:pt x="2752" y="105"/>
                  <a:pt x="2765" y="133"/>
                  <a:pt x="2781" y="133"/>
                </a:cubicBezTo>
                <a:cubicBezTo>
                  <a:pt x="2798" y="133"/>
                  <a:pt x="2831" y="105"/>
                  <a:pt x="2854" y="69"/>
                </a:cubicBezTo>
                <a:cubicBezTo>
                  <a:pt x="2878" y="33"/>
                  <a:pt x="2865" y="5"/>
                  <a:pt x="2825" y="5"/>
                </a:cubicBezTo>
                <a:close/>
                <a:moveTo>
                  <a:pt x="3296" y="11"/>
                </a:moveTo>
                <a:cubicBezTo>
                  <a:pt x="3273" y="11"/>
                  <a:pt x="3246" y="14"/>
                  <a:pt x="3221" y="23"/>
                </a:cubicBezTo>
                <a:cubicBezTo>
                  <a:pt x="3166" y="44"/>
                  <a:pt x="3182" y="59"/>
                  <a:pt x="3262" y="62"/>
                </a:cubicBezTo>
                <a:cubicBezTo>
                  <a:pt x="3335" y="65"/>
                  <a:pt x="3376" y="51"/>
                  <a:pt x="3353" y="30"/>
                </a:cubicBezTo>
                <a:cubicBezTo>
                  <a:pt x="3341" y="19"/>
                  <a:pt x="3320" y="12"/>
                  <a:pt x="3296" y="11"/>
                </a:cubicBezTo>
                <a:close/>
                <a:moveTo>
                  <a:pt x="6041" y="276"/>
                </a:moveTo>
                <a:cubicBezTo>
                  <a:pt x="6001" y="276"/>
                  <a:pt x="5955" y="293"/>
                  <a:pt x="5887" y="327"/>
                </a:cubicBezTo>
                <a:cubicBezTo>
                  <a:pt x="5796" y="372"/>
                  <a:pt x="5674" y="391"/>
                  <a:pt x="5616" y="370"/>
                </a:cubicBezTo>
                <a:cubicBezTo>
                  <a:pt x="5558" y="349"/>
                  <a:pt x="5492" y="361"/>
                  <a:pt x="5470" y="395"/>
                </a:cubicBezTo>
                <a:cubicBezTo>
                  <a:pt x="5447" y="430"/>
                  <a:pt x="5509" y="458"/>
                  <a:pt x="5606" y="458"/>
                </a:cubicBezTo>
                <a:cubicBezTo>
                  <a:pt x="5703" y="458"/>
                  <a:pt x="5836" y="509"/>
                  <a:pt x="5902" y="573"/>
                </a:cubicBezTo>
                <a:cubicBezTo>
                  <a:pt x="6018" y="684"/>
                  <a:pt x="6027" y="684"/>
                  <a:pt x="6075" y="570"/>
                </a:cubicBezTo>
                <a:cubicBezTo>
                  <a:pt x="6114" y="480"/>
                  <a:pt x="6153" y="466"/>
                  <a:pt x="6246" y="513"/>
                </a:cubicBezTo>
                <a:cubicBezTo>
                  <a:pt x="6416" y="598"/>
                  <a:pt x="6654" y="445"/>
                  <a:pt x="6517" y="338"/>
                </a:cubicBezTo>
                <a:cubicBezTo>
                  <a:pt x="6450" y="285"/>
                  <a:pt x="6406" y="286"/>
                  <a:pt x="6349" y="340"/>
                </a:cubicBezTo>
                <a:cubicBezTo>
                  <a:pt x="6291" y="395"/>
                  <a:pt x="6242" y="392"/>
                  <a:pt x="6161" y="329"/>
                </a:cubicBezTo>
                <a:cubicBezTo>
                  <a:pt x="6116" y="294"/>
                  <a:pt x="6082" y="276"/>
                  <a:pt x="6041" y="276"/>
                </a:cubicBezTo>
                <a:close/>
                <a:moveTo>
                  <a:pt x="7013" y="361"/>
                </a:moveTo>
                <a:cubicBezTo>
                  <a:pt x="6886" y="373"/>
                  <a:pt x="6736" y="455"/>
                  <a:pt x="6778" y="520"/>
                </a:cubicBezTo>
                <a:cubicBezTo>
                  <a:pt x="6799" y="550"/>
                  <a:pt x="6910" y="541"/>
                  <a:pt x="7023" y="501"/>
                </a:cubicBezTo>
                <a:cubicBezTo>
                  <a:pt x="7182" y="445"/>
                  <a:pt x="7204" y="416"/>
                  <a:pt x="7125" y="375"/>
                </a:cubicBezTo>
                <a:cubicBezTo>
                  <a:pt x="7096" y="360"/>
                  <a:pt x="7055" y="357"/>
                  <a:pt x="7013" y="361"/>
                </a:cubicBezTo>
                <a:close/>
                <a:moveTo>
                  <a:pt x="11269" y="485"/>
                </a:moveTo>
                <a:cubicBezTo>
                  <a:pt x="11236" y="475"/>
                  <a:pt x="11223" y="509"/>
                  <a:pt x="11223" y="596"/>
                </a:cubicBezTo>
                <a:cubicBezTo>
                  <a:pt x="11222" y="746"/>
                  <a:pt x="11234" y="750"/>
                  <a:pt x="11738" y="729"/>
                </a:cubicBezTo>
                <a:cubicBezTo>
                  <a:pt x="12074" y="715"/>
                  <a:pt x="12255" y="679"/>
                  <a:pt x="12255" y="630"/>
                </a:cubicBezTo>
                <a:cubicBezTo>
                  <a:pt x="12255" y="579"/>
                  <a:pt x="12115" y="558"/>
                  <a:pt x="11826" y="566"/>
                </a:cubicBezTo>
                <a:cubicBezTo>
                  <a:pt x="11589" y="572"/>
                  <a:pt x="11356" y="548"/>
                  <a:pt x="11308" y="510"/>
                </a:cubicBezTo>
                <a:cubicBezTo>
                  <a:pt x="11292" y="498"/>
                  <a:pt x="11280" y="489"/>
                  <a:pt x="11269" y="485"/>
                </a:cubicBezTo>
                <a:close/>
                <a:moveTo>
                  <a:pt x="19136" y="586"/>
                </a:moveTo>
                <a:cubicBezTo>
                  <a:pt x="19066" y="586"/>
                  <a:pt x="19053" y="1129"/>
                  <a:pt x="19122" y="1193"/>
                </a:cubicBezTo>
                <a:cubicBezTo>
                  <a:pt x="19147" y="1217"/>
                  <a:pt x="19183" y="1235"/>
                  <a:pt x="19202" y="1235"/>
                </a:cubicBezTo>
                <a:cubicBezTo>
                  <a:pt x="19221" y="1235"/>
                  <a:pt x="19217" y="1218"/>
                  <a:pt x="19193" y="1196"/>
                </a:cubicBezTo>
                <a:cubicBezTo>
                  <a:pt x="19169" y="1173"/>
                  <a:pt x="19180" y="1098"/>
                  <a:pt x="19219" y="1028"/>
                </a:cubicBezTo>
                <a:cubicBezTo>
                  <a:pt x="19291" y="902"/>
                  <a:pt x="19295" y="901"/>
                  <a:pt x="19447" y="1035"/>
                </a:cubicBezTo>
                <a:cubicBezTo>
                  <a:pt x="19739" y="1293"/>
                  <a:pt x="20085" y="1123"/>
                  <a:pt x="19986" y="768"/>
                </a:cubicBezTo>
                <a:cubicBezTo>
                  <a:pt x="19937" y="591"/>
                  <a:pt x="19861" y="630"/>
                  <a:pt x="19864" y="830"/>
                </a:cubicBezTo>
                <a:cubicBezTo>
                  <a:pt x="19868" y="1111"/>
                  <a:pt x="19615" y="1105"/>
                  <a:pt x="19383" y="819"/>
                </a:cubicBezTo>
                <a:cubicBezTo>
                  <a:pt x="19280" y="692"/>
                  <a:pt x="19170" y="586"/>
                  <a:pt x="19136" y="586"/>
                </a:cubicBezTo>
                <a:close/>
                <a:moveTo>
                  <a:pt x="15557" y="628"/>
                </a:moveTo>
                <a:cubicBezTo>
                  <a:pt x="15547" y="630"/>
                  <a:pt x="15539" y="636"/>
                  <a:pt x="15532" y="646"/>
                </a:cubicBezTo>
                <a:cubicBezTo>
                  <a:pt x="15508" y="683"/>
                  <a:pt x="15395" y="695"/>
                  <a:pt x="15283" y="674"/>
                </a:cubicBezTo>
                <a:cubicBezTo>
                  <a:pt x="15114" y="642"/>
                  <a:pt x="15081" y="658"/>
                  <a:pt x="15081" y="761"/>
                </a:cubicBezTo>
                <a:cubicBezTo>
                  <a:pt x="15081" y="867"/>
                  <a:pt x="15137" y="886"/>
                  <a:pt x="15471" y="899"/>
                </a:cubicBezTo>
                <a:cubicBezTo>
                  <a:pt x="15687" y="908"/>
                  <a:pt x="15876" y="926"/>
                  <a:pt x="15891" y="940"/>
                </a:cubicBezTo>
                <a:cubicBezTo>
                  <a:pt x="15964" y="1009"/>
                  <a:pt x="16095" y="890"/>
                  <a:pt x="16065" y="782"/>
                </a:cubicBezTo>
                <a:cubicBezTo>
                  <a:pt x="16036" y="679"/>
                  <a:pt x="16010" y="673"/>
                  <a:pt x="15896" y="738"/>
                </a:cubicBezTo>
                <a:cubicBezTo>
                  <a:pt x="15785" y="802"/>
                  <a:pt x="15743" y="794"/>
                  <a:pt x="15667" y="697"/>
                </a:cubicBezTo>
                <a:cubicBezTo>
                  <a:pt x="15625" y="643"/>
                  <a:pt x="15586" y="620"/>
                  <a:pt x="15557" y="628"/>
                </a:cubicBezTo>
                <a:close/>
                <a:moveTo>
                  <a:pt x="2510" y="846"/>
                </a:moveTo>
                <a:lnTo>
                  <a:pt x="2718" y="1005"/>
                </a:lnTo>
                <a:cubicBezTo>
                  <a:pt x="2831" y="1093"/>
                  <a:pt x="2897" y="1167"/>
                  <a:pt x="2864" y="1168"/>
                </a:cubicBezTo>
                <a:cubicBezTo>
                  <a:pt x="2747" y="1173"/>
                  <a:pt x="2995" y="1387"/>
                  <a:pt x="3221" y="1476"/>
                </a:cubicBezTo>
                <a:cubicBezTo>
                  <a:pt x="3409" y="1550"/>
                  <a:pt x="3437" y="1583"/>
                  <a:pt x="3370" y="1660"/>
                </a:cubicBezTo>
                <a:cubicBezTo>
                  <a:pt x="3324" y="1712"/>
                  <a:pt x="3263" y="1740"/>
                  <a:pt x="3233" y="1722"/>
                </a:cubicBezTo>
                <a:cubicBezTo>
                  <a:pt x="3203" y="1705"/>
                  <a:pt x="3126" y="1707"/>
                  <a:pt x="3064" y="1729"/>
                </a:cubicBezTo>
                <a:cubicBezTo>
                  <a:pt x="2985" y="1758"/>
                  <a:pt x="2974" y="1791"/>
                  <a:pt x="3025" y="1849"/>
                </a:cubicBezTo>
                <a:cubicBezTo>
                  <a:pt x="3098" y="1931"/>
                  <a:pt x="3091" y="2251"/>
                  <a:pt x="2959" y="5063"/>
                </a:cubicBezTo>
                <a:cubicBezTo>
                  <a:pt x="2924" y="5830"/>
                  <a:pt x="2877" y="6968"/>
                  <a:pt x="2854" y="7592"/>
                </a:cubicBezTo>
                <a:cubicBezTo>
                  <a:pt x="2832" y="8217"/>
                  <a:pt x="2795" y="8874"/>
                  <a:pt x="2774" y="9053"/>
                </a:cubicBezTo>
                <a:cubicBezTo>
                  <a:pt x="2753" y="9231"/>
                  <a:pt x="2741" y="9498"/>
                  <a:pt x="2747" y="9650"/>
                </a:cubicBezTo>
                <a:cubicBezTo>
                  <a:pt x="2755" y="9853"/>
                  <a:pt x="2729" y="9938"/>
                  <a:pt x="2647" y="9968"/>
                </a:cubicBezTo>
                <a:cubicBezTo>
                  <a:pt x="2557" y="10000"/>
                  <a:pt x="2552" y="10021"/>
                  <a:pt x="2625" y="10064"/>
                </a:cubicBezTo>
                <a:cubicBezTo>
                  <a:pt x="2698" y="10107"/>
                  <a:pt x="2712" y="10382"/>
                  <a:pt x="2693" y="11400"/>
                </a:cubicBezTo>
                <a:cubicBezTo>
                  <a:pt x="2680" y="12106"/>
                  <a:pt x="2653" y="12707"/>
                  <a:pt x="2632" y="12738"/>
                </a:cubicBezTo>
                <a:cubicBezTo>
                  <a:pt x="2612" y="12769"/>
                  <a:pt x="2603" y="13070"/>
                  <a:pt x="2610" y="13407"/>
                </a:cubicBezTo>
                <a:cubicBezTo>
                  <a:pt x="2619" y="13791"/>
                  <a:pt x="2594" y="14055"/>
                  <a:pt x="2544" y="14111"/>
                </a:cubicBezTo>
                <a:cubicBezTo>
                  <a:pt x="2500" y="14162"/>
                  <a:pt x="2488" y="14239"/>
                  <a:pt x="2520" y="14286"/>
                </a:cubicBezTo>
                <a:cubicBezTo>
                  <a:pt x="2579" y="14374"/>
                  <a:pt x="2557" y="16146"/>
                  <a:pt x="2496" y="16240"/>
                </a:cubicBezTo>
                <a:cubicBezTo>
                  <a:pt x="2476" y="16270"/>
                  <a:pt x="2465" y="16626"/>
                  <a:pt x="2471" y="17031"/>
                </a:cubicBezTo>
                <a:cubicBezTo>
                  <a:pt x="2481" y="17687"/>
                  <a:pt x="2468" y="17782"/>
                  <a:pt x="2347" y="17896"/>
                </a:cubicBezTo>
                <a:cubicBezTo>
                  <a:pt x="2234" y="18002"/>
                  <a:pt x="2228" y="18031"/>
                  <a:pt x="2312" y="18061"/>
                </a:cubicBezTo>
                <a:cubicBezTo>
                  <a:pt x="2463" y="18116"/>
                  <a:pt x="2440" y="19636"/>
                  <a:pt x="2286" y="19800"/>
                </a:cubicBezTo>
                <a:cubicBezTo>
                  <a:pt x="2151" y="19942"/>
                  <a:pt x="1950" y="19947"/>
                  <a:pt x="1868" y="19809"/>
                </a:cubicBezTo>
                <a:cubicBezTo>
                  <a:pt x="1830" y="19744"/>
                  <a:pt x="1790" y="19729"/>
                  <a:pt x="1763" y="19770"/>
                </a:cubicBezTo>
                <a:cubicBezTo>
                  <a:pt x="1720" y="19835"/>
                  <a:pt x="1527" y="19806"/>
                  <a:pt x="1013" y="19657"/>
                </a:cubicBezTo>
                <a:cubicBezTo>
                  <a:pt x="807" y="19597"/>
                  <a:pt x="800" y="19605"/>
                  <a:pt x="813" y="19974"/>
                </a:cubicBezTo>
                <a:cubicBezTo>
                  <a:pt x="823" y="20235"/>
                  <a:pt x="924" y="20316"/>
                  <a:pt x="1177" y="20266"/>
                </a:cubicBezTo>
                <a:cubicBezTo>
                  <a:pt x="1278" y="20247"/>
                  <a:pt x="1382" y="20261"/>
                  <a:pt x="1407" y="20299"/>
                </a:cubicBezTo>
                <a:cubicBezTo>
                  <a:pt x="1492" y="20429"/>
                  <a:pt x="1721" y="20372"/>
                  <a:pt x="1790" y="20202"/>
                </a:cubicBezTo>
                <a:cubicBezTo>
                  <a:pt x="1843" y="20070"/>
                  <a:pt x="1896" y="20039"/>
                  <a:pt x="2046" y="20055"/>
                </a:cubicBezTo>
                <a:cubicBezTo>
                  <a:pt x="2217" y="20073"/>
                  <a:pt x="2243" y="20111"/>
                  <a:pt x="2303" y="20430"/>
                </a:cubicBezTo>
                <a:lnTo>
                  <a:pt x="2366" y="20781"/>
                </a:lnTo>
                <a:lnTo>
                  <a:pt x="2496" y="20370"/>
                </a:lnTo>
                <a:cubicBezTo>
                  <a:pt x="2601" y="20032"/>
                  <a:pt x="2609" y="19933"/>
                  <a:pt x="2540" y="19811"/>
                </a:cubicBezTo>
                <a:cubicBezTo>
                  <a:pt x="2481" y="19709"/>
                  <a:pt x="2468" y="19476"/>
                  <a:pt x="2496" y="19059"/>
                </a:cubicBezTo>
                <a:cubicBezTo>
                  <a:pt x="2552" y="18207"/>
                  <a:pt x="2604" y="16718"/>
                  <a:pt x="2610" y="15746"/>
                </a:cubicBezTo>
                <a:cubicBezTo>
                  <a:pt x="2614" y="15069"/>
                  <a:pt x="2633" y="14911"/>
                  <a:pt x="2718" y="14886"/>
                </a:cubicBezTo>
                <a:cubicBezTo>
                  <a:pt x="3053" y="14787"/>
                  <a:pt x="3066" y="14774"/>
                  <a:pt x="2889" y="14730"/>
                </a:cubicBezTo>
                <a:lnTo>
                  <a:pt x="2718" y="14686"/>
                </a:lnTo>
                <a:lnTo>
                  <a:pt x="2737" y="13265"/>
                </a:lnTo>
                <a:cubicBezTo>
                  <a:pt x="2758" y="11834"/>
                  <a:pt x="2793" y="11630"/>
                  <a:pt x="3011" y="11708"/>
                </a:cubicBezTo>
                <a:cubicBezTo>
                  <a:pt x="3066" y="11728"/>
                  <a:pt x="3157" y="11711"/>
                  <a:pt x="3211" y="11669"/>
                </a:cubicBezTo>
                <a:cubicBezTo>
                  <a:pt x="3269" y="11624"/>
                  <a:pt x="3331" y="11616"/>
                  <a:pt x="3365" y="11651"/>
                </a:cubicBezTo>
                <a:cubicBezTo>
                  <a:pt x="3396" y="11683"/>
                  <a:pt x="3443" y="12366"/>
                  <a:pt x="3467" y="13168"/>
                </a:cubicBezTo>
                <a:cubicBezTo>
                  <a:pt x="3529" y="15201"/>
                  <a:pt x="3677" y="17567"/>
                  <a:pt x="3748" y="17634"/>
                </a:cubicBezTo>
                <a:cubicBezTo>
                  <a:pt x="3854" y="17733"/>
                  <a:pt x="3864" y="17475"/>
                  <a:pt x="3790" y="16431"/>
                </a:cubicBezTo>
                <a:cubicBezTo>
                  <a:pt x="3620" y="14054"/>
                  <a:pt x="3587" y="12789"/>
                  <a:pt x="3616" y="9505"/>
                </a:cubicBezTo>
                <a:cubicBezTo>
                  <a:pt x="3636" y="7338"/>
                  <a:pt x="3682" y="5762"/>
                  <a:pt x="3746" y="5095"/>
                </a:cubicBezTo>
                <a:cubicBezTo>
                  <a:pt x="3800" y="4525"/>
                  <a:pt x="3859" y="3814"/>
                  <a:pt x="3880" y="3518"/>
                </a:cubicBezTo>
                <a:cubicBezTo>
                  <a:pt x="3901" y="3222"/>
                  <a:pt x="3939" y="2948"/>
                  <a:pt x="3963" y="2911"/>
                </a:cubicBezTo>
                <a:cubicBezTo>
                  <a:pt x="4062" y="2761"/>
                  <a:pt x="4129" y="2993"/>
                  <a:pt x="4156" y="3573"/>
                </a:cubicBezTo>
                <a:cubicBezTo>
                  <a:pt x="4172" y="3911"/>
                  <a:pt x="4202" y="4230"/>
                  <a:pt x="4222" y="4284"/>
                </a:cubicBezTo>
                <a:cubicBezTo>
                  <a:pt x="4274" y="4428"/>
                  <a:pt x="4390" y="5309"/>
                  <a:pt x="4478" y="6229"/>
                </a:cubicBezTo>
                <a:cubicBezTo>
                  <a:pt x="4521" y="6675"/>
                  <a:pt x="4618" y="7332"/>
                  <a:pt x="4693" y="7689"/>
                </a:cubicBezTo>
                <a:cubicBezTo>
                  <a:pt x="4768" y="8046"/>
                  <a:pt x="4901" y="8718"/>
                  <a:pt x="4989" y="9181"/>
                </a:cubicBezTo>
                <a:cubicBezTo>
                  <a:pt x="5077" y="9645"/>
                  <a:pt x="5336" y="10898"/>
                  <a:pt x="5565" y="11966"/>
                </a:cubicBezTo>
                <a:cubicBezTo>
                  <a:pt x="5794" y="13034"/>
                  <a:pt x="5963" y="13931"/>
                  <a:pt x="5943" y="13962"/>
                </a:cubicBezTo>
                <a:cubicBezTo>
                  <a:pt x="5923" y="13992"/>
                  <a:pt x="5936" y="14052"/>
                  <a:pt x="5973" y="14095"/>
                </a:cubicBezTo>
                <a:cubicBezTo>
                  <a:pt x="6055" y="14192"/>
                  <a:pt x="6186" y="14842"/>
                  <a:pt x="6219" y="15309"/>
                </a:cubicBezTo>
                <a:cubicBezTo>
                  <a:pt x="6226" y="15398"/>
                  <a:pt x="6257" y="15510"/>
                  <a:pt x="6288" y="15555"/>
                </a:cubicBezTo>
                <a:cubicBezTo>
                  <a:pt x="6339" y="15631"/>
                  <a:pt x="6312" y="15862"/>
                  <a:pt x="6217" y="16178"/>
                </a:cubicBezTo>
                <a:cubicBezTo>
                  <a:pt x="6188" y="16273"/>
                  <a:pt x="6206" y="16292"/>
                  <a:pt x="6293" y="16261"/>
                </a:cubicBezTo>
                <a:cubicBezTo>
                  <a:pt x="6429" y="16212"/>
                  <a:pt x="6494" y="16344"/>
                  <a:pt x="6612" y="16916"/>
                </a:cubicBezTo>
                <a:cubicBezTo>
                  <a:pt x="6686" y="17274"/>
                  <a:pt x="6775" y="17446"/>
                  <a:pt x="6847" y="17374"/>
                </a:cubicBezTo>
                <a:cubicBezTo>
                  <a:pt x="6859" y="17361"/>
                  <a:pt x="6723" y="16653"/>
                  <a:pt x="6542" y="15796"/>
                </a:cubicBezTo>
                <a:cubicBezTo>
                  <a:pt x="6339" y="14840"/>
                  <a:pt x="6235" y="14211"/>
                  <a:pt x="6273" y="14166"/>
                </a:cubicBezTo>
                <a:cubicBezTo>
                  <a:pt x="6312" y="14121"/>
                  <a:pt x="6298" y="14065"/>
                  <a:pt x="6236" y="14017"/>
                </a:cubicBezTo>
                <a:cubicBezTo>
                  <a:pt x="6182" y="13974"/>
                  <a:pt x="6117" y="13817"/>
                  <a:pt x="6092" y="13667"/>
                </a:cubicBezTo>
                <a:cubicBezTo>
                  <a:pt x="6067" y="13518"/>
                  <a:pt x="5936" y="12886"/>
                  <a:pt x="5802" y="12265"/>
                </a:cubicBezTo>
                <a:cubicBezTo>
                  <a:pt x="5580" y="11235"/>
                  <a:pt x="5568" y="11130"/>
                  <a:pt x="5670" y="11060"/>
                </a:cubicBezTo>
                <a:cubicBezTo>
                  <a:pt x="5816" y="10959"/>
                  <a:pt x="5813" y="10889"/>
                  <a:pt x="5663" y="10913"/>
                </a:cubicBezTo>
                <a:cubicBezTo>
                  <a:pt x="5531" y="10934"/>
                  <a:pt x="5475" y="10728"/>
                  <a:pt x="4989" y="8370"/>
                </a:cubicBezTo>
                <a:cubicBezTo>
                  <a:pt x="4553" y="6257"/>
                  <a:pt x="4498" y="4817"/>
                  <a:pt x="4889" y="5776"/>
                </a:cubicBezTo>
                <a:cubicBezTo>
                  <a:pt x="4939" y="5901"/>
                  <a:pt x="5178" y="6393"/>
                  <a:pt x="5418" y="6870"/>
                </a:cubicBezTo>
                <a:cubicBezTo>
                  <a:pt x="5659" y="7348"/>
                  <a:pt x="5865" y="7791"/>
                  <a:pt x="5875" y="7855"/>
                </a:cubicBezTo>
                <a:cubicBezTo>
                  <a:pt x="5885" y="7918"/>
                  <a:pt x="5926" y="8009"/>
                  <a:pt x="5968" y="8057"/>
                </a:cubicBezTo>
                <a:cubicBezTo>
                  <a:pt x="6010" y="8105"/>
                  <a:pt x="6268" y="8582"/>
                  <a:pt x="6542" y="9117"/>
                </a:cubicBezTo>
                <a:cubicBezTo>
                  <a:pt x="7316" y="10630"/>
                  <a:pt x="7884" y="11751"/>
                  <a:pt x="8021" y="12035"/>
                </a:cubicBezTo>
                <a:cubicBezTo>
                  <a:pt x="8090" y="12177"/>
                  <a:pt x="8407" y="12804"/>
                  <a:pt x="8725" y="13428"/>
                </a:cubicBezTo>
                <a:cubicBezTo>
                  <a:pt x="9042" y="14052"/>
                  <a:pt x="9617" y="15183"/>
                  <a:pt x="10002" y="15941"/>
                </a:cubicBezTo>
                <a:cubicBezTo>
                  <a:pt x="10640" y="17199"/>
                  <a:pt x="10810" y="17473"/>
                  <a:pt x="10810" y="17236"/>
                </a:cubicBezTo>
                <a:cubicBezTo>
                  <a:pt x="10810" y="17166"/>
                  <a:pt x="9590" y="14726"/>
                  <a:pt x="8471" y="12554"/>
                </a:cubicBezTo>
                <a:cubicBezTo>
                  <a:pt x="8324" y="12269"/>
                  <a:pt x="8042" y="11714"/>
                  <a:pt x="7846" y="11322"/>
                </a:cubicBezTo>
                <a:cubicBezTo>
                  <a:pt x="7649" y="10930"/>
                  <a:pt x="7334" y="10304"/>
                  <a:pt x="7147" y="9933"/>
                </a:cubicBezTo>
                <a:cubicBezTo>
                  <a:pt x="6947" y="9535"/>
                  <a:pt x="6835" y="9234"/>
                  <a:pt x="6871" y="9200"/>
                </a:cubicBezTo>
                <a:cubicBezTo>
                  <a:pt x="6908" y="9165"/>
                  <a:pt x="7139" y="9379"/>
                  <a:pt x="7440" y="9719"/>
                </a:cubicBezTo>
                <a:cubicBezTo>
                  <a:pt x="7721" y="10037"/>
                  <a:pt x="8161" y="10515"/>
                  <a:pt x="8417" y="10784"/>
                </a:cubicBezTo>
                <a:cubicBezTo>
                  <a:pt x="8770" y="11154"/>
                  <a:pt x="8871" y="11301"/>
                  <a:pt x="8834" y="11393"/>
                </a:cubicBezTo>
                <a:cubicBezTo>
                  <a:pt x="8794" y="11495"/>
                  <a:pt x="8804" y="11503"/>
                  <a:pt x="8891" y="11437"/>
                </a:cubicBezTo>
                <a:cubicBezTo>
                  <a:pt x="8977" y="11371"/>
                  <a:pt x="9079" y="11441"/>
                  <a:pt x="9506" y="11848"/>
                </a:cubicBezTo>
                <a:cubicBezTo>
                  <a:pt x="10082" y="12399"/>
                  <a:pt x="12328" y="14274"/>
                  <a:pt x="13220" y="14950"/>
                </a:cubicBezTo>
                <a:cubicBezTo>
                  <a:pt x="14072" y="15597"/>
                  <a:pt x="14541" y="15963"/>
                  <a:pt x="14736" y="16134"/>
                </a:cubicBezTo>
                <a:cubicBezTo>
                  <a:pt x="14831" y="16218"/>
                  <a:pt x="15008" y="16349"/>
                  <a:pt x="15132" y="16429"/>
                </a:cubicBezTo>
                <a:cubicBezTo>
                  <a:pt x="15255" y="16508"/>
                  <a:pt x="15481" y="16659"/>
                  <a:pt x="15632" y="16762"/>
                </a:cubicBezTo>
                <a:cubicBezTo>
                  <a:pt x="15784" y="16866"/>
                  <a:pt x="15932" y="16928"/>
                  <a:pt x="15960" y="16902"/>
                </a:cubicBezTo>
                <a:cubicBezTo>
                  <a:pt x="16025" y="16841"/>
                  <a:pt x="15543" y="16434"/>
                  <a:pt x="14695" y="15829"/>
                </a:cubicBezTo>
                <a:cubicBezTo>
                  <a:pt x="12777" y="14460"/>
                  <a:pt x="10335" y="12415"/>
                  <a:pt x="8861" y="10949"/>
                </a:cubicBezTo>
                <a:cubicBezTo>
                  <a:pt x="7958" y="10051"/>
                  <a:pt x="7828" y="9913"/>
                  <a:pt x="7150" y="9105"/>
                </a:cubicBezTo>
                <a:cubicBezTo>
                  <a:pt x="6465" y="8291"/>
                  <a:pt x="5156" y="6214"/>
                  <a:pt x="5262" y="6114"/>
                </a:cubicBezTo>
                <a:cubicBezTo>
                  <a:pt x="5281" y="6096"/>
                  <a:pt x="5234" y="6010"/>
                  <a:pt x="5160" y="5921"/>
                </a:cubicBezTo>
                <a:cubicBezTo>
                  <a:pt x="5085" y="5832"/>
                  <a:pt x="5025" y="5716"/>
                  <a:pt x="5025" y="5666"/>
                </a:cubicBezTo>
                <a:cubicBezTo>
                  <a:pt x="5025" y="5615"/>
                  <a:pt x="4981" y="5494"/>
                  <a:pt x="4928" y="5397"/>
                </a:cubicBezTo>
                <a:cubicBezTo>
                  <a:pt x="4692" y="4967"/>
                  <a:pt x="4386" y="3607"/>
                  <a:pt x="4300" y="2598"/>
                </a:cubicBezTo>
                <a:cubicBezTo>
                  <a:pt x="4235" y="1837"/>
                  <a:pt x="4188" y="1860"/>
                  <a:pt x="5716" y="1943"/>
                </a:cubicBezTo>
                <a:cubicBezTo>
                  <a:pt x="7580" y="2044"/>
                  <a:pt x="7396" y="2004"/>
                  <a:pt x="7426" y="2306"/>
                </a:cubicBezTo>
                <a:lnTo>
                  <a:pt x="7450" y="2566"/>
                </a:lnTo>
                <a:lnTo>
                  <a:pt x="7531" y="2306"/>
                </a:lnTo>
                <a:lnTo>
                  <a:pt x="7611" y="2046"/>
                </a:lnTo>
                <a:lnTo>
                  <a:pt x="8192" y="2028"/>
                </a:lnTo>
                <a:cubicBezTo>
                  <a:pt x="8677" y="2012"/>
                  <a:pt x="8790" y="2028"/>
                  <a:pt x="8861" y="2120"/>
                </a:cubicBezTo>
                <a:cubicBezTo>
                  <a:pt x="8969" y="2258"/>
                  <a:pt x="9272" y="2294"/>
                  <a:pt x="9320" y="2175"/>
                </a:cubicBezTo>
                <a:cubicBezTo>
                  <a:pt x="9349" y="2105"/>
                  <a:pt x="9578" y="2089"/>
                  <a:pt x="10444" y="2099"/>
                </a:cubicBezTo>
                <a:lnTo>
                  <a:pt x="11533" y="2113"/>
                </a:lnTo>
                <a:lnTo>
                  <a:pt x="11572" y="2371"/>
                </a:lnTo>
                <a:lnTo>
                  <a:pt x="11611" y="2630"/>
                </a:lnTo>
                <a:lnTo>
                  <a:pt x="11640" y="2403"/>
                </a:lnTo>
                <a:lnTo>
                  <a:pt x="11672" y="2177"/>
                </a:lnTo>
                <a:lnTo>
                  <a:pt x="12600" y="2159"/>
                </a:lnTo>
                <a:cubicBezTo>
                  <a:pt x="13111" y="2150"/>
                  <a:pt x="13979" y="2167"/>
                  <a:pt x="14529" y="2194"/>
                </a:cubicBezTo>
                <a:lnTo>
                  <a:pt x="15527" y="2242"/>
                </a:lnTo>
                <a:lnTo>
                  <a:pt x="15569" y="2534"/>
                </a:lnTo>
                <a:cubicBezTo>
                  <a:pt x="15612" y="2840"/>
                  <a:pt x="15644" y="2829"/>
                  <a:pt x="15657" y="2502"/>
                </a:cubicBezTo>
                <a:lnTo>
                  <a:pt x="15667" y="2306"/>
                </a:lnTo>
                <a:lnTo>
                  <a:pt x="17452" y="2322"/>
                </a:lnTo>
                <a:cubicBezTo>
                  <a:pt x="19191" y="2338"/>
                  <a:pt x="19480" y="2371"/>
                  <a:pt x="19303" y="2538"/>
                </a:cubicBezTo>
                <a:cubicBezTo>
                  <a:pt x="19220" y="2616"/>
                  <a:pt x="19263" y="2858"/>
                  <a:pt x="19359" y="2858"/>
                </a:cubicBezTo>
                <a:cubicBezTo>
                  <a:pt x="19392" y="2858"/>
                  <a:pt x="19420" y="2776"/>
                  <a:pt x="19420" y="2676"/>
                </a:cubicBezTo>
                <a:cubicBezTo>
                  <a:pt x="19420" y="2381"/>
                  <a:pt x="19517" y="2339"/>
                  <a:pt x="20135" y="2382"/>
                </a:cubicBezTo>
                <a:cubicBezTo>
                  <a:pt x="20442" y="2403"/>
                  <a:pt x="20731" y="2449"/>
                  <a:pt x="20777" y="2483"/>
                </a:cubicBezTo>
                <a:cubicBezTo>
                  <a:pt x="20860" y="2545"/>
                  <a:pt x="21600" y="2423"/>
                  <a:pt x="21532" y="2359"/>
                </a:cubicBezTo>
                <a:cubicBezTo>
                  <a:pt x="21444" y="2277"/>
                  <a:pt x="20802" y="2163"/>
                  <a:pt x="20780" y="2226"/>
                </a:cubicBezTo>
                <a:cubicBezTo>
                  <a:pt x="20755" y="2297"/>
                  <a:pt x="20358" y="2301"/>
                  <a:pt x="18799" y="2240"/>
                </a:cubicBezTo>
                <a:cubicBezTo>
                  <a:pt x="17643" y="2194"/>
                  <a:pt x="10040" y="1960"/>
                  <a:pt x="8229" y="1915"/>
                </a:cubicBezTo>
                <a:cubicBezTo>
                  <a:pt x="7433" y="1896"/>
                  <a:pt x="6626" y="1866"/>
                  <a:pt x="6437" y="1849"/>
                </a:cubicBezTo>
                <a:cubicBezTo>
                  <a:pt x="6247" y="1831"/>
                  <a:pt x="5623" y="1808"/>
                  <a:pt x="5050" y="1800"/>
                </a:cubicBezTo>
                <a:cubicBezTo>
                  <a:pt x="4135" y="1788"/>
                  <a:pt x="3987" y="1772"/>
                  <a:pt x="3861" y="1665"/>
                </a:cubicBezTo>
                <a:lnTo>
                  <a:pt x="3716" y="1541"/>
                </a:lnTo>
                <a:lnTo>
                  <a:pt x="3885" y="1396"/>
                </a:lnTo>
                <a:cubicBezTo>
                  <a:pt x="4086" y="1220"/>
                  <a:pt x="4056" y="1025"/>
                  <a:pt x="3812" y="920"/>
                </a:cubicBezTo>
                <a:cubicBezTo>
                  <a:pt x="3593" y="826"/>
                  <a:pt x="3267" y="827"/>
                  <a:pt x="3106" y="922"/>
                </a:cubicBezTo>
                <a:cubicBezTo>
                  <a:pt x="3010" y="978"/>
                  <a:pt x="2921" y="977"/>
                  <a:pt x="2745" y="920"/>
                </a:cubicBezTo>
                <a:lnTo>
                  <a:pt x="2510" y="846"/>
                </a:lnTo>
                <a:close/>
                <a:moveTo>
                  <a:pt x="6463" y="977"/>
                </a:moveTo>
                <a:cubicBezTo>
                  <a:pt x="6426" y="977"/>
                  <a:pt x="6413" y="1006"/>
                  <a:pt x="6437" y="1042"/>
                </a:cubicBezTo>
                <a:cubicBezTo>
                  <a:pt x="6460" y="1077"/>
                  <a:pt x="6509" y="1106"/>
                  <a:pt x="6547" y="1106"/>
                </a:cubicBezTo>
                <a:cubicBezTo>
                  <a:pt x="6584" y="1106"/>
                  <a:pt x="6599" y="1077"/>
                  <a:pt x="6576" y="1042"/>
                </a:cubicBezTo>
                <a:cubicBezTo>
                  <a:pt x="6552" y="1006"/>
                  <a:pt x="6501" y="977"/>
                  <a:pt x="6463" y="977"/>
                </a:cubicBezTo>
                <a:close/>
                <a:moveTo>
                  <a:pt x="7115" y="1007"/>
                </a:moveTo>
                <a:cubicBezTo>
                  <a:pt x="7109" y="1003"/>
                  <a:pt x="7099" y="1003"/>
                  <a:pt x="7089" y="1009"/>
                </a:cubicBezTo>
                <a:cubicBezTo>
                  <a:pt x="6983" y="1071"/>
                  <a:pt x="7009" y="1310"/>
                  <a:pt x="7135" y="1442"/>
                </a:cubicBezTo>
                <a:cubicBezTo>
                  <a:pt x="7284" y="1597"/>
                  <a:pt x="7442" y="1592"/>
                  <a:pt x="7670" y="1423"/>
                </a:cubicBezTo>
                <a:lnTo>
                  <a:pt x="7858" y="1285"/>
                </a:lnTo>
                <a:lnTo>
                  <a:pt x="7897" y="1423"/>
                </a:lnTo>
                <a:cubicBezTo>
                  <a:pt x="7952" y="1620"/>
                  <a:pt x="8056" y="1593"/>
                  <a:pt x="8056" y="1382"/>
                </a:cubicBezTo>
                <a:cubicBezTo>
                  <a:pt x="8056" y="1268"/>
                  <a:pt x="8001" y="1170"/>
                  <a:pt x="7904" y="1113"/>
                </a:cubicBezTo>
                <a:cubicBezTo>
                  <a:pt x="7770" y="1034"/>
                  <a:pt x="7743" y="1037"/>
                  <a:pt x="7680" y="1140"/>
                </a:cubicBezTo>
                <a:cubicBezTo>
                  <a:pt x="7512" y="1414"/>
                  <a:pt x="7368" y="1501"/>
                  <a:pt x="7218" y="1426"/>
                </a:cubicBezTo>
                <a:cubicBezTo>
                  <a:pt x="7105" y="1368"/>
                  <a:pt x="7083" y="1313"/>
                  <a:pt x="7115" y="1161"/>
                </a:cubicBezTo>
                <a:cubicBezTo>
                  <a:pt x="7134" y="1072"/>
                  <a:pt x="7135" y="1019"/>
                  <a:pt x="7115" y="1007"/>
                </a:cubicBezTo>
                <a:close/>
                <a:moveTo>
                  <a:pt x="11723" y="1106"/>
                </a:moveTo>
                <a:cubicBezTo>
                  <a:pt x="11338" y="1106"/>
                  <a:pt x="11154" y="1198"/>
                  <a:pt x="11154" y="1396"/>
                </a:cubicBezTo>
                <a:cubicBezTo>
                  <a:pt x="11154" y="1572"/>
                  <a:pt x="11224" y="1627"/>
                  <a:pt x="11528" y="1688"/>
                </a:cubicBezTo>
                <a:cubicBezTo>
                  <a:pt x="11909" y="1764"/>
                  <a:pt x="12187" y="1644"/>
                  <a:pt x="12187" y="1403"/>
                </a:cubicBezTo>
                <a:cubicBezTo>
                  <a:pt x="12187" y="1190"/>
                  <a:pt x="12056" y="1106"/>
                  <a:pt x="11723" y="1106"/>
                </a:cubicBezTo>
                <a:close/>
                <a:moveTo>
                  <a:pt x="15593" y="1281"/>
                </a:moveTo>
                <a:cubicBezTo>
                  <a:pt x="15587" y="1282"/>
                  <a:pt x="15587" y="1287"/>
                  <a:pt x="15593" y="1297"/>
                </a:cubicBezTo>
                <a:cubicBezTo>
                  <a:pt x="15664" y="1405"/>
                  <a:pt x="15569" y="1617"/>
                  <a:pt x="15415" y="1695"/>
                </a:cubicBezTo>
                <a:cubicBezTo>
                  <a:pt x="15226" y="1790"/>
                  <a:pt x="15056" y="1654"/>
                  <a:pt x="15110" y="1451"/>
                </a:cubicBezTo>
                <a:cubicBezTo>
                  <a:pt x="15132" y="1367"/>
                  <a:pt x="15120" y="1301"/>
                  <a:pt x="15081" y="1301"/>
                </a:cubicBezTo>
                <a:cubicBezTo>
                  <a:pt x="14990" y="1301"/>
                  <a:pt x="14992" y="1534"/>
                  <a:pt x="15083" y="1695"/>
                </a:cubicBezTo>
                <a:cubicBezTo>
                  <a:pt x="15190" y="1882"/>
                  <a:pt x="15517" y="1860"/>
                  <a:pt x="15659" y="1656"/>
                </a:cubicBezTo>
                <a:cubicBezTo>
                  <a:pt x="15784" y="1476"/>
                  <a:pt x="15906" y="1496"/>
                  <a:pt x="15906" y="1695"/>
                </a:cubicBezTo>
                <a:cubicBezTo>
                  <a:pt x="15906" y="1764"/>
                  <a:pt x="15934" y="1819"/>
                  <a:pt x="15967" y="1819"/>
                </a:cubicBezTo>
                <a:cubicBezTo>
                  <a:pt x="16000" y="1819"/>
                  <a:pt x="16028" y="1754"/>
                  <a:pt x="16028" y="1672"/>
                </a:cubicBezTo>
                <a:cubicBezTo>
                  <a:pt x="16028" y="1573"/>
                  <a:pt x="15945" y="1473"/>
                  <a:pt x="15786" y="1375"/>
                </a:cubicBezTo>
                <a:cubicBezTo>
                  <a:pt x="15687" y="1314"/>
                  <a:pt x="15613" y="1278"/>
                  <a:pt x="15593" y="1281"/>
                </a:cubicBezTo>
                <a:close/>
                <a:moveTo>
                  <a:pt x="19483" y="1370"/>
                </a:moveTo>
                <a:cubicBezTo>
                  <a:pt x="19142" y="1372"/>
                  <a:pt x="18837" y="1636"/>
                  <a:pt x="19088" y="1872"/>
                </a:cubicBezTo>
                <a:cubicBezTo>
                  <a:pt x="19208" y="1985"/>
                  <a:pt x="19733" y="1968"/>
                  <a:pt x="19862" y="1846"/>
                </a:cubicBezTo>
                <a:cubicBezTo>
                  <a:pt x="20011" y="1705"/>
                  <a:pt x="19998" y="1586"/>
                  <a:pt x="19818" y="1467"/>
                </a:cubicBezTo>
                <a:cubicBezTo>
                  <a:pt x="19715" y="1399"/>
                  <a:pt x="19597" y="1370"/>
                  <a:pt x="19483" y="1370"/>
                </a:cubicBezTo>
                <a:close/>
                <a:moveTo>
                  <a:pt x="3721" y="1892"/>
                </a:moveTo>
                <a:cubicBezTo>
                  <a:pt x="3901" y="1914"/>
                  <a:pt x="3881" y="2060"/>
                  <a:pt x="3812" y="2672"/>
                </a:cubicBezTo>
                <a:cubicBezTo>
                  <a:pt x="3766" y="3077"/>
                  <a:pt x="3710" y="3656"/>
                  <a:pt x="3687" y="3959"/>
                </a:cubicBezTo>
                <a:cubicBezTo>
                  <a:pt x="3664" y="4263"/>
                  <a:pt x="3626" y="4679"/>
                  <a:pt x="3604" y="4884"/>
                </a:cubicBezTo>
                <a:cubicBezTo>
                  <a:pt x="3582" y="5089"/>
                  <a:pt x="3543" y="5268"/>
                  <a:pt x="3519" y="5279"/>
                </a:cubicBezTo>
                <a:cubicBezTo>
                  <a:pt x="3494" y="5291"/>
                  <a:pt x="3383" y="5282"/>
                  <a:pt x="3270" y="5261"/>
                </a:cubicBezTo>
                <a:lnTo>
                  <a:pt x="3062" y="5222"/>
                </a:lnTo>
                <a:lnTo>
                  <a:pt x="3084" y="4284"/>
                </a:lnTo>
                <a:cubicBezTo>
                  <a:pt x="3096" y="3767"/>
                  <a:pt x="3126" y="3022"/>
                  <a:pt x="3152" y="2630"/>
                </a:cubicBezTo>
                <a:lnTo>
                  <a:pt x="3199" y="1920"/>
                </a:lnTo>
                <a:lnTo>
                  <a:pt x="3470" y="1899"/>
                </a:lnTo>
                <a:cubicBezTo>
                  <a:pt x="3580" y="1891"/>
                  <a:pt x="3662" y="1885"/>
                  <a:pt x="3721" y="1892"/>
                </a:cubicBezTo>
                <a:close/>
                <a:moveTo>
                  <a:pt x="6539" y="2338"/>
                </a:moveTo>
                <a:cubicBezTo>
                  <a:pt x="6501" y="2338"/>
                  <a:pt x="6471" y="2367"/>
                  <a:pt x="6471" y="2403"/>
                </a:cubicBezTo>
                <a:cubicBezTo>
                  <a:pt x="6471" y="2438"/>
                  <a:pt x="6501" y="2467"/>
                  <a:pt x="6539" y="2467"/>
                </a:cubicBezTo>
                <a:cubicBezTo>
                  <a:pt x="6577" y="2467"/>
                  <a:pt x="6608" y="2438"/>
                  <a:pt x="6608" y="2403"/>
                </a:cubicBezTo>
                <a:cubicBezTo>
                  <a:pt x="6608" y="2367"/>
                  <a:pt x="6577" y="2338"/>
                  <a:pt x="6539" y="2338"/>
                </a:cubicBezTo>
                <a:close/>
                <a:moveTo>
                  <a:pt x="9860" y="2603"/>
                </a:moveTo>
                <a:cubicBezTo>
                  <a:pt x="9765" y="2607"/>
                  <a:pt x="9767" y="2617"/>
                  <a:pt x="9880" y="2663"/>
                </a:cubicBezTo>
                <a:cubicBezTo>
                  <a:pt x="10064" y="2737"/>
                  <a:pt x="10068" y="2737"/>
                  <a:pt x="10019" y="2663"/>
                </a:cubicBezTo>
                <a:cubicBezTo>
                  <a:pt x="9995" y="2627"/>
                  <a:pt x="9924" y="2600"/>
                  <a:pt x="9860" y="2603"/>
                </a:cubicBezTo>
                <a:close/>
                <a:moveTo>
                  <a:pt x="9381" y="2607"/>
                </a:moveTo>
                <a:lnTo>
                  <a:pt x="9054" y="2619"/>
                </a:lnTo>
                <a:lnTo>
                  <a:pt x="9364" y="2663"/>
                </a:lnTo>
                <a:cubicBezTo>
                  <a:pt x="9535" y="2688"/>
                  <a:pt x="9682" y="2712"/>
                  <a:pt x="9692" y="2718"/>
                </a:cubicBezTo>
                <a:cubicBezTo>
                  <a:pt x="9701" y="2723"/>
                  <a:pt x="9709" y="2698"/>
                  <a:pt x="9709" y="2663"/>
                </a:cubicBezTo>
                <a:cubicBezTo>
                  <a:pt x="9709" y="2627"/>
                  <a:pt x="9561" y="2602"/>
                  <a:pt x="9381" y="2607"/>
                </a:cubicBezTo>
                <a:close/>
                <a:moveTo>
                  <a:pt x="9257" y="2922"/>
                </a:moveTo>
                <a:cubicBezTo>
                  <a:pt x="9202" y="2922"/>
                  <a:pt x="9157" y="2945"/>
                  <a:pt x="9157" y="2973"/>
                </a:cubicBezTo>
                <a:cubicBezTo>
                  <a:pt x="9157" y="3001"/>
                  <a:pt x="9218" y="3024"/>
                  <a:pt x="9291" y="3024"/>
                </a:cubicBezTo>
                <a:cubicBezTo>
                  <a:pt x="9364" y="3024"/>
                  <a:pt x="9407" y="3001"/>
                  <a:pt x="9389" y="2973"/>
                </a:cubicBezTo>
                <a:cubicBezTo>
                  <a:pt x="9370" y="2945"/>
                  <a:pt x="9311" y="2922"/>
                  <a:pt x="9257" y="2922"/>
                </a:cubicBezTo>
                <a:close/>
                <a:moveTo>
                  <a:pt x="9701" y="2932"/>
                </a:moveTo>
                <a:cubicBezTo>
                  <a:pt x="9677" y="2931"/>
                  <a:pt x="9650" y="2934"/>
                  <a:pt x="9626" y="2943"/>
                </a:cubicBezTo>
                <a:cubicBezTo>
                  <a:pt x="9571" y="2964"/>
                  <a:pt x="9587" y="2979"/>
                  <a:pt x="9667" y="2982"/>
                </a:cubicBezTo>
                <a:cubicBezTo>
                  <a:pt x="9740" y="2985"/>
                  <a:pt x="9780" y="2969"/>
                  <a:pt x="9757" y="2948"/>
                </a:cubicBezTo>
                <a:cubicBezTo>
                  <a:pt x="9746" y="2937"/>
                  <a:pt x="9725" y="2933"/>
                  <a:pt x="9701" y="2932"/>
                </a:cubicBezTo>
                <a:close/>
                <a:moveTo>
                  <a:pt x="16358" y="2987"/>
                </a:moveTo>
                <a:cubicBezTo>
                  <a:pt x="16341" y="2987"/>
                  <a:pt x="16310" y="3016"/>
                  <a:pt x="16287" y="3051"/>
                </a:cubicBezTo>
                <a:cubicBezTo>
                  <a:pt x="16263" y="3087"/>
                  <a:pt x="16276" y="3116"/>
                  <a:pt x="16316" y="3116"/>
                </a:cubicBezTo>
                <a:cubicBezTo>
                  <a:pt x="16356" y="3116"/>
                  <a:pt x="16389" y="3087"/>
                  <a:pt x="16389" y="3051"/>
                </a:cubicBezTo>
                <a:cubicBezTo>
                  <a:pt x="16389" y="3016"/>
                  <a:pt x="16374" y="2987"/>
                  <a:pt x="16358" y="2987"/>
                </a:cubicBezTo>
                <a:close/>
                <a:moveTo>
                  <a:pt x="9372" y="3205"/>
                </a:moveTo>
                <a:cubicBezTo>
                  <a:pt x="9349" y="3209"/>
                  <a:pt x="9318" y="3233"/>
                  <a:pt x="9269" y="3279"/>
                </a:cubicBezTo>
                <a:cubicBezTo>
                  <a:pt x="9171" y="3371"/>
                  <a:pt x="9164" y="3405"/>
                  <a:pt x="9237" y="3449"/>
                </a:cubicBezTo>
                <a:cubicBezTo>
                  <a:pt x="9387" y="3538"/>
                  <a:pt x="9601" y="3521"/>
                  <a:pt x="9521" y="3426"/>
                </a:cubicBezTo>
                <a:cubicBezTo>
                  <a:pt x="9483" y="3381"/>
                  <a:pt x="9437" y="3303"/>
                  <a:pt x="9421" y="3254"/>
                </a:cubicBezTo>
                <a:cubicBezTo>
                  <a:pt x="9409" y="3218"/>
                  <a:pt x="9395" y="3201"/>
                  <a:pt x="9372" y="3205"/>
                </a:cubicBezTo>
                <a:close/>
                <a:moveTo>
                  <a:pt x="20653" y="3233"/>
                </a:moveTo>
                <a:cubicBezTo>
                  <a:pt x="20600" y="3226"/>
                  <a:pt x="20589" y="3251"/>
                  <a:pt x="20589" y="3302"/>
                </a:cubicBezTo>
                <a:cubicBezTo>
                  <a:pt x="20589" y="3370"/>
                  <a:pt x="20648" y="3417"/>
                  <a:pt x="20738" y="3424"/>
                </a:cubicBezTo>
                <a:cubicBezTo>
                  <a:pt x="20978" y="3441"/>
                  <a:pt x="21060" y="3564"/>
                  <a:pt x="20904" y="3672"/>
                </a:cubicBezTo>
                <a:cubicBezTo>
                  <a:pt x="20831" y="3723"/>
                  <a:pt x="20733" y="3766"/>
                  <a:pt x="20687" y="3766"/>
                </a:cubicBezTo>
                <a:cubicBezTo>
                  <a:pt x="20641" y="3766"/>
                  <a:pt x="20587" y="3809"/>
                  <a:pt x="20565" y="3863"/>
                </a:cubicBezTo>
                <a:cubicBezTo>
                  <a:pt x="20529" y="3950"/>
                  <a:pt x="20547" y="3950"/>
                  <a:pt x="20721" y="3865"/>
                </a:cubicBezTo>
                <a:cubicBezTo>
                  <a:pt x="20902" y="3777"/>
                  <a:pt x="20929" y="3781"/>
                  <a:pt x="21041" y="3897"/>
                </a:cubicBezTo>
                <a:cubicBezTo>
                  <a:pt x="21182" y="4044"/>
                  <a:pt x="21285" y="4057"/>
                  <a:pt x="21402" y="3946"/>
                </a:cubicBezTo>
                <a:cubicBezTo>
                  <a:pt x="21499" y="3855"/>
                  <a:pt x="21517" y="3417"/>
                  <a:pt x="21422" y="3472"/>
                </a:cubicBezTo>
                <a:cubicBezTo>
                  <a:pt x="21387" y="3493"/>
                  <a:pt x="21186" y="3436"/>
                  <a:pt x="20975" y="3348"/>
                </a:cubicBezTo>
                <a:cubicBezTo>
                  <a:pt x="20803" y="3276"/>
                  <a:pt x="20706" y="3239"/>
                  <a:pt x="20653" y="3233"/>
                </a:cubicBezTo>
                <a:close/>
                <a:moveTo>
                  <a:pt x="8842" y="3350"/>
                </a:moveTo>
                <a:cubicBezTo>
                  <a:pt x="8810" y="3355"/>
                  <a:pt x="8784" y="3366"/>
                  <a:pt x="8773" y="3382"/>
                </a:cubicBezTo>
                <a:cubicBezTo>
                  <a:pt x="8752" y="3415"/>
                  <a:pt x="8816" y="3440"/>
                  <a:pt x="8913" y="3440"/>
                </a:cubicBezTo>
                <a:cubicBezTo>
                  <a:pt x="9124" y="3440"/>
                  <a:pt x="9139" y="3404"/>
                  <a:pt x="8949" y="3357"/>
                </a:cubicBezTo>
                <a:cubicBezTo>
                  <a:pt x="8911" y="3348"/>
                  <a:pt x="8874" y="3346"/>
                  <a:pt x="8842" y="3350"/>
                </a:cubicBezTo>
                <a:close/>
                <a:moveTo>
                  <a:pt x="6029" y="3766"/>
                </a:moveTo>
                <a:cubicBezTo>
                  <a:pt x="5988" y="3766"/>
                  <a:pt x="5993" y="3794"/>
                  <a:pt x="6039" y="3838"/>
                </a:cubicBezTo>
                <a:cubicBezTo>
                  <a:pt x="6097" y="3892"/>
                  <a:pt x="6092" y="3951"/>
                  <a:pt x="6014" y="4063"/>
                </a:cubicBezTo>
                <a:cubicBezTo>
                  <a:pt x="5957" y="4146"/>
                  <a:pt x="5926" y="4241"/>
                  <a:pt x="5948" y="4274"/>
                </a:cubicBezTo>
                <a:cubicBezTo>
                  <a:pt x="5970" y="4308"/>
                  <a:pt x="6052" y="4321"/>
                  <a:pt x="6129" y="4302"/>
                </a:cubicBezTo>
                <a:cubicBezTo>
                  <a:pt x="6261" y="4270"/>
                  <a:pt x="6259" y="4263"/>
                  <a:pt x="6144" y="4178"/>
                </a:cubicBezTo>
                <a:cubicBezTo>
                  <a:pt x="6028" y="4094"/>
                  <a:pt x="6030" y="4085"/>
                  <a:pt x="6141" y="4003"/>
                </a:cubicBezTo>
                <a:cubicBezTo>
                  <a:pt x="6231" y="3937"/>
                  <a:pt x="6239" y="3897"/>
                  <a:pt x="6178" y="3840"/>
                </a:cubicBezTo>
                <a:cubicBezTo>
                  <a:pt x="6134" y="3798"/>
                  <a:pt x="6067" y="3766"/>
                  <a:pt x="6029" y="3766"/>
                </a:cubicBezTo>
                <a:close/>
                <a:moveTo>
                  <a:pt x="15327" y="3810"/>
                </a:moveTo>
                <a:cubicBezTo>
                  <a:pt x="15177" y="3812"/>
                  <a:pt x="15012" y="3858"/>
                  <a:pt x="15012" y="3913"/>
                </a:cubicBezTo>
                <a:cubicBezTo>
                  <a:pt x="15012" y="3921"/>
                  <a:pt x="15160" y="3916"/>
                  <a:pt x="15339" y="3902"/>
                </a:cubicBezTo>
                <a:cubicBezTo>
                  <a:pt x="15642" y="3878"/>
                  <a:pt x="15651" y="3872"/>
                  <a:pt x="15466" y="3824"/>
                </a:cubicBezTo>
                <a:cubicBezTo>
                  <a:pt x="15426" y="3813"/>
                  <a:pt x="15377" y="3809"/>
                  <a:pt x="15327" y="3810"/>
                </a:cubicBezTo>
                <a:close/>
                <a:moveTo>
                  <a:pt x="20506" y="4116"/>
                </a:moveTo>
                <a:cubicBezTo>
                  <a:pt x="20180" y="4111"/>
                  <a:pt x="20177" y="4115"/>
                  <a:pt x="20177" y="4320"/>
                </a:cubicBezTo>
                <a:cubicBezTo>
                  <a:pt x="20177" y="4559"/>
                  <a:pt x="20290" y="4647"/>
                  <a:pt x="20912" y="4893"/>
                </a:cubicBezTo>
                <a:cubicBezTo>
                  <a:pt x="21133" y="4980"/>
                  <a:pt x="21344" y="5053"/>
                  <a:pt x="21380" y="5056"/>
                </a:cubicBezTo>
                <a:cubicBezTo>
                  <a:pt x="21491" y="5066"/>
                  <a:pt x="21187" y="4888"/>
                  <a:pt x="21002" y="4836"/>
                </a:cubicBezTo>
                <a:cubicBezTo>
                  <a:pt x="20754" y="4765"/>
                  <a:pt x="20647" y="4670"/>
                  <a:pt x="20719" y="4585"/>
                </a:cubicBezTo>
                <a:cubicBezTo>
                  <a:pt x="20752" y="4545"/>
                  <a:pt x="20791" y="4425"/>
                  <a:pt x="20807" y="4318"/>
                </a:cubicBezTo>
                <a:cubicBezTo>
                  <a:pt x="20835" y="4126"/>
                  <a:pt x="20832" y="4121"/>
                  <a:pt x="20506" y="4116"/>
                </a:cubicBezTo>
                <a:close/>
                <a:moveTo>
                  <a:pt x="5438" y="4187"/>
                </a:moveTo>
                <a:cubicBezTo>
                  <a:pt x="5399" y="4165"/>
                  <a:pt x="5370" y="4191"/>
                  <a:pt x="5370" y="4247"/>
                </a:cubicBezTo>
                <a:cubicBezTo>
                  <a:pt x="5370" y="4361"/>
                  <a:pt x="5411" y="4378"/>
                  <a:pt x="5470" y="4288"/>
                </a:cubicBezTo>
                <a:cubicBezTo>
                  <a:pt x="5491" y="4255"/>
                  <a:pt x="5476" y="4210"/>
                  <a:pt x="5438" y="4187"/>
                </a:cubicBezTo>
                <a:close/>
                <a:moveTo>
                  <a:pt x="6949" y="4219"/>
                </a:moveTo>
                <a:cubicBezTo>
                  <a:pt x="6909" y="4219"/>
                  <a:pt x="6897" y="4248"/>
                  <a:pt x="6920" y="4284"/>
                </a:cubicBezTo>
                <a:cubicBezTo>
                  <a:pt x="6944" y="4319"/>
                  <a:pt x="6974" y="4348"/>
                  <a:pt x="6991" y="4348"/>
                </a:cubicBezTo>
                <a:cubicBezTo>
                  <a:pt x="7008" y="4348"/>
                  <a:pt x="7023" y="4319"/>
                  <a:pt x="7023" y="4284"/>
                </a:cubicBezTo>
                <a:cubicBezTo>
                  <a:pt x="7023" y="4248"/>
                  <a:pt x="6990" y="4219"/>
                  <a:pt x="6949" y="4219"/>
                </a:cubicBezTo>
                <a:close/>
                <a:moveTo>
                  <a:pt x="1768" y="4307"/>
                </a:moveTo>
                <a:cubicBezTo>
                  <a:pt x="1525" y="4327"/>
                  <a:pt x="1304" y="4436"/>
                  <a:pt x="1304" y="4615"/>
                </a:cubicBezTo>
                <a:cubicBezTo>
                  <a:pt x="1304" y="4681"/>
                  <a:pt x="1390" y="4778"/>
                  <a:pt x="1494" y="4831"/>
                </a:cubicBezTo>
                <a:cubicBezTo>
                  <a:pt x="1756" y="4965"/>
                  <a:pt x="2088" y="4956"/>
                  <a:pt x="2278" y="4810"/>
                </a:cubicBezTo>
                <a:cubicBezTo>
                  <a:pt x="2416" y="4705"/>
                  <a:pt x="2426" y="4666"/>
                  <a:pt x="2359" y="4527"/>
                </a:cubicBezTo>
                <a:cubicBezTo>
                  <a:pt x="2275" y="4355"/>
                  <a:pt x="2010" y="4287"/>
                  <a:pt x="1768" y="4307"/>
                </a:cubicBezTo>
                <a:close/>
                <a:moveTo>
                  <a:pt x="8419" y="4438"/>
                </a:moveTo>
                <a:cubicBezTo>
                  <a:pt x="8407" y="4443"/>
                  <a:pt x="8400" y="4456"/>
                  <a:pt x="8400" y="4475"/>
                </a:cubicBezTo>
                <a:cubicBezTo>
                  <a:pt x="8400" y="4512"/>
                  <a:pt x="8430" y="4543"/>
                  <a:pt x="8468" y="4543"/>
                </a:cubicBezTo>
                <a:cubicBezTo>
                  <a:pt x="8506" y="4543"/>
                  <a:pt x="8537" y="4529"/>
                  <a:pt x="8537" y="4514"/>
                </a:cubicBezTo>
                <a:cubicBezTo>
                  <a:pt x="8537" y="4498"/>
                  <a:pt x="8506" y="4469"/>
                  <a:pt x="8468" y="4447"/>
                </a:cubicBezTo>
                <a:cubicBezTo>
                  <a:pt x="8449" y="4436"/>
                  <a:pt x="8432" y="4433"/>
                  <a:pt x="8419" y="4438"/>
                </a:cubicBezTo>
                <a:close/>
                <a:moveTo>
                  <a:pt x="20470" y="5079"/>
                </a:moveTo>
                <a:cubicBezTo>
                  <a:pt x="20453" y="5085"/>
                  <a:pt x="20453" y="5119"/>
                  <a:pt x="20453" y="5183"/>
                </a:cubicBezTo>
                <a:cubicBezTo>
                  <a:pt x="20453" y="5276"/>
                  <a:pt x="20493" y="5321"/>
                  <a:pt x="20580" y="5321"/>
                </a:cubicBezTo>
                <a:cubicBezTo>
                  <a:pt x="20651" y="5321"/>
                  <a:pt x="20747" y="5362"/>
                  <a:pt x="20790" y="5410"/>
                </a:cubicBezTo>
                <a:cubicBezTo>
                  <a:pt x="20879" y="5511"/>
                  <a:pt x="20795" y="5601"/>
                  <a:pt x="20545" y="5672"/>
                </a:cubicBezTo>
                <a:cubicBezTo>
                  <a:pt x="20464" y="5696"/>
                  <a:pt x="20382" y="5765"/>
                  <a:pt x="20360" y="5827"/>
                </a:cubicBezTo>
                <a:cubicBezTo>
                  <a:pt x="20338" y="5888"/>
                  <a:pt x="20280" y="5985"/>
                  <a:pt x="20235" y="6043"/>
                </a:cubicBezTo>
                <a:cubicBezTo>
                  <a:pt x="20190" y="6100"/>
                  <a:pt x="20174" y="6198"/>
                  <a:pt x="20199" y="6259"/>
                </a:cubicBezTo>
                <a:cubicBezTo>
                  <a:pt x="20224" y="6320"/>
                  <a:pt x="20300" y="6359"/>
                  <a:pt x="20367" y="6346"/>
                </a:cubicBezTo>
                <a:cubicBezTo>
                  <a:pt x="20457" y="6329"/>
                  <a:pt x="20487" y="6260"/>
                  <a:pt x="20487" y="6073"/>
                </a:cubicBezTo>
                <a:cubicBezTo>
                  <a:pt x="20487" y="5756"/>
                  <a:pt x="20655" y="5628"/>
                  <a:pt x="20851" y="5794"/>
                </a:cubicBezTo>
                <a:cubicBezTo>
                  <a:pt x="21036" y="5952"/>
                  <a:pt x="21255" y="5936"/>
                  <a:pt x="21305" y="5760"/>
                </a:cubicBezTo>
                <a:cubicBezTo>
                  <a:pt x="21388" y="5468"/>
                  <a:pt x="21353" y="5415"/>
                  <a:pt x="21019" y="5325"/>
                </a:cubicBezTo>
                <a:cubicBezTo>
                  <a:pt x="20839" y="5277"/>
                  <a:pt x="20639" y="5193"/>
                  <a:pt x="20572" y="5139"/>
                </a:cubicBezTo>
                <a:cubicBezTo>
                  <a:pt x="20517" y="5094"/>
                  <a:pt x="20486" y="5074"/>
                  <a:pt x="20470" y="5079"/>
                </a:cubicBezTo>
                <a:close/>
                <a:moveTo>
                  <a:pt x="3301" y="5420"/>
                </a:moveTo>
                <a:lnTo>
                  <a:pt x="3546" y="5420"/>
                </a:lnTo>
                <a:lnTo>
                  <a:pt x="3528" y="5776"/>
                </a:lnTo>
                <a:cubicBezTo>
                  <a:pt x="3520" y="5972"/>
                  <a:pt x="3493" y="6376"/>
                  <a:pt x="3470" y="6675"/>
                </a:cubicBezTo>
                <a:cubicBezTo>
                  <a:pt x="3446" y="6974"/>
                  <a:pt x="3422" y="7484"/>
                  <a:pt x="3416" y="7809"/>
                </a:cubicBezTo>
                <a:lnTo>
                  <a:pt x="3406" y="8399"/>
                </a:lnTo>
                <a:lnTo>
                  <a:pt x="3184" y="8409"/>
                </a:lnTo>
                <a:cubicBezTo>
                  <a:pt x="3063" y="8414"/>
                  <a:pt x="2949" y="8404"/>
                  <a:pt x="2930" y="8386"/>
                </a:cubicBezTo>
                <a:cubicBezTo>
                  <a:pt x="2886" y="8344"/>
                  <a:pt x="2940" y="7097"/>
                  <a:pt x="3057" y="5484"/>
                </a:cubicBezTo>
                <a:cubicBezTo>
                  <a:pt x="3060" y="5448"/>
                  <a:pt x="3169" y="5420"/>
                  <a:pt x="3301" y="5420"/>
                </a:cubicBezTo>
                <a:close/>
                <a:moveTo>
                  <a:pt x="1304" y="5438"/>
                </a:moveTo>
                <a:lnTo>
                  <a:pt x="1314" y="5753"/>
                </a:lnTo>
                <a:cubicBezTo>
                  <a:pt x="1318" y="5927"/>
                  <a:pt x="1337" y="6011"/>
                  <a:pt x="1355" y="5939"/>
                </a:cubicBezTo>
                <a:cubicBezTo>
                  <a:pt x="1409" y="5728"/>
                  <a:pt x="1498" y="5680"/>
                  <a:pt x="1631" y="5790"/>
                </a:cubicBezTo>
                <a:cubicBezTo>
                  <a:pt x="1871" y="5987"/>
                  <a:pt x="2054" y="6045"/>
                  <a:pt x="2200" y="5971"/>
                </a:cubicBezTo>
                <a:cubicBezTo>
                  <a:pt x="2368" y="5887"/>
                  <a:pt x="2382" y="5629"/>
                  <a:pt x="2225" y="5507"/>
                </a:cubicBezTo>
                <a:cubicBezTo>
                  <a:pt x="2120" y="5426"/>
                  <a:pt x="2118" y="5432"/>
                  <a:pt x="2203" y="5560"/>
                </a:cubicBezTo>
                <a:cubicBezTo>
                  <a:pt x="2279" y="5676"/>
                  <a:pt x="2280" y="5719"/>
                  <a:pt x="2205" y="5804"/>
                </a:cubicBezTo>
                <a:cubicBezTo>
                  <a:pt x="2063" y="5964"/>
                  <a:pt x="1878" y="5924"/>
                  <a:pt x="1580" y="5670"/>
                </a:cubicBezTo>
                <a:lnTo>
                  <a:pt x="1304" y="5438"/>
                </a:lnTo>
                <a:close/>
                <a:moveTo>
                  <a:pt x="9574" y="5516"/>
                </a:moveTo>
                <a:cubicBezTo>
                  <a:pt x="9534" y="5516"/>
                  <a:pt x="9501" y="5545"/>
                  <a:pt x="9501" y="5580"/>
                </a:cubicBezTo>
                <a:cubicBezTo>
                  <a:pt x="9501" y="5616"/>
                  <a:pt x="9516" y="5645"/>
                  <a:pt x="9533" y="5645"/>
                </a:cubicBezTo>
                <a:cubicBezTo>
                  <a:pt x="9550" y="5645"/>
                  <a:pt x="9583" y="5616"/>
                  <a:pt x="9606" y="5580"/>
                </a:cubicBezTo>
                <a:cubicBezTo>
                  <a:pt x="9630" y="5545"/>
                  <a:pt x="9614" y="5516"/>
                  <a:pt x="9574" y="5516"/>
                </a:cubicBezTo>
                <a:close/>
                <a:moveTo>
                  <a:pt x="15838" y="6360"/>
                </a:moveTo>
                <a:cubicBezTo>
                  <a:pt x="15800" y="6360"/>
                  <a:pt x="15769" y="6389"/>
                  <a:pt x="15769" y="6424"/>
                </a:cubicBezTo>
                <a:cubicBezTo>
                  <a:pt x="15769" y="6460"/>
                  <a:pt x="15800" y="6489"/>
                  <a:pt x="15838" y="6489"/>
                </a:cubicBezTo>
                <a:cubicBezTo>
                  <a:pt x="15875" y="6489"/>
                  <a:pt x="15906" y="6460"/>
                  <a:pt x="15906" y="6424"/>
                </a:cubicBezTo>
                <a:cubicBezTo>
                  <a:pt x="15906" y="6389"/>
                  <a:pt x="15875" y="6360"/>
                  <a:pt x="15838" y="6360"/>
                </a:cubicBezTo>
                <a:close/>
                <a:moveTo>
                  <a:pt x="15906" y="6638"/>
                </a:moveTo>
                <a:cubicBezTo>
                  <a:pt x="15834" y="6636"/>
                  <a:pt x="15756" y="6653"/>
                  <a:pt x="15733" y="6689"/>
                </a:cubicBezTo>
                <a:cubicBezTo>
                  <a:pt x="15711" y="6722"/>
                  <a:pt x="15772" y="6749"/>
                  <a:pt x="15869" y="6749"/>
                </a:cubicBezTo>
                <a:cubicBezTo>
                  <a:pt x="15966" y="6749"/>
                  <a:pt x="16045" y="6726"/>
                  <a:pt x="16045" y="6698"/>
                </a:cubicBezTo>
                <a:cubicBezTo>
                  <a:pt x="16045" y="6661"/>
                  <a:pt x="15978" y="6640"/>
                  <a:pt x="15906" y="6638"/>
                </a:cubicBezTo>
                <a:close/>
                <a:moveTo>
                  <a:pt x="8541" y="7786"/>
                </a:moveTo>
                <a:cubicBezTo>
                  <a:pt x="8501" y="7786"/>
                  <a:pt x="8468" y="7817"/>
                  <a:pt x="8468" y="7852"/>
                </a:cubicBezTo>
                <a:cubicBezTo>
                  <a:pt x="8468" y="7888"/>
                  <a:pt x="8481" y="7917"/>
                  <a:pt x="8498" y="7917"/>
                </a:cubicBezTo>
                <a:cubicBezTo>
                  <a:pt x="8514" y="7917"/>
                  <a:pt x="8550" y="7888"/>
                  <a:pt x="8573" y="7852"/>
                </a:cubicBezTo>
                <a:cubicBezTo>
                  <a:pt x="8597" y="7817"/>
                  <a:pt x="8582" y="7786"/>
                  <a:pt x="8541" y="7786"/>
                </a:cubicBezTo>
                <a:close/>
                <a:moveTo>
                  <a:pt x="1765" y="7788"/>
                </a:moveTo>
                <a:cubicBezTo>
                  <a:pt x="1601" y="7784"/>
                  <a:pt x="1428" y="7816"/>
                  <a:pt x="1321" y="7887"/>
                </a:cubicBezTo>
                <a:cubicBezTo>
                  <a:pt x="1138" y="8007"/>
                  <a:pt x="1127" y="8093"/>
                  <a:pt x="1280" y="8252"/>
                </a:cubicBezTo>
                <a:cubicBezTo>
                  <a:pt x="1423" y="8401"/>
                  <a:pt x="1903" y="8410"/>
                  <a:pt x="2117" y="8268"/>
                </a:cubicBezTo>
                <a:cubicBezTo>
                  <a:pt x="2300" y="8148"/>
                  <a:pt x="2309" y="8064"/>
                  <a:pt x="2156" y="7905"/>
                </a:cubicBezTo>
                <a:cubicBezTo>
                  <a:pt x="2085" y="7831"/>
                  <a:pt x="1929" y="7791"/>
                  <a:pt x="1765" y="7788"/>
                </a:cubicBezTo>
                <a:close/>
                <a:moveTo>
                  <a:pt x="295" y="7896"/>
                </a:moveTo>
                <a:cubicBezTo>
                  <a:pt x="185" y="7908"/>
                  <a:pt x="4" y="7991"/>
                  <a:pt x="0" y="8050"/>
                </a:cubicBezTo>
                <a:cubicBezTo>
                  <a:pt x="0" y="8050"/>
                  <a:pt x="0" y="8052"/>
                  <a:pt x="0" y="8052"/>
                </a:cubicBezTo>
                <a:cubicBezTo>
                  <a:pt x="4" y="8078"/>
                  <a:pt x="91" y="8073"/>
                  <a:pt x="203" y="8036"/>
                </a:cubicBezTo>
                <a:cubicBezTo>
                  <a:pt x="316" y="7999"/>
                  <a:pt x="394" y="7943"/>
                  <a:pt x="374" y="7912"/>
                </a:cubicBezTo>
                <a:cubicBezTo>
                  <a:pt x="363" y="7896"/>
                  <a:pt x="333" y="7892"/>
                  <a:pt x="295" y="7896"/>
                </a:cubicBezTo>
                <a:close/>
                <a:moveTo>
                  <a:pt x="3406" y="8533"/>
                </a:moveTo>
                <a:lnTo>
                  <a:pt x="3406" y="9538"/>
                </a:lnTo>
                <a:cubicBezTo>
                  <a:pt x="3406" y="10091"/>
                  <a:pt x="3380" y="10596"/>
                  <a:pt x="3348" y="10662"/>
                </a:cubicBezTo>
                <a:cubicBezTo>
                  <a:pt x="3312" y="10736"/>
                  <a:pt x="3319" y="10812"/>
                  <a:pt x="3365" y="10855"/>
                </a:cubicBezTo>
                <a:cubicBezTo>
                  <a:pt x="3406" y="10894"/>
                  <a:pt x="3441" y="11044"/>
                  <a:pt x="3441" y="11191"/>
                </a:cubicBezTo>
                <a:cubicBezTo>
                  <a:pt x="3441" y="11550"/>
                  <a:pt x="3332" y="11662"/>
                  <a:pt x="3028" y="11616"/>
                </a:cubicBezTo>
                <a:cubicBezTo>
                  <a:pt x="2748" y="11574"/>
                  <a:pt x="2769" y="11767"/>
                  <a:pt x="2842" y="9866"/>
                </a:cubicBezTo>
                <a:cubicBezTo>
                  <a:pt x="2868" y="9209"/>
                  <a:pt x="2911" y="8648"/>
                  <a:pt x="2940" y="8623"/>
                </a:cubicBezTo>
                <a:cubicBezTo>
                  <a:pt x="2969" y="8597"/>
                  <a:pt x="3085" y="8566"/>
                  <a:pt x="3199" y="8554"/>
                </a:cubicBezTo>
                <a:lnTo>
                  <a:pt x="3406" y="8533"/>
                </a:lnTo>
                <a:close/>
                <a:moveTo>
                  <a:pt x="1475" y="8825"/>
                </a:moveTo>
                <a:cubicBezTo>
                  <a:pt x="1457" y="8825"/>
                  <a:pt x="1443" y="8900"/>
                  <a:pt x="1443" y="8993"/>
                </a:cubicBezTo>
                <a:cubicBezTo>
                  <a:pt x="1443" y="9106"/>
                  <a:pt x="1397" y="9172"/>
                  <a:pt x="1304" y="9195"/>
                </a:cubicBezTo>
                <a:cubicBezTo>
                  <a:pt x="1124" y="9239"/>
                  <a:pt x="1130" y="9298"/>
                  <a:pt x="1321" y="9381"/>
                </a:cubicBezTo>
                <a:cubicBezTo>
                  <a:pt x="1413" y="9422"/>
                  <a:pt x="1511" y="9425"/>
                  <a:pt x="1560" y="9391"/>
                </a:cubicBezTo>
                <a:cubicBezTo>
                  <a:pt x="1606" y="9359"/>
                  <a:pt x="1761" y="9342"/>
                  <a:pt x="1905" y="9354"/>
                </a:cubicBezTo>
                <a:cubicBezTo>
                  <a:pt x="2266" y="9384"/>
                  <a:pt x="2241" y="9262"/>
                  <a:pt x="1836" y="9020"/>
                </a:cubicBezTo>
                <a:cubicBezTo>
                  <a:pt x="1655" y="8912"/>
                  <a:pt x="1492" y="8825"/>
                  <a:pt x="1475" y="8825"/>
                </a:cubicBezTo>
                <a:close/>
                <a:moveTo>
                  <a:pt x="1797" y="10782"/>
                </a:moveTo>
                <a:cubicBezTo>
                  <a:pt x="1382" y="10755"/>
                  <a:pt x="1099" y="10872"/>
                  <a:pt x="1099" y="11067"/>
                </a:cubicBezTo>
                <a:cubicBezTo>
                  <a:pt x="1099" y="11150"/>
                  <a:pt x="1152" y="11246"/>
                  <a:pt x="1218" y="11283"/>
                </a:cubicBezTo>
                <a:cubicBezTo>
                  <a:pt x="1377" y="11370"/>
                  <a:pt x="1829" y="11371"/>
                  <a:pt x="2000" y="11285"/>
                </a:cubicBezTo>
                <a:cubicBezTo>
                  <a:pt x="2097" y="11236"/>
                  <a:pt x="2133" y="11158"/>
                  <a:pt x="2122" y="11009"/>
                </a:cubicBezTo>
                <a:cubicBezTo>
                  <a:pt x="2108" y="10812"/>
                  <a:pt x="2091" y="10800"/>
                  <a:pt x="1797" y="10782"/>
                </a:cubicBezTo>
                <a:close/>
                <a:moveTo>
                  <a:pt x="18074" y="11901"/>
                </a:moveTo>
                <a:cubicBezTo>
                  <a:pt x="18063" y="11897"/>
                  <a:pt x="18041" y="11902"/>
                  <a:pt x="18011" y="11913"/>
                </a:cubicBezTo>
                <a:cubicBezTo>
                  <a:pt x="17952" y="11934"/>
                  <a:pt x="17903" y="11961"/>
                  <a:pt x="17903" y="11975"/>
                </a:cubicBezTo>
                <a:cubicBezTo>
                  <a:pt x="17903" y="12027"/>
                  <a:pt x="18034" y="12000"/>
                  <a:pt x="18074" y="11938"/>
                </a:cubicBezTo>
                <a:cubicBezTo>
                  <a:pt x="18086" y="11920"/>
                  <a:pt x="18086" y="11906"/>
                  <a:pt x="18074" y="11901"/>
                </a:cubicBezTo>
                <a:close/>
                <a:moveTo>
                  <a:pt x="1446" y="11938"/>
                </a:moveTo>
                <a:cubicBezTo>
                  <a:pt x="1127" y="11967"/>
                  <a:pt x="889" y="12185"/>
                  <a:pt x="1138" y="12419"/>
                </a:cubicBezTo>
                <a:cubicBezTo>
                  <a:pt x="1338" y="12608"/>
                  <a:pt x="1511" y="12554"/>
                  <a:pt x="1748" y="12230"/>
                </a:cubicBezTo>
                <a:cubicBezTo>
                  <a:pt x="1829" y="12121"/>
                  <a:pt x="1857" y="12116"/>
                  <a:pt x="1953" y="12191"/>
                </a:cubicBezTo>
                <a:cubicBezTo>
                  <a:pt x="2015" y="12239"/>
                  <a:pt x="2082" y="12265"/>
                  <a:pt x="2102" y="12246"/>
                </a:cubicBezTo>
                <a:cubicBezTo>
                  <a:pt x="2122" y="12227"/>
                  <a:pt x="2055" y="12149"/>
                  <a:pt x="1953" y="12074"/>
                </a:cubicBezTo>
                <a:cubicBezTo>
                  <a:pt x="1842" y="11992"/>
                  <a:pt x="1712" y="11949"/>
                  <a:pt x="1585" y="11938"/>
                </a:cubicBezTo>
                <a:cubicBezTo>
                  <a:pt x="1537" y="11934"/>
                  <a:pt x="1491" y="11934"/>
                  <a:pt x="1446" y="11938"/>
                </a:cubicBezTo>
                <a:close/>
                <a:moveTo>
                  <a:pt x="3091" y="12196"/>
                </a:moveTo>
                <a:cubicBezTo>
                  <a:pt x="3051" y="12196"/>
                  <a:pt x="3039" y="12227"/>
                  <a:pt x="3062" y="12262"/>
                </a:cubicBezTo>
                <a:cubicBezTo>
                  <a:pt x="3085" y="12298"/>
                  <a:pt x="3119" y="12327"/>
                  <a:pt x="3135" y="12327"/>
                </a:cubicBezTo>
                <a:cubicBezTo>
                  <a:pt x="3152" y="12327"/>
                  <a:pt x="3165" y="12298"/>
                  <a:pt x="3165" y="12262"/>
                </a:cubicBezTo>
                <a:cubicBezTo>
                  <a:pt x="3165" y="12227"/>
                  <a:pt x="3131" y="12196"/>
                  <a:pt x="3091" y="12196"/>
                </a:cubicBezTo>
                <a:close/>
                <a:moveTo>
                  <a:pt x="17381" y="13440"/>
                </a:moveTo>
                <a:cubicBezTo>
                  <a:pt x="17374" y="13451"/>
                  <a:pt x="17365" y="13480"/>
                  <a:pt x="17354" y="13527"/>
                </a:cubicBezTo>
                <a:cubicBezTo>
                  <a:pt x="17320" y="13670"/>
                  <a:pt x="17290" y="13937"/>
                  <a:pt x="17288" y="14123"/>
                </a:cubicBezTo>
                <a:lnTo>
                  <a:pt x="17283" y="14458"/>
                </a:lnTo>
                <a:lnTo>
                  <a:pt x="16868" y="14647"/>
                </a:lnTo>
                <a:cubicBezTo>
                  <a:pt x="16639" y="14750"/>
                  <a:pt x="16436" y="14809"/>
                  <a:pt x="16414" y="14776"/>
                </a:cubicBezTo>
                <a:cubicBezTo>
                  <a:pt x="16392" y="14742"/>
                  <a:pt x="16391" y="14402"/>
                  <a:pt x="16414" y="14021"/>
                </a:cubicBezTo>
                <a:cubicBezTo>
                  <a:pt x="16440" y="13593"/>
                  <a:pt x="16433" y="13382"/>
                  <a:pt x="16394" y="13465"/>
                </a:cubicBezTo>
                <a:cubicBezTo>
                  <a:pt x="16360" y="13539"/>
                  <a:pt x="16297" y="14139"/>
                  <a:pt x="16250" y="14799"/>
                </a:cubicBezTo>
                <a:cubicBezTo>
                  <a:pt x="16155" y="16150"/>
                  <a:pt x="16182" y="16294"/>
                  <a:pt x="16614" y="16546"/>
                </a:cubicBezTo>
                <a:cubicBezTo>
                  <a:pt x="16791" y="16649"/>
                  <a:pt x="16935" y="16671"/>
                  <a:pt x="17330" y="16656"/>
                </a:cubicBezTo>
                <a:cubicBezTo>
                  <a:pt x="17600" y="16646"/>
                  <a:pt x="17809" y="16620"/>
                  <a:pt x="17793" y="16597"/>
                </a:cubicBezTo>
                <a:cubicBezTo>
                  <a:pt x="17778" y="16573"/>
                  <a:pt x="17853" y="16485"/>
                  <a:pt x="17957" y="16401"/>
                </a:cubicBezTo>
                <a:cubicBezTo>
                  <a:pt x="18330" y="16103"/>
                  <a:pt x="18431" y="15421"/>
                  <a:pt x="18170" y="14982"/>
                </a:cubicBezTo>
                <a:cubicBezTo>
                  <a:pt x="18061" y="14801"/>
                  <a:pt x="17932" y="14700"/>
                  <a:pt x="17684" y="14603"/>
                </a:cubicBezTo>
                <a:lnTo>
                  <a:pt x="17344" y="14470"/>
                </a:lnTo>
                <a:lnTo>
                  <a:pt x="17378" y="13867"/>
                </a:lnTo>
                <a:cubicBezTo>
                  <a:pt x="17398" y="13539"/>
                  <a:pt x="17400" y="13407"/>
                  <a:pt x="17381" y="13440"/>
                </a:cubicBezTo>
                <a:close/>
                <a:moveTo>
                  <a:pt x="1548" y="14012"/>
                </a:moveTo>
                <a:cubicBezTo>
                  <a:pt x="1249" y="14012"/>
                  <a:pt x="960" y="14155"/>
                  <a:pt x="960" y="14304"/>
                </a:cubicBezTo>
                <a:cubicBezTo>
                  <a:pt x="960" y="14354"/>
                  <a:pt x="1029" y="14440"/>
                  <a:pt x="1113" y="14495"/>
                </a:cubicBezTo>
                <a:cubicBezTo>
                  <a:pt x="1399" y="14683"/>
                  <a:pt x="1946" y="14577"/>
                  <a:pt x="2034" y="14316"/>
                </a:cubicBezTo>
                <a:cubicBezTo>
                  <a:pt x="2095" y="14135"/>
                  <a:pt x="1899" y="14012"/>
                  <a:pt x="1548" y="14012"/>
                </a:cubicBezTo>
                <a:close/>
                <a:moveTo>
                  <a:pt x="4845" y="14371"/>
                </a:moveTo>
                <a:lnTo>
                  <a:pt x="4830" y="14902"/>
                </a:lnTo>
                <a:cubicBezTo>
                  <a:pt x="4816" y="15466"/>
                  <a:pt x="4753" y="15569"/>
                  <a:pt x="4417" y="15569"/>
                </a:cubicBezTo>
                <a:cubicBezTo>
                  <a:pt x="4295" y="15569"/>
                  <a:pt x="4283" y="15621"/>
                  <a:pt x="4276" y="16169"/>
                </a:cubicBezTo>
                <a:cubicBezTo>
                  <a:pt x="4271" y="16499"/>
                  <a:pt x="4246" y="17041"/>
                  <a:pt x="4222" y="17372"/>
                </a:cubicBezTo>
                <a:lnTo>
                  <a:pt x="4180" y="17972"/>
                </a:lnTo>
                <a:lnTo>
                  <a:pt x="4412" y="17953"/>
                </a:lnTo>
                <a:lnTo>
                  <a:pt x="4647" y="17937"/>
                </a:lnTo>
                <a:lnTo>
                  <a:pt x="4679" y="18553"/>
                </a:lnTo>
                <a:lnTo>
                  <a:pt x="4710" y="19170"/>
                </a:lnTo>
                <a:lnTo>
                  <a:pt x="4735" y="18620"/>
                </a:lnTo>
                <a:cubicBezTo>
                  <a:pt x="4758" y="18027"/>
                  <a:pt x="4814" y="17903"/>
                  <a:pt x="5067" y="17903"/>
                </a:cubicBezTo>
                <a:cubicBezTo>
                  <a:pt x="5157" y="17903"/>
                  <a:pt x="5234" y="17867"/>
                  <a:pt x="5238" y="17822"/>
                </a:cubicBezTo>
                <a:cubicBezTo>
                  <a:pt x="5265" y="17532"/>
                  <a:pt x="5280" y="17197"/>
                  <a:pt x="5294" y="16548"/>
                </a:cubicBezTo>
                <a:cubicBezTo>
                  <a:pt x="5302" y="16142"/>
                  <a:pt x="5336" y="15743"/>
                  <a:pt x="5370" y="15661"/>
                </a:cubicBezTo>
                <a:cubicBezTo>
                  <a:pt x="5425" y="15522"/>
                  <a:pt x="5412" y="15509"/>
                  <a:pt x="5177" y="15491"/>
                </a:cubicBezTo>
                <a:lnTo>
                  <a:pt x="4923" y="15472"/>
                </a:lnTo>
                <a:lnTo>
                  <a:pt x="4881" y="14920"/>
                </a:lnTo>
                <a:lnTo>
                  <a:pt x="4845" y="14371"/>
                </a:lnTo>
                <a:close/>
                <a:moveTo>
                  <a:pt x="1817" y="15185"/>
                </a:moveTo>
                <a:cubicBezTo>
                  <a:pt x="1748" y="15167"/>
                  <a:pt x="1670" y="15188"/>
                  <a:pt x="1602" y="15252"/>
                </a:cubicBezTo>
                <a:cubicBezTo>
                  <a:pt x="1547" y="15303"/>
                  <a:pt x="1489" y="15303"/>
                  <a:pt x="1387" y="15252"/>
                </a:cubicBezTo>
                <a:cubicBezTo>
                  <a:pt x="1080" y="15097"/>
                  <a:pt x="850" y="15261"/>
                  <a:pt x="967" y="15553"/>
                </a:cubicBezTo>
                <a:cubicBezTo>
                  <a:pt x="1030" y="15711"/>
                  <a:pt x="1170" y="15737"/>
                  <a:pt x="1380" y="15631"/>
                </a:cubicBezTo>
                <a:cubicBezTo>
                  <a:pt x="1473" y="15584"/>
                  <a:pt x="1556" y="15586"/>
                  <a:pt x="1658" y="15638"/>
                </a:cubicBezTo>
                <a:cubicBezTo>
                  <a:pt x="1860" y="15740"/>
                  <a:pt x="2028" y="15581"/>
                  <a:pt x="1966" y="15348"/>
                </a:cubicBezTo>
                <a:cubicBezTo>
                  <a:pt x="1942" y="15260"/>
                  <a:pt x="1885" y="15203"/>
                  <a:pt x="1817" y="15185"/>
                </a:cubicBezTo>
                <a:close/>
                <a:moveTo>
                  <a:pt x="8112" y="15504"/>
                </a:moveTo>
                <a:cubicBezTo>
                  <a:pt x="8064" y="15504"/>
                  <a:pt x="8062" y="15532"/>
                  <a:pt x="8104" y="15585"/>
                </a:cubicBezTo>
                <a:cubicBezTo>
                  <a:pt x="8140" y="15630"/>
                  <a:pt x="8166" y="15797"/>
                  <a:pt x="8163" y="15957"/>
                </a:cubicBezTo>
                <a:cubicBezTo>
                  <a:pt x="8158" y="16246"/>
                  <a:pt x="8156" y="16251"/>
                  <a:pt x="7907" y="16270"/>
                </a:cubicBezTo>
                <a:cubicBezTo>
                  <a:pt x="7768" y="16281"/>
                  <a:pt x="7639" y="16327"/>
                  <a:pt x="7621" y="16371"/>
                </a:cubicBezTo>
                <a:cubicBezTo>
                  <a:pt x="7603" y="16416"/>
                  <a:pt x="7591" y="16683"/>
                  <a:pt x="7596" y="16967"/>
                </a:cubicBezTo>
                <a:lnTo>
                  <a:pt x="7609" y="17482"/>
                </a:lnTo>
                <a:lnTo>
                  <a:pt x="7848" y="17482"/>
                </a:lnTo>
                <a:lnTo>
                  <a:pt x="8090" y="17482"/>
                </a:lnTo>
                <a:lnTo>
                  <a:pt x="8068" y="17790"/>
                </a:lnTo>
                <a:cubicBezTo>
                  <a:pt x="8053" y="18015"/>
                  <a:pt x="8073" y="18098"/>
                  <a:pt x="8141" y="18098"/>
                </a:cubicBezTo>
                <a:cubicBezTo>
                  <a:pt x="8207" y="18098"/>
                  <a:pt x="8224" y="18032"/>
                  <a:pt x="8204" y="17870"/>
                </a:cubicBezTo>
                <a:cubicBezTo>
                  <a:pt x="8168" y="17576"/>
                  <a:pt x="8287" y="17450"/>
                  <a:pt x="8598" y="17450"/>
                </a:cubicBezTo>
                <a:lnTo>
                  <a:pt x="8847" y="17450"/>
                </a:lnTo>
                <a:lnTo>
                  <a:pt x="8825" y="16870"/>
                </a:lnTo>
                <a:lnTo>
                  <a:pt x="8803" y="16289"/>
                </a:lnTo>
                <a:lnTo>
                  <a:pt x="8549" y="16270"/>
                </a:lnTo>
                <a:cubicBezTo>
                  <a:pt x="8297" y="16250"/>
                  <a:pt x="8297" y="16247"/>
                  <a:pt x="8297" y="15957"/>
                </a:cubicBezTo>
                <a:cubicBezTo>
                  <a:pt x="8297" y="15653"/>
                  <a:pt x="8236" y="15504"/>
                  <a:pt x="8112" y="15504"/>
                </a:cubicBezTo>
                <a:close/>
                <a:moveTo>
                  <a:pt x="12426" y="15537"/>
                </a:moveTo>
                <a:lnTo>
                  <a:pt x="12358" y="15957"/>
                </a:lnTo>
                <a:lnTo>
                  <a:pt x="12292" y="16380"/>
                </a:lnTo>
                <a:lnTo>
                  <a:pt x="11796" y="16399"/>
                </a:lnTo>
                <a:lnTo>
                  <a:pt x="11303" y="16417"/>
                </a:lnTo>
                <a:lnTo>
                  <a:pt x="11281" y="16778"/>
                </a:lnTo>
                <a:cubicBezTo>
                  <a:pt x="11268" y="16977"/>
                  <a:pt x="11272" y="17157"/>
                  <a:pt x="11291" y="17181"/>
                </a:cubicBezTo>
                <a:cubicBezTo>
                  <a:pt x="11310" y="17204"/>
                  <a:pt x="11528" y="17224"/>
                  <a:pt x="11774" y="17224"/>
                </a:cubicBezTo>
                <a:lnTo>
                  <a:pt x="12224" y="17224"/>
                </a:lnTo>
                <a:lnTo>
                  <a:pt x="12243" y="17601"/>
                </a:lnTo>
                <a:cubicBezTo>
                  <a:pt x="12268" y="18056"/>
                  <a:pt x="12303" y="18051"/>
                  <a:pt x="12375" y="17576"/>
                </a:cubicBezTo>
                <a:lnTo>
                  <a:pt x="12429" y="17224"/>
                </a:lnTo>
                <a:lnTo>
                  <a:pt x="12807" y="17206"/>
                </a:lnTo>
                <a:cubicBezTo>
                  <a:pt x="13487" y="17176"/>
                  <a:pt x="13496" y="17172"/>
                  <a:pt x="13496" y="16771"/>
                </a:cubicBezTo>
                <a:lnTo>
                  <a:pt x="13496" y="16417"/>
                </a:lnTo>
                <a:lnTo>
                  <a:pt x="12998" y="16399"/>
                </a:lnTo>
                <a:lnTo>
                  <a:pt x="12497" y="16380"/>
                </a:lnTo>
                <a:lnTo>
                  <a:pt x="12461" y="15957"/>
                </a:lnTo>
                <a:lnTo>
                  <a:pt x="12426" y="15537"/>
                </a:lnTo>
                <a:close/>
                <a:moveTo>
                  <a:pt x="8598" y="17969"/>
                </a:moveTo>
                <a:cubicBezTo>
                  <a:pt x="8560" y="17969"/>
                  <a:pt x="8550" y="17998"/>
                  <a:pt x="8573" y="18034"/>
                </a:cubicBezTo>
                <a:cubicBezTo>
                  <a:pt x="8597" y="18069"/>
                  <a:pt x="8645" y="18098"/>
                  <a:pt x="8683" y="18098"/>
                </a:cubicBezTo>
                <a:cubicBezTo>
                  <a:pt x="8721" y="18098"/>
                  <a:pt x="8733" y="18069"/>
                  <a:pt x="8710" y="18034"/>
                </a:cubicBezTo>
                <a:cubicBezTo>
                  <a:pt x="8687" y="17998"/>
                  <a:pt x="8636" y="17969"/>
                  <a:pt x="8598" y="17969"/>
                </a:cubicBezTo>
                <a:close/>
                <a:moveTo>
                  <a:pt x="2806" y="18303"/>
                </a:moveTo>
                <a:cubicBezTo>
                  <a:pt x="2783" y="18311"/>
                  <a:pt x="2756" y="18327"/>
                  <a:pt x="2732" y="18349"/>
                </a:cubicBezTo>
                <a:cubicBezTo>
                  <a:pt x="2665" y="18413"/>
                  <a:pt x="2673" y="18421"/>
                  <a:pt x="2771" y="18386"/>
                </a:cubicBezTo>
                <a:cubicBezTo>
                  <a:pt x="2839" y="18361"/>
                  <a:pt x="2878" y="18325"/>
                  <a:pt x="2857" y="18305"/>
                </a:cubicBezTo>
                <a:cubicBezTo>
                  <a:pt x="2846" y="18295"/>
                  <a:pt x="2828" y="18295"/>
                  <a:pt x="2806" y="18303"/>
                </a:cubicBezTo>
                <a:close/>
                <a:moveTo>
                  <a:pt x="6092" y="19232"/>
                </a:moveTo>
                <a:cubicBezTo>
                  <a:pt x="6081" y="19227"/>
                  <a:pt x="6057" y="19230"/>
                  <a:pt x="6026" y="19241"/>
                </a:cubicBezTo>
                <a:cubicBezTo>
                  <a:pt x="5968" y="19262"/>
                  <a:pt x="5919" y="19291"/>
                  <a:pt x="5919" y="19305"/>
                </a:cubicBezTo>
                <a:cubicBezTo>
                  <a:pt x="5919" y="19358"/>
                  <a:pt x="6052" y="19328"/>
                  <a:pt x="6092" y="19266"/>
                </a:cubicBezTo>
                <a:cubicBezTo>
                  <a:pt x="6104" y="19248"/>
                  <a:pt x="6104" y="19236"/>
                  <a:pt x="6092" y="19232"/>
                </a:cubicBezTo>
                <a:close/>
                <a:moveTo>
                  <a:pt x="916" y="20519"/>
                </a:moveTo>
                <a:cubicBezTo>
                  <a:pt x="900" y="20534"/>
                  <a:pt x="1027" y="20583"/>
                  <a:pt x="1197" y="20627"/>
                </a:cubicBezTo>
                <a:cubicBezTo>
                  <a:pt x="1543" y="20719"/>
                  <a:pt x="1756" y="20899"/>
                  <a:pt x="1695" y="21048"/>
                </a:cubicBezTo>
                <a:cubicBezTo>
                  <a:pt x="1657" y="21140"/>
                  <a:pt x="1233" y="21192"/>
                  <a:pt x="806" y="21159"/>
                </a:cubicBezTo>
                <a:cubicBezTo>
                  <a:pt x="725" y="21152"/>
                  <a:pt x="686" y="21194"/>
                  <a:pt x="686" y="21290"/>
                </a:cubicBezTo>
                <a:cubicBezTo>
                  <a:pt x="686" y="21400"/>
                  <a:pt x="702" y="21415"/>
                  <a:pt x="767" y="21354"/>
                </a:cubicBezTo>
                <a:cubicBezTo>
                  <a:pt x="864" y="21263"/>
                  <a:pt x="1554" y="21250"/>
                  <a:pt x="1612" y="21338"/>
                </a:cubicBezTo>
                <a:cubicBezTo>
                  <a:pt x="1633" y="21371"/>
                  <a:pt x="1621" y="21414"/>
                  <a:pt x="1582" y="21437"/>
                </a:cubicBezTo>
                <a:cubicBezTo>
                  <a:pt x="1544" y="21459"/>
                  <a:pt x="1512" y="21507"/>
                  <a:pt x="1512" y="21540"/>
                </a:cubicBezTo>
                <a:cubicBezTo>
                  <a:pt x="1512" y="21574"/>
                  <a:pt x="1555" y="21600"/>
                  <a:pt x="1609" y="21600"/>
                </a:cubicBezTo>
                <a:cubicBezTo>
                  <a:pt x="1726" y="21600"/>
                  <a:pt x="1763" y="21485"/>
                  <a:pt x="1780" y="21044"/>
                </a:cubicBezTo>
                <a:lnTo>
                  <a:pt x="1792" y="20715"/>
                </a:lnTo>
                <a:lnTo>
                  <a:pt x="1367" y="20604"/>
                </a:lnTo>
                <a:cubicBezTo>
                  <a:pt x="1134" y="20543"/>
                  <a:pt x="931" y="20505"/>
                  <a:pt x="916" y="20519"/>
                </a:cubicBezTo>
                <a:close/>
                <a:moveTo>
                  <a:pt x="14675" y="21407"/>
                </a:moveTo>
                <a:cubicBezTo>
                  <a:pt x="14637" y="21407"/>
                  <a:pt x="14589" y="21436"/>
                  <a:pt x="14565" y="21471"/>
                </a:cubicBezTo>
                <a:cubicBezTo>
                  <a:pt x="14542" y="21507"/>
                  <a:pt x="14552" y="21536"/>
                  <a:pt x="14590" y="21536"/>
                </a:cubicBezTo>
                <a:cubicBezTo>
                  <a:pt x="14628" y="21536"/>
                  <a:pt x="14679" y="21507"/>
                  <a:pt x="14702" y="21471"/>
                </a:cubicBezTo>
                <a:cubicBezTo>
                  <a:pt x="14726" y="21436"/>
                  <a:pt x="14713" y="21407"/>
                  <a:pt x="14675" y="21407"/>
                </a:cubicBezTo>
                <a:close/>
              </a:path>
            </a:pathLst>
          </a:custGeom>
          <a:ln w="12700">
            <a:miter lim="400000"/>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3" name="image.png" descr="image.png"/>
          <p:cNvPicPr>
            <a:picLocks noChangeAspect="1"/>
          </p:cNvPicPr>
          <p:nvPr/>
        </p:nvPicPr>
        <p:blipFill>
          <a:blip r:embed="rId2">
            <a:extLst/>
          </a:blip>
          <a:stretch>
            <a:fillRect/>
          </a:stretch>
        </p:blipFill>
        <p:spPr>
          <a:xfrm>
            <a:off x="4647959" y="3061100"/>
            <a:ext cx="4162193" cy="2086560"/>
          </a:xfrm>
          <a:prstGeom prst="rect">
            <a:avLst/>
          </a:prstGeom>
          <a:ln w="12700">
            <a:miter lim="400000"/>
          </a:ln>
        </p:spPr>
      </p:pic>
      <p:pic>
        <p:nvPicPr>
          <p:cNvPr id="1374" name="image.png" descr="image.png"/>
          <p:cNvPicPr>
            <a:picLocks noChangeAspect="1"/>
          </p:cNvPicPr>
          <p:nvPr/>
        </p:nvPicPr>
        <p:blipFill>
          <a:blip r:embed="rId3">
            <a:extLst/>
          </a:blip>
          <a:stretch>
            <a:fillRect/>
          </a:stretch>
        </p:blipFill>
        <p:spPr>
          <a:xfrm>
            <a:off x="9184969" y="2061369"/>
            <a:ext cx="2735264" cy="3393274"/>
          </a:xfrm>
          <a:prstGeom prst="rect">
            <a:avLst/>
          </a:prstGeom>
          <a:ln w="12700">
            <a:miter lim="400000"/>
          </a:ln>
        </p:spPr>
      </p:pic>
      <p:pic>
        <p:nvPicPr>
          <p:cNvPr id="1375" name="http://img1.68jd.com/62417/2010-1-19_9103452.jpg" descr="http://img1.68jd.com/62417/2010-1-19_9103452.jpg"/>
          <p:cNvPicPr>
            <a:picLocks noChangeAspect="1"/>
          </p:cNvPicPr>
          <p:nvPr/>
        </p:nvPicPr>
        <p:blipFill>
          <a:blip r:embed="rId4">
            <a:extLst/>
          </a:blip>
          <a:stretch>
            <a:fillRect/>
          </a:stretch>
        </p:blipFill>
        <p:spPr>
          <a:xfrm>
            <a:off x="888848" y="2663759"/>
            <a:ext cx="3840158" cy="2881242"/>
          </a:xfrm>
          <a:prstGeom prst="rect">
            <a:avLst/>
          </a:prstGeom>
          <a:ln w="12700">
            <a:miter lim="400000"/>
          </a:ln>
        </p:spPr>
      </p:pic>
      <p:sp>
        <p:nvSpPr>
          <p:cNvPr id="1376" name="磁敏电阻"/>
          <p:cNvSpPr>
            <a:spLocks noGrp="1"/>
          </p:cNvSpPr>
          <p:nvPr>
            <p:ph type="title"/>
          </p:nvPr>
        </p:nvSpPr>
        <p:spPr>
          <a:prstGeom prst="rect">
            <a:avLst/>
          </a:prstGeom>
        </p:spPr>
        <p:txBody>
          <a:bodyPr/>
          <a:lstStyle/>
          <a:p>
            <a:r>
              <a:t>磁敏电阻</a:t>
            </a:r>
          </a:p>
        </p:txBody>
      </p:sp>
      <p:grpSp>
        <p:nvGrpSpPr>
          <p:cNvPr id="1391" name="成组"/>
          <p:cNvGrpSpPr/>
          <p:nvPr/>
        </p:nvGrpSpPr>
        <p:grpSpPr>
          <a:xfrm>
            <a:off x="5145087" y="1087316"/>
            <a:ext cx="2714626" cy="1486377"/>
            <a:chOff x="0" y="0"/>
            <a:chExt cx="2714625" cy="1486376"/>
          </a:xfrm>
        </p:grpSpPr>
        <p:grpSp>
          <p:nvGrpSpPr>
            <p:cNvPr id="1381" name="成组"/>
            <p:cNvGrpSpPr/>
            <p:nvPr/>
          </p:nvGrpSpPr>
          <p:grpSpPr>
            <a:xfrm>
              <a:off x="20637" y="500062"/>
              <a:ext cx="2693989" cy="357188"/>
              <a:chOff x="0" y="0"/>
              <a:chExt cx="2693987" cy="357187"/>
            </a:xfrm>
          </p:grpSpPr>
          <p:sp>
            <p:nvSpPr>
              <p:cNvPr id="1377" name="矩形"/>
              <p:cNvSpPr/>
              <p:nvPr/>
            </p:nvSpPr>
            <p:spPr>
              <a:xfrm>
                <a:off x="836612" y="-1"/>
                <a:ext cx="1000126" cy="356397"/>
              </a:xfrm>
              <a:prstGeom prst="rect">
                <a:avLst/>
              </a:prstGeom>
              <a:solidFill>
                <a:srgbClr val="00E4A8"/>
              </a:solidFill>
              <a:ln w="9525" cap="flat">
                <a:solidFill>
                  <a:srgbClr val="000000"/>
                </a:solidFill>
                <a:prstDash val="solid"/>
                <a:round/>
              </a:ln>
              <a:effectLst/>
            </p:spPr>
            <p:txBody>
              <a:bodyPr wrap="square" lIns="45719" tIns="45719" rIns="45719" bIns="45719" numCol="1" anchor="t">
                <a:noAutofit/>
              </a:bodyPr>
              <a:lstStyle/>
              <a:p>
                <a:pPr algn="l" defTabSz="914400">
                  <a:defRPr sz="1800" b="0">
                    <a:latin typeface="Tahoma"/>
                    <a:ea typeface="Tahoma"/>
                    <a:cs typeface="Tahoma"/>
                    <a:sym typeface="Tahoma"/>
                  </a:defRPr>
                </a:pPr>
                <a:endParaRPr/>
              </a:p>
            </p:txBody>
          </p:sp>
          <p:sp>
            <p:nvSpPr>
              <p:cNvPr id="1378" name="线条"/>
              <p:cNvSpPr/>
              <p:nvPr/>
            </p:nvSpPr>
            <p:spPr>
              <a:xfrm flipH="1">
                <a:off x="1121568" y="792"/>
                <a:ext cx="1589" cy="356396"/>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79" name="线条"/>
              <p:cNvSpPr/>
              <p:nvPr/>
            </p:nvSpPr>
            <p:spPr>
              <a:xfrm>
                <a:off x="-1" y="188493"/>
                <a:ext cx="857252" cy="1586"/>
              </a:xfrm>
              <a:prstGeom prst="line">
                <a:avLst/>
              </a:prstGeom>
              <a:noFill/>
              <a:ln w="2540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80" name="线条"/>
              <p:cNvSpPr/>
              <p:nvPr/>
            </p:nvSpPr>
            <p:spPr>
              <a:xfrm>
                <a:off x="1836737" y="188493"/>
                <a:ext cx="857251" cy="1586"/>
              </a:xfrm>
              <a:prstGeom prst="line">
                <a:avLst/>
              </a:prstGeom>
              <a:noFill/>
              <a:ln w="2540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382" name="RM"/>
            <p:cNvSpPr txBox="1"/>
            <p:nvPr/>
          </p:nvSpPr>
          <p:spPr>
            <a:xfrm>
              <a:off x="1317726" y="0"/>
              <a:ext cx="363437"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algn="r" defTabSz="914400">
                <a:defRPr sz="1800" b="0">
                  <a:latin typeface="Tahoma"/>
                  <a:ea typeface="Tahoma"/>
                  <a:cs typeface="Tahoma"/>
                  <a:sym typeface="Tahoma"/>
                </a:defRPr>
              </a:pPr>
              <a:r>
                <a:t>R</a:t>
              </a:r>
              <a:r>
                <a:rPr baseline="-25000"/>
                <a:t>M</a:t>
              </a:r>
            </a:p>
          </p:txBody>
        </p:sp>
        <p:sp>
          <p:nvSpPr>
            <p:cNvPr id="1383" name="磁敏电阻电路符号"/>
            <p:cNvSpPr txBox="1"/>
            <p:nvPr/>
          </p:nvSpPr>
          <p:spPr>
            <a:xfrm>
              <a:off x="24923" y="937736"/>
              <a:ext cx="2644141" cy="548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r" defTabSz="914400">
                <a:defRPr sz="2500" b="0">
                  <a:latin typeface="楷体_GB2312"/>
                  <a:ea typeface="楷体_GB2312"/>
                  <a:cs typeface="楷体_GB2312"/>
                  <a:sym typeface="楷体_GB2312"/>
                </a:defRPr>
              </a:lvl1pPr>
            </a:lstStyle>
            <a:p>
              <a:pPr>
                <a:defRPr>
                  <a:latin typeface="Tahoma"/>
                  <a:ea typeface="Tahoma"/>
                  <a:cs typeface="Tahoma"/>
                  <a:sym typeface="Tahoma"/>
                </a:defRPr>
              </a:pPr>
              <a:r>
                <a:rPr>
                  <a:latin typeface="楷体_GB2312"/>
                  <a:ea typeface="楷体_GB2312"/>
                  <a:cs typeface="楷体_GB2312"/>
                  <a:sym typeface="楷体_GB2312"/>
                </a:rPr>
                <a:t>磁敏电阻电路符号</a:t>
              </a:r>
            </a:p>
          </p:txBody>
        </p:sp>
        <p:grpSp>
          <p:nvGrpSpPr>
            <p:cNvPr id="1390" name="成组"/>
            <p:cNvGrpSpPr/>
            <p:nvPr/>
          </p:nvGrpSpPr>
          <p:grpSpPr>
            <a:xfrm>
              <a:off x="-1" y="0"/>
              <a:ext cx="2693989" cy="857251"/>
              <a:chOff x="0" y="0"/>
              <a:chExt cx="2693987" cy="857250"/>
            </a:xfrm>
          </p:grpSpPr>
          <p:grpSp>
            <p:nvGrpSpPr>
              <p:cNvPr id="1388" name="成组"/>
              <p:cNvGrpSpPr/>
              <p:nvPr/>
            </p:nvGrpSpPr>
            <p:grpSpPr>
              <a:xfrm>
                <a:off x="-1" y="499599"/>
                <a:ext cx="2693989" cy="357652"/>
                <a:chOff x="0" y="0"/>
                <a:chExt cx="2693987" cy="357650"/>
              </a:xfrm>
            </p:grpSpPr>
            <p:sp>
              <p:nvSpPr>
                <p:cNvPr id="1384" name="矩形"/>
                <p:cNvSpPr/>
                <p:nvPr/>
              </p:nvSpPr>
              <p:spPr>
                <a:xfrm>
                  <a:off x="836612" y="0"/>
                  <a:ext cx="1000126" cy="356857"/>
                </a:xfrm>
                <a:prstGeom prst="rect">
                  <a:avLst/>
                </a:prstGeom>
                <a:solidFill>
                  <a:srgbClr val="00E4A8"/>
                </a:solidFill>
                <a:ln w="9525" cap="flat">
                  <a:solidFill>
                    <a:srgbClr val="000000"/>
                  </a:solidFill>
                  <a:prstDash val="solid"/>
                  <a:round/>
                </a:ln>
                <a:effectLst/>
              </p:spPr>
              <p:txBody>
                <a:bodyPr wrap="square" lIns="45719" tIns="45719" rIns="45719" bIns="45719" numCol="1" anchor="t">
                  <a:noAutofit/>
                </a:bodyPr>
                <a:lstStyle/>
                <a:p>
                  <a:pPr algn="l" defTabSz="914400">
                    <a:defRPr sz="1800" b="0">
                      <a:latin typeface="Tahoma"/>
                      <a:ea typeface="Tahoma"/>
                      <a:cs typeface="Tahoma"/>
                      <a:sym typeface="Tahoma"/>
                    </a:defRPr>
                  </a:pPr>
                  <a:endParaRPr/>
                </a:p>
              </p:txBody>
            </p:sp>
            <p:sp>
              <p:nvSpPr>
                <p:cNvPr id="1385" name="线条"/>
                <p:cNvSpPr/>
                <p:nvPr/>
              </p:nvSpPr>
              <p:spPr>
                <a:xfrm flipH="1">
                  <a:off x="1121568" y="793"/>
                  <a:ext cx="1589" cy="356858"/>
                </a:xfrm>
                <a:prstGeom prst="line">
                  <a:avLst/>
                </a:prstGeom>
                <a:noFill/>
                <a:ln w="25400" cap="flat">
                  <a:solidFill>
                    <a:srgbClr val="00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86" name="线条"/>
                <p:cNvSpPr/>
                <p:nvPr/>
              </p:nvSpPr>
              <p:spPr>
                <a:xfrm>
                  <a:off x="0" y="188737"/>
                  <a:ext cx="857251" cy="1588"/>
                </a:xfrm>
                <a:prstGeom prst="line">
                  <a:avLst/>
                </a:prstGeom>
                <a:noFill/>
                <a:ln w="2540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sp>
              <p:nvSpPr>
                <p:cNvPr id="1387" name="线条"/>
                <p:cNvSpPr/>
                <p:nvPr/>
              </p:nvSpPr>
              <p:spPr>
                <a:xfrm>
                  <a:off x="1836737" y="188737"/>
                  <a:ext cx="857251" cy="1588"/>
                </a:xfrm>
                <a:prstGeom prst="line">
                  <a:avLst/>
                </a:prstGeom>
                <a:noFill/>
                <a:ln w="25400" cap="flat">
                  <a:solidFill>
                    <a:srgbClr val="FF0000"/>
                  </a:solidFill>
                  <a:prstDash val="solid"/>
                  <a:roun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389" name="RM"/>
              <p:cNvSpPr txBox="1"/>
              <p:nvPr/>
            </p:nvSpPr>
            <p:spPr>
              <a:xfrm>
                <a:off x="1297088" y="-1"/>
                <a:ext cx="363437"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algn="r" defTabSz="914400">
                  <a:defRPr sz="1800" b="0">
                    <a:latin typeface="Tahoma"/>
                    <a:ea typeface="Tahoma"/>
                    <a:cs typeface="Tahoma"/>
                    <a:sym typeface="Tahoma"/>
                  </a:defRPr>
                </a:pPr>
                <a:r>
                  <a:t>R</a:t>
                </a:r>
                <a:r>
                  <a:rPr baseline="-25000"/>
                  <a:t>M</a:t>
                </a:r>
              </a:p>
            </p:txBody>
          </p:sp>
        </p:grpSp>
      </p:grpSp>
      <p:sp>
        <p:nvSpPr>
          <p:cNvPr id="1392" name="磁敏电阻与霍尔元件属同一类,都是磁电转换元件,二者本质不同是磁敏电阻没有判断极性的能力,只有与辅助材料(磁铁)并用才具有识别磁极的能力."/>
          <p:cNvSpPr txBox="1"/>
          <p:nvPr/>
        </p:nvSpPr>
        <p:spPr>
          <a:xfrm>
            <a:off x="1018114" y="6018934"/>
            <a:ext cx="10252895"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defTabSz="914400">
              <a:defRPr sz="2800" b="0">
                <a:latin typeface="Kaiti SC Bold"/>
                <a:ea typeface="Kaiti SC Bold"/>
                <a:cs typeface="Kaiti SC Bold"/>
                <a:sym typeface="Kaiti SC Bold"/>
              </a:defRPr>
            </a:pPr>
            <a:r>
              <a:t>磁敏电阻与霍尔元件属同一类,都是磁电转换元件,二者本质不同是磁敏电阻没有判断极性的能力,只有与辅助材料(磁铁)并用才具有识别磁极的能力.</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 name="这种传感器主要用于识别磁性墨水的图形和文字，在自动测量技术中检测微小磁信号，如录音机、录像机的磁带、磁盘；防伪纸币、票据、信用（磁）卡上用的磁性油墨等。…"/>
          <p:cNvSpPr txBox="1"/>
          <p:nvPr/>
        </p:nvSpPr>
        <p:spPr>
          <a:xfrm>
            <a:off x="485816" y="2342008"/>
            <a:ext cx="12231845" cy="307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Tahoma"/>
                <a:ea typeface="Tahoma"/>
                <a:cs typeface="Tahoma"/>
                <a:sym typeface="Tahoma"/>
              </a:defRPr>
            </a:pPr>
            <a:r>
              <a:rPr>
                <a:latin typeface="楷体_GB2312"/>
                <a:ea typeface="楷体_GB2312"/>
                <a:cs typeface="楷体_GB2312"/>
                <a:sym typeface="楷体_GB2312"/>
              </a:rPr>
              <a:t>这种传感器主要用于识别磁性墨水的图形和文字，在自动测量技术中检测微小磁信号，如录音机、录像机的磁带、磁盘；防伪纸币、票据、信用（磁）卡上用的磁性油墨等。</a:t>
            </a:r>
          </a:p>
          <a:p>
            <a:pPr algn="l" defTabSz="914400">
              <a:defRPr sz="2800" b="0">
                <a:latin typeface="Tahoma"/>
                <a:ea typeface="Tahoma"/>
                <a:cs typeface="Tahoma"/>
                <a:sym typeface="Tahoma"/>
              </a:defRPr>
            </a:pPr>
            <a:endParaRPr>
              <a:latin typeface="楷体_GB2312"/>
              <a:ea typeface="楷体_GB2312"/>
              <a:cs typeface="楷体_GB2312"/>
              <a:sym typeface="楷体_GB2312"/>
            </a:endParaRPr>
          </a:p>
          <a:p>
            <a:pPr algn="l" defTabSz="914400">
              <a:defRPr sz="2800" b="0">
                <a:latin typeface="楷体_GB2312"/>
                <a:ea typeface="楷体_GB2312"/>
                <a:cs typeface="楷体_GB2312"/>
                <a:sym typeface="楷体_GB2312"/>
              </a:defRPr>
            </a:pPr>
            <a:r>
              <a:t>可测磁性齿轮，磁性墨水，磁性条形码，磁带，识别有机磁性（自动售货机）。</a:t>
            </a:r>
          </a:p>
        </p:txBody>
      </p:sp>
      <p:pic>
        <p:nvPicPr>
          <p:cNvPr id="1395" name="2007_11_29_0_11_17_P%5b10%5d" descr="2007_11_29_0_11_17_P%5b10%5d"/>
          <p:cNvPicPr>
            <a:picLocks noChangeAspect="1"/>
          </p:cNvPicPr>
          <p:nvPr/>
        </p:nvPicPr>
        <p:blipFill>
          <a:blip r:embed="rId2">
            <a:extLst/>
          </a:blip>
          <a:stretch>
            <a:fillRect/>
          </a:stretch>
        </p:blipFill>
        <p:spPr>
          <a:xfrm>
            <a:off x="472354" y="5658079"/>
            <a:ext cx="3388125" cy="2356110"/>
          </a:xfrm>
          <a:prstGeom prst="rect">
            <a:avLst/>
          </a:prstGeom>
          <a:ln w="12700">
            <a:miter lim="400000"/>
          </a:ln>
        </p:spPr>
      </p:pic>
      <p:pic>
        <p:nvPicPr>
          <p:cNvPr id="1396" name="P_598908" descr="P_598908"/>
          <p:cNvPicPr>
            <a:picLocks noChangeAspect="1"/>
          </p:cNvPicPr>
          <p:nvPr/>
        </p:nvPicPr>
        <p:blipFill>
          <a:blip r:embed="rId3">
            <a:extLst/>
          </a:blip>
          <a:stretch>
            <a:fillRect/>
          </a:stretch>
        </p:blipFill>
        <p:spPr>
          <a:xfrm>
            <a:off x="3812332" y="5658079"/>
            <a:ext cx="2449744" cy="2356110"/>
          </a:xfrm>
          <a:prstGeom prst="rect">
            <a:avLst/>
          </a:prstGeom>
          <a:ln w="12700">
            <a:miter lim="400000"/>
          </a:ln>
        </p:spPr>
      </p:pic>
      <p:pic>
        <p:nvPicPr>
          <p:cNvPr id="1397" name="http://t2.baidu.com/it/u=2715410360,1360178918&amp;fm=52&amp;gp=0.jpg" descr="http://t2.baidu.com/it/u=2715410360,1360178918&amp;fm=52&amp;gp=0.jpg"/>
          <p:cNvPicPr>
            <a:picLocks noChangeAspect="1"/>
          </p:cNvPicPr>
          <p:nvPr/>
        </p:nvPicPr>
        <p:blipFill>
          <a:blip r:embed="rId4">
            <a:extLst/>
          </a:blip>
          <a:stretch>
            <a:fillRect/>
          </a:stretch>
        </p:blipFill>
        <p:spPr>
          <a:xfrm>
            <a:off x="9670495" y="5698425"/>
            <a:ext cx="3088662" cy="2275418"/>
          </a:xfrm>
          <a:prstGeom prst="rect">
            <a:avLst/>
          </a:prstGeom>
          <a:ln w="12700">
            <a:miter lim="400000"/>
          </a:ln>
        </p:spPr>
      </p:pic>
      <p:pic>
        <p:nvPicPr>
          <p:cNvPr id="1398" name="http://t1.baidu.com/it/u=1267336904,1649002255&amp;fm=51&amp;gp=0.jpg" descr="http://t1.baidu.com/it/u=1267336904,1649002255&amp;fm=51&amp;gp=0.jpg"/>
          <p:cNvPicPr>
            <a:picLocks noChangeAspect="1"/>
          </p:cNvPicPr>
          <p:nvPr/>
        </p:nvPicPr>
        <p:blipFill>
          <a:blip r:embed="rId5">
            <a:extLst/>
          </a:blip>
          <a:stretch>
            <a:fillRect/>
          </a:stretch>
        </p:blipFill>
        <p:spPr>
          <a:xfrm>
            <a:off x="6656625" y="5823617"/>
            <a:ext cx="2619322" cy="2230968"/>
          </a:xfrm>
          <a:prstGeom prst="rect">
            <a:avLst/>
          </a:prstGeom>
          <a:ln w="12700">
            <a:miter lim="400000"/>
          </a:ln>
        </p:spPr>
      </p:pic>
      <p:pic>
        <p:nvPicPr>
          <p:cNvPr id="1399" name="http://t3.baidu.com/it/u=527513188,595839331&amp;fm=52&amp;gp=0.jpg" descr="http://t3.baidu.com/it/u=527513188,595839331&amp;fm=52&amp;gp=0.jpg"/>
          <p:cNvPicPr>
            <a:picLocks noChangeAspect="1"/>
          </p:cNvPicPr>
          <p:nvPr/>
        </p:nvPicPr>
        <p:blipFill>
          <a:blip r:embed="rId6">
            <a:extLst/>
          </a:blip>
          <a:stretch>
            <a:fillRect/>
          </a:stretch>
        </p:blipFill>
        <p:spPr>
          <a:xfrm>
            <a:off x="10488545" y="1455737"/>
            <a:ext cx="1452563" cy="904876"/>
          </a:xfrm>
          <a:prstGeom prst="rect">
            <a:avLst/>
          </a:prstGeom>
          <a:ln w="12700">
            <a:miter lim="400000"/>
          </a:ln>
        </p:spPr>
      </p:pic>
      <p:pic>
        <p:nvPicPr>
          <p:cNvPr id="1400" name="http://t3.baidu.com/it/u=108668507,612151512&amp;fm=52&amp;gp=0.jpg" descr="http://t3.baidu.com/it/u=108668507,612151512&amp;fm=52&amp;gp=0.jpg"/>
          <p:cNvPicPr>
            <a:picLocks noChangeAspect="1"/>
          </p:cNvPicPr>
          <p:nvPr/>
        </p:nvPicPr>
        <p:blipFill>
          <a:blip r:embed="rId7">
            <a:extLst/>
          </a:blip>
          <a:stretch>
            <a:fillRect/>
          </a:stretch>
        </p:blipFill>
        <p:spPr>
          <a:xfrm>
            <a:off x="10512357" y="98425"/>
            <a:ext cx="1428751" cy="1357313"/>
          </a:xfrm>
          <a:prstGeom prst="rect">
            <a:avLst/>
          </a:prstGeom>
          <a:ln w="12700">
            <a:miter lim="400000"/>
          </a:ln>
        </p:spPr>
      </p:pic>
      <p:pic>
        <p:nvPicPr>
          <p:cNvPr id="1401" name="http://t2.baidu.com/it/u=1027565129,1814890430&amp;fm=52&amp;gp=0.jpg" descr="http://t2.baidu.com/it/u=1027565129,1814890430&amp;fm=52&amp;gp=0.jpg"/>
          <p:cNvPicPr>
            <a:picLocks noChangeAspect="1"/>
          </p:cNvPicPr>
          <p:nvPr/>
        </p:nvPicPr>
        <p:blipFill>
          <a:blip r:embed="rId8">
            <a:extLst/>
          </a:blip>
          <a:stretch>
            <a:fillRect/>
          </a:stretch>
        </p:blipFill>
        <p:spPr>
          <a:xfrm>
            <a:off x="7218362" y="251966"/>
            <a:ext cx="2095501" cy="1390651"/>
          </a:xfrm>
          <a:prstGeom prst="rect">
            <a:avLst/>
          </a:prstGeom>
          <a:ln w="12700">
            <a:miter lim="400000"/>
          </a:ln>
        </p:spPr>
      </p:pic>
      <p:sp>
        <p:nvSpPr>
          <p:cNvPr id="1402" name="磁敏电阻应用"/>
          <p:cNvSpPr>
            <a:spLocks noGrp="1"/>
          </p:cNvSpPr>
          <p:nvPr>
            <p:ph type="title"/>
          </p:nvPr>
        </p:nvSpPr>
        <p:spPr>
          <a:prstGeom prst="rect">
            <a:avLst/>
          </a:prstGeom>
        </p:spPr>
        <p:txBody>
          <a:bodyPr/>
          <a:lstStyle/>
          <a:p>
            <a:r>
              <a:t>磁敏电阻应用</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利用锑化铟（InSb）磁阻传感器进行弱磁信号的检测，已取得了成功，例如在磁性油墨鉴伪点钞机中的应用。在该元件的磁敏表面上垂直施加磁通量时，则可使其电阻发生变化。将两只磁敏电阻RM1、RM2 串联，施加一定的 UE 和特定磁场B；当外磁场接近两个磁阻元件之一时，在该元件上产生磁通增量Φ，使输出电压发生变化。"/>
          <p:cNvSpPr txBox="1"/>
          <p:nvPr/>
        </p:nvSpPr>
        <p:spPr>
          <a:xfrm>
            <a:off x="802158" y="2237176"/>
            <a:ext cx="11080106" cy="3103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20000"/>
              </a:lnSpc>
              <a:spcBef>
                <a:spcPts val="1200"/>
              </a:spcBef>
              <a:defRPr sz="2800" b="0">
                <a:solidFill>
                  <a:srgbClr val="1C1C1C"/>
                </a:solidFill>
                <a:latin typeface="Times New Roman"/>
                <a:ea typeface="Times New Roman"/>
                <a:cs typeface="Times New Roman"/>
                <a:sym typeface="Times New Roman"/>
              </a:defRPr>
            </a:pPr>
            <a:r>
              <a:rPr>
                <a:solidFill>
                  <a:srgbClr val="333399"/>
                </a:solidFill>
                <a:latin typeface="楷体_GB2312"/>
                <a:ea typeface="楷体_GB2312"/>
                <a:cs typeface="楷体_GB2312"/>
                <a:sym typeface="楷体_GB2312"/>
              </a:rPr>
              <a:t>利用锑化铟（</a:t>
            </a:r>
            <a:r>
              <a:rPr>
                <a:solidFill>
                  <a:srgbClr val="333399"/>
                </a:solidFill>
              </a:rPr>
              <a:t>InSb</a:t>
            </a:r>
            <a:r>
              <a:rPr>
                <a:solidFill>
                  <a:srgbClr val="333399"/>
                </a:solidFill>
                <a:latin typeface="楷体_GB2312"/>
                <a:ea typeface="楷体_GB2312"/>
                <a:cs typeface="楷体_GB2312"/>
                <a:sym typeface="楷体_GB2312"/>
              </a:rPr>
              <a:t>）磁阻传感器进行弱磁信号的检测，已取得了成功，例如在磁性油墨鉴伪点钞机中的应用。</a:t>
            </a:r>
            <a:r>
              <a:rPr>
                <a:solidFill>
                  <a:srgbClr val="000000"/>
                </a:solidFill>
                <a:latin typeface="楷体_GB2312"/>
                <a:ea typeface="楷体_GB2312"/>
                <a:cs typeface="楷体_GB2312"/>
                <a:sym typeface="楷体_GB2312"/>
              </a:rPr>
              <a:t>在该元件的磁敏表面上垂直施加磁通量时，则可使其电阻发生变化。将两只磁敏电阻</a:t>
            </a:r>
            <a:r>
              <a:rPr i="1">
                <a:solidFill>
                  <a:srgbClr val="000000"/>
                </a:solidFill>
              </a:rPr>
              <a:t>R</a:t>
            </a:r>
            <a:r>
              <a:rPr baseline="-19571">
                <a:solidFill>
                  <a:srgbClr val="000000"/>
                </a:solidFill>
              </a:rPr>
              <a:t>M1</a:t>
            </a:r>
            <a:r>
              <a:rPr>
                <a:solidFill>
                  <a:srgbClr val="000000"/>
                </a:solidFill>
                <a:latin typeface="楷体_GB2312"/>
                <a:ea typeface="楷体_GB2312"/>
                <a:cs typeface="楷体_GB2312"/>
                <a:sym typeface="楷体_GB2312"/>
              </a:rPr>
              <a:t>、</a:t>
            </a:r>
            <a:r>
              <a:rPr i="1">
                <a:solidFill>
                  <a:srgbClr val="000000"/>
                </a:solidFill>
              </a:rPr>
              <a:t>R</a:t>
            </a:r>
            <a:r>
              <a:rPr baseline="-19571">
                <a:solidFill>
                  <a:srgbClr val="000000"/>
                </a:solidFill>
              </a:rPr>
              <a:t>M2 </a:t>
            </a:r>
            <a:r>
              <a:rPr>
                <a:solidFill>
                  <a:srgbClr val="000000"/>
                </a:solidFill>
                <a:latin typeface="楷体_GB2312"/>
                <a:ea typeface="楷体_GB2312"/>
                <a:cs typeface="楷体_GB2312"/>
                <a:sym typeface="楷体_GB2312"/>
              </a:rPr>
              <a:t>串联，施加一定的 </a:t>
            </a:r>
            <a:r>
              <a:rPr i="1">
                <a:solidFill>
                  <a:srgbClr val="000000"/>
                </a:solidFill>
              </a:rPr>
              <a:t>U</a:t>
            </a:r>
            <a:r>
              <a:rPr baseline="-19571">
                <a:solidFill>
                  <a:srgbClr val="000000"/>
                </a:solidFill>
              </a:rPr>
              <a:t>E</a:t>
            </a:r>
            <a:r>
              <a:rPr i="1" baseline="-19571">
                <a:solidFill>
                  <a:srgbClr val="000000"/>
                </a:solidFill>
              </a:rPr>
              <a:t> </a:t>
            </a:r>
            <a:r>
              <a:rPr>
                <a:solidFill>
                  <a:srgbClr val="000000"/>
                </a:solidFill>
                <a:latin typeface="楷体_GB2312"/>
                <a:ea typeface="楷体_GB2312"/>
                <a:cs typeface="楷体_GB2312"/>
                <a:sym typeface="楷体_GB2312"/>
              </a:rPr>
              <a:t>和特定磁场</a:t>
            </a:r>
            <a:r>
              <a:rPr i="1">
                <a:solidFill>
                  <a:srgbClr val="000000"/>
                </a:solidFill>
              </a:rPr>
              <a:t>B</a:t>
            </a:r>
            <a:r>
              <a:rPr>
                <a:solidFill>
                  <a:srgbClr val="000000"/>
                </a:solidFill>
                <a:latin typeface="楷体_GB2312"/>
                <a:ea typeface="楷体_GB2312"/>
                <a:cs typeface="楷体_GB2312"/>
                <a:sym typeface="楷体_GB2312"/>
              </a:rPr>
              <a:t>；当外磁场接近两个磁阻元件之一时，在该元件上产生磁通增量</a:t>
            </a:r>
            <a:r>
              <a:rPr>
                <a:solidFill>
                  <a:srgbClr val="000000"/>
                </a:solidFill>
                <a:latin typeface="Symbol"/>
                <a:ea typeface="Symbol"/>
                <a:cs typeface="Symbol"/>
                <a:sym typeface="Symbol"/>
              </a:rPr>
              <a:t>F</a:t>
            </a:r>
            <a:r>
              <a:rPr>
                <a:solidFill>
                  <a:srgbClr val="000000"/>
                </a:solidFill>
                <a:latin typeface="楷体_GB2312"/>
                <a:ea typeface="楷体_GB2312"/>
                <a:cs typeface="楷体_GB2312"/>
                <a:sym typeface="楷体_GB2312"/>
              </a:rPr>
              <a:t>，使输出电压发生变化。</a:t>
            </a:r>
          </a:p>
        </p:txBody>
      </p:sp>
      <p:grpSp>
        <p:nvGrpSpPr>
          <p:cNvPr id="1411" name="成组"/>
          <p:cNvGrpSpPr/>
          <p:nvPr/>
        </p:nvGrpSpPr>
        <p:grpSpPr>
          <a:xfrm>
            <a:off x="1006127" y="5351760"/>
            <a:ext cx="6508396" cy="3142884"/>
            <a:chOff x="0" y="0"/>
            <a:chExt cx="6508394" cy="3142882"/>
          </a:xfrm>
        </p:grpSpPr>
        <p:grpSp>
          <p:nvGrpSpPr>
            <p:cNvPr id="1408" name="成组"/>
            <p:cNvGrpSpPr/>
            <p:nvPr/>
          </p:nvGrpSpPr>
          <p:grpSpPr>
            <a:xfrm>
              <a:off x="0" y="0"/>
              <a:ext cx="4325938" cy="2665413"/>
              <a:chOff x="0" y="0"/>
              <a:chExt cx="4325937" cy="2665412"/>
            </a:xfrm>
          </p:grpSpPr>
          <p:pic>
            <p:nvPicPr>
              <p:cNvPr id="1405" name="纸币" descr="纸币"/>
              <p:cNvPicPr>
                <a:picLocks noChangeAspect="1"/>
              </p:cNvPicPr>
              <p:nvPr/>
            </p:nvPicPr>
            <p:blipFill>
              <a:blip r:embed="rId2">
                <a:extLst/>
              </a:blip>
              <a:stretch>
                <a:fillRect/>
              </a:stretch>
            </p:blipFill>
            <p:spPr>
              <a:xfrm>
                <a:off x="0" y="720725"/>
                <a:ext cx="4325938" cy="1808163"/>
              </a:xfrm>
              <a:prstGeom prst="rect">
                <a:avLst/>
              </a:prstGeom>
              <a:ln w="12700" cap="flat">
                <a:noFill/>
                <a:miter lim="400000"/>
              </a:ln>
              <a:effectLst/>
            </p:spPr>
          </p:pic>
          <p:pic>
            <p:nvPicPr>
              <p:cNvPr id="1406" name="验钞机" descr="验钞机"/>
              <p:cNvPicPr>
                <a:picLocks noChangeAspect="1"/>
              </p:cNvPicPr>
              <p:nvPr/>
            </p:nvPicPr>
            <p:blipFill>
              <a:blip r:embed="rId3">
                <a:extLst/>
              </a:blip>
              <a:stretch>
                <a:fillRect/>
              </a:stretch>
            </p:blipFill>
            <p:spPr>
              <a:xfrm>
                <a:off x="2305050" y="0"/>
                <a:ext cx="711200" cy="1295400"/>
              </a:xfrm>
              <a:prstGeom prst="rect">
                <a:avLst/>
              </a:prstGeom>
              <a:ln w="12700" cap="flat">
                <a:noFill/>
                <a:miter lim="400000"/>
              </a:ln>
              <a:effectLst/>
            </p:spPr>
          </p:pic>
          <p:sp>
            <p:nvSpPr>
              <p:cNvPr id="1407" name="线条"/>
              <p:cNvSpPr/>
              <p:nvPr/>
            </p:nvSpPr>
            <p:spPr>
              <a:xfrm flipH="1">
                <a:off x="2522220" y="1296987"/>
                <a:ext cx="1" cy="1368426"/>
              </a:xfrm>
              <a:prstGeom prst="line">
                <a:avLst/>
              </a:prstGeom>
              <a:noFill/>
              <a:ln w="76200" cap="rnd">
                <a:solidFill>
                  <a:srgbClr val="FF0000"/>
                </a:solidFill>
                <a:prstDash val="sysDot"/>
                <a:round/>
                <a:tailEnd type="triangle" w="med" len="med"/>
              </a:ln>
              <a:effectLst/>
            </p:spPr>
            <p:txBody>
              <a:bodyPr wrap="square" lIns="45719" tIns="45719" rIns="45719" bIns="45719" numCol="1" anchor="t">
                <a:noAutofit/>
              </a:bodyPr>
              <a:lstStyle/>
              <a:p>
                <a:pPr algn="l" defTabSz="914400">
                  <a:defRPr sz="2800" b="0">
                    <a:latin typeface="Tahoma"/>
                    <a:ea typeface="Tahoma"/>
                    <a:cs typeface="Tahoma"/>
                    <a:sym typeface="Tahoma"/>
                  </a:defRPr>
                </a:pPr>
                <a:endParaRPr/>
              </a:p>
            </p:txBody>
          </p:sp>
        </p:grpSp>
        <p:sp>
          <p:nvSpPr>
            <p:cNvPr id="1409" name="验钞笔、验钞仪顺着纸币上的磁性防伪线扫描"/>
            <p:cNvSpPr txBox="1"/>
            <p:nvPr/>
          </p:nvSpPr>
          <p:spPr>
            <a:xfrm>
              <a:off x="161429" y="2632342"/>
              <a:ext cx="6267534"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defTabSz="914400">
                <a:spcBef>
                  <a:spcPts val="900"/>
                </a:spcBef>
                <a:defRPr b="0">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验钞笔、验钞仪顺着纸币上的磁性防伪线扫描</a:t>
              </a:r>
            </a:p>
          </p:txBody>
        </p:sp>
        <p:pic>
          <p:nvPicPr>
            <p:cNvPr id="1410" name="2008921645227155" descr="2008921645227155"/>
            <p:cNvPicPr>
              <a:picLocks noChangeAspect="1"/>
            </p:cNvPicPr>
            <p:nvPr/>
          </p:nvPicPr>
          <p:blipFill>
            <a:blip r:embed="rId4">
              <a:extLst/>
            </a:blip>
            <a:stretch>
              <a:fillRect/>
            </a:stretch>
          </p:blipFill>
          <p:spPr>
            <a:xfrm>
              <a:off x="4638319" y="727868"/>
              <a:ext cx="1870076" cy="1870076"/>
            </a:xfrm>
            <a:prstGeom prst="rect">
              <a:avLst/>
            </a:prstGeom>
            <a:ln w="12700" cap="flat">
              <a:noFill/>
              <a:miter lim="400000"/>
            </a:ln>
            <a:effectLst/>
          </p:spPr>
        </p:pic>
      </p:grpSp>
      <p:grpSp>
        <p:nvGrpSpPr>
          <p:cNvPr id="1415" name="成组"/>
          <p:cNvGrpSpPr/>
          <p:nvPr/>
        </p:nvGrpSpPr>
        <p:grpSpPr>
          <a:xfrm>
            <a:off x="8600749" y="4745631"/>
            <a:ext cx="3940517" cy="3812686"/>
            <a:chOff x="0" y="0"/>
            <a:chExt cx="3940515" cy="3812685"/>
          </a:xfrm>
        </p:grpSpPr>
        <p:pic>
          <p:nvPicPr>
            <p:cNvPr id="1412" name="image.png" descr="image.png"/>
            <p:cNvPicPr>
              <a:picLocks noChangeAspect="1"/>
            </p:cNvPicPr>
            <p:nvPr/>
          </p:nvPicPr>
          <p:blipFill>
            <a:blip r:embed="rId5">
              <a:extLst/>
            </a:blip>
            <a:stretch>
              <a:fillRect/>
            </a:stretch>
          </p:blipFill>
          <p:spPr>
            <a:xfrm>
              <a:off x="1119113" y="0"/>
              <a:ext cx="2232026" cy="3384550"/>
            </a:xfrm>
            <a:prstGeom prst="rect">
              <a:avLst/>
            </a:prstGeom>
            <a:ln w="12700" cap="flat">
              <a:noFill/>
              <a:miter lim="400000"/>
            </a:ln>
            <a:effectLst/>
          </p:spPr>
        </p:pic>
        <p:sp>
          <p:nvSpPr>
            <p:cNvPr id="1413" name="MRS型系列磁敏电阻传感器"/>
            <p:cNvSpPr txBox="1"/>
            <p:nvPr/>
          </p:nvSpPr>
          <p:spPr>
            <a:xfrm>
              <a:off x="69864" y="3302145"/>
              <a:ext cx="3870652"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l" defTabSz="914400">
                <a:defRPr b="0">
                  <a:latin typeface="Tahoma"/>
                  <a:ea typeface="Tahoma"/>
                  <a:cs typeface="Tahoma"/>
                  <a:sym typeface="Tahoma"/>
                </a:defRPr>
              </a:pPr>
              <a:r>
                <a:t>MRS</a:t>
              </a:r>
              <a:r>
                <a:rPr>
                  <a:latin typeface="宋体"/>
                  <a:ea typeface="宋体"/>
                  <a:cs typeface="宋体"/>
                  <a:sym typeface="宋体"/>
                </a:rPr>
                <a:t>型系列磁敏电阻传感器</a:t>
              </a:r>
            </a:p>
          </p:txBody>
        </p:sp>
        <p:pic>
          <p:nvPicPr>
            <p:cNvPr id="1414" name="1" descr="1"/>
            <p:cNvPicPr>
              <a:picLocks noChangeAspect="1"/>
            </p:cNvPicPr>
            <p:nvPr/>
          </p:nvPicPr>
          <p:blipFill>
            <a:blip r:embed="rId6">
              <a:extLst/>
            </a:blip>
            <a:stretch>
              <a:fillRect/>
            </a:stretch>
          </p:blipFill>
          <p:spPr>
            <a:xfrm>
              <a:off x="0" y="1945445"/>
              <a:ext cx="1204913" cy="1295401"/>
            </a:xfrm>
            <a:prstGeom prst="rect">
              <a:avLst/>
            </a:prstGeom>
            <a:ln w="12700" cap="flat">
              <a:noFill/>
              <a:miter lim="400000"/>
            </a:ln>
            <a:effectLst/>
          </p:spPr>
        </p:pic>
      </p:grpSp>
      <p:sp>
        <p:nvSpPr>
          <p:cNvPr id="1416" name="磁敏电阻应用"/>
          <p:cNvSpPr>
            <a:spLocks noGrp="1"/>
          </p:cNvSpPr>
          <p:nvPr>
            <p:ph type="title"/>
          </p:nvPr>
        </p:nvSpPr>
        <p:spPr>
          <a:prstGeom prst="rect">
            <a:avLst/>
          </a:prstGeom>
        </p:spPr>
        <p:txBody>
          <a:bodyPr/>
          <a:lstStyle/>
          <a:p>
            <a:r>
              <a:t>磁敏电阻应用</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19" name="磁敏二极管在 P，N 之间有一个较长（载流子扩散长度的5倍以上）的本征区 I，本征区 I 的一面磨成光滑的复合表面（为 I 区），另一面用喷砂法打毛，形成高复合区（为 r 区），其目的是因为电子－空穴对易于在粗糙表面复合而消失。当通以正向电流后就会在 P+–I–N+结之间形成电流。由此可知，磁敏二极管是 PIN 型的。"/>
          <p:cNvSpPr txBox="1"/>
          <p:nvPr/>
        </p:nvSpPr>
        <p:spPr>
          <a:xfrm>
            <a:off x="547650" y="2296095"/>
            <a:ext cx="11909500"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Regular"/>
                <a:ea typeface="Songti SC Regular"/>
                <a:cs typeface="Songti SC Regular"/>
                <a:sym typeface="Songti SC Regular"/>
              </a:defRPr>
            </a:pPr>
            <a:r>
              <a:t>磁敏二极管在 P，N 之间有一个较长（载流子扩散长度的5倍以上）的本征区 I，本征区 I 的一面磨成光滑的复合表面（为 I 区），另一面用喷砂法打毛，形成高复合区（为 r 区），其目的是因为电子－空穴对易于在粗糙表面复合而消失。当通以正向电流后就会在 P</a:t>
            </a:r>
            <a:r>
              <a:rPr baseline="30428"/>
              <a:t>+</a:t>
            </a:r>
            <a:r>
              <a:t>–I–N</a:t>
            </a:r>
            <a:r>
              <a:rPr baseline="30428"/>
              <a:t>+</a:t>
            </a:r>
            <a:r>
              <a:t>结之间形成电流。由此可知，</a:t>
            </a:r>
            <a:r>
              <a:rPr>
                <a:solidFill>
                  <a:srgbClr val="FF3300"/>
                </a:solidFill>
              </a:rPr>
              <a:t>磁敏二极管是 PIN 型的</a:t>
            </a:r>
            <a:r>
              <a:t>。</a:t>
            </a:r>
          </a:p>
        </p:txBody>
      </p:sp>
      <p:pic>
        <p:nvPicPr>
          <p:cNvPr id="1420" name="image.png" descr="image.png"/>
          <p:cNvPicPr>
            <a:picLocks noChangeAspect="1"/>
          </p:cNvPicPr>
          <p:nvPr/>
        </p:nvPicPr>
        <p:blipFill>
          <a:blip r:embed="rId2">
            <a:extLst/>
          </a:blip>
          <a:stretch>
            <a:fillRect/>
          </a:stretch>
        </p:blipFill>
        <p:spPr>
          <a:xfrm>
            <a:off x="2088593" y="5691232"/>
            <a:ext cx="7916180" cy="1583678"/>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当磁敏二极管未受到外界磁场作用时，外加正偏压，如图（b）所示，则有大量的空穴从 P 区通过 I 区进入 N 区，同时应有大量电子注入 P 区，形成电流。只有少量电子和空穴在 I 区和 r 区复合掉。…"/>
          <p:cNvSpPr txBox="1"/>
          <p:nvPr/>
        </p:nvSpPr>
        <p:spPr>
          <a:xfrm>
            <a:off x="618728" y="1666988"/>
            <a:ext cx="11767344" cy="5323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400"/>
              </a:spcBef>
              <a:defRPr sz="2800" b="0">
                <a:latin typeface="Times New Roman"/>
                <a:ea typeface="Times New Roman"/>
                <a:cs typeface="Times New Roman"/>
                <a:sym typeface="Times New Roman"/>
              </a:defRPr>
            </a:pPr>
            <a:endParaRPr/>
          </a:p>
          <a:p>
            <a:pPr algn="just" defTabSz="914400">
              <a:spcBef>
                <a:spcPts val="200"/>
              </a:spcBef>
              <a:buClr>
                <a:srgbClr val="FFCF01"/>
              </a:buClr>
              <a:buSzPct val="100000"/>
              <a:buChar char="❖"/>
              <a:defRPr sz="2800" b="0">
                <a:latin typeface="Times New Roman"/>
                <a:ea typeface="Times New Roman"/>
                <a:cs typeface="Times New Roman"/>
                <a:sym typeface="Times New Roman"/>
              </a:defRPr>
            </a:pPr>
            <a:r>
              <a:rPr>
                <a:latin typeface="楷体_GB2312"/>
                <a:ea typeface="楷体_GB2312"/>
                <a:cs typeface="楷体_GB2312"/>
                <a:sym typeface="楷体_GB2312"/>
              </a:rPr>
              <a:t>当磁敏二极管未受到外界磁场作用时，外加正偏压，如图（</a:t>
            </a:r>
            <a:r>
              <a:rPr i="1"/>
              <a:t>b</a:t>
            </a:r>
            <a:r>
              <a:rPr>
                <a:latin typeface="楷体_GB2312"/>
                <a:ea typeface="楷体_GB2312"/>
                <a:cs typeface="楷体_GB2312"/>
                <a:sym typeface="楷体_GB2312"/>
              </a:rPr>
              <a:t>）所示，则有大量的空穴从 </a:t>
            </a:r>
            <a:r>
              <a:t>P </a:t>
            </a:r>
            <a:r>
              <a:rPr>
                <a:latin typeface="楷体_GB2312"/>
                <a:ea typeface="楷体_GB2312"/>
                <a:cs typeface="楷体_GB2312"/>
                <a:sym typeface="楷体_GB2312"/>
              </a:rPr>
              <a:t>区通过 </a:t>
            </a:r>
            <a:r>
              <a:t>I </a:t>
            </a:r>
            <a:r>
              <a:rPr>
                <a:latin typeface="楷体_GB2312"/>
                <a:ea typeface="楷体_GB2312"/>
                <a:cs typeface="楷体_GB2312"/>
                <a:sym typeface="楷体_GB2312"/>
              </a:rPr>
              <a:t>区进入 </a:t>
            </a:r>
            <a:r>
              <a:t>N </a:t>
            </a:r>
            <a:r>
              <a:rPr>
                <a:latin typeface="楷体_GB2312"/>
                <a:ea typeface="楷体_GB2312"/>
                <a:cs typeface="楷体_GB2312"/>
                <a:sym typeface="楷体_GB2312"/>
              </a:rPr>
              <a:t>区，同时应有大量电子注入 </a:t>
            </a:r>
            <a:r>
              <a:t>P </a:t>
            </a:r>
            <a:r>
              <a:rPr>
                <a:latin typeface="楷体_GB2312"/>
                <a:ea typeface="楷体_GB2312"/>
                <a:cs typeface="楷体_GB2312"/>
                <a:sym typeface="楷体_GB2312"/>
              </a:rPr>
              <a:t>区，形成电流。只有少量电子和空穴在 </a:t>
            </a:r>
            <a:r>
              <a:t>I </a:t>
            </a:r>
            <a:r>
              <a:rPr>
                <a:latin typeface="楷体_GB2312"/>
                <a:ea typeface="楷体_GB2312"/>
                <a:cs typeface="楷体_GB2312"/>
                <a:sym typeface="楷体_GB2312"/>
              </a:rPr>
              <a:t>区和 </a:t>
            </a:r>
            <a:r>
              <a:t>r </a:t>
            </a:r>
            <a:r>
              <a:rPr>
                <a:latin typeface="楷体_GB2312"/>
                <a:ea typeface="楷体_GB2312"/>
                <a:cs typeface="楷体_GB2312"/>
                <a:sym typeface="楷体_GB2312"/>
              </a:rPr>
              <a:t>区复合掉。</a:t>
            </a:r>
          </a:p>
          <a:p>
            <a:pPr algn="l" defTabSz="914400">
              <a:spcBef>
                <a:spcPts val="400"/>
              </a:spcBef>
              <a:buClr>
                <a:srgbClr val="FFCF01"/>
              </a:buClr>
              <a:buSzPct val="100000"/>
              <a:buChar char="❖"/>
              <a:defRPr sz="2800" b="0">
                <a:latin typeface="Times New Roman"/>
                <a:ea typeface="Times New Roman"/>
                <a:cs typeface="Times New Roman"/>
                <a:sym typeface="Times New Roman"/>
              </a:defRPr>
            </a:pPr>
            <a:r>
              <a:rPr>
                <a:latin typeface="楷体_GB2312"/>
                <a:ea typeface="楷体_GB2312"/>
                <a:cs typeface="楷体_GB2312"/>
                <a:sym typeface="楷体_GB2312"/>
              </a:rPr>
              <a:t>当磁敏二极管受到外界磁场 </a:t>
            </a:r>
            <a:r>
              <a:rPr i="1"/>
              <a:t>B</a:t>
            </a:r>
            <a:r>
              <a:rPr baseline="30571"/>
              <a:t>+</a:t>
            </a:r>
            <a:r>
              <a:rPr>
                <a:latin typeface="楷体_GB2312"/>
                <a:ea typeface="楷体_GB2312"/>
                <a:cs typeface="楷体_GB2312"/>
                <a:sym typeface="楷体_GB2312"/>
              </a:rPr>
              <a:t>（正向磁场）作用时，如图 （</a:t>
            </a:r>
            <a:r>
              <a:rPr i="1"/>
              <a:t>c</a:t>
            </a:r>
            <a:r>
              <a:rPr>
                <a:latin typeface="楷体_GB2312"/>
                <a:ea typeface="楷体_GB2312"/>
                <a:cs typeface="楷体_GB2312"/>
                <a:sym typeface="楷体_GB2312"/>
              </a:rPr>
              <a:t>）所示，则电子和空穴受到洛仑兹力的作用而向 </a:t>
            </a:r>
            <a:r>
              <a:t>r </a:t>
            </a:r>
            <a:r>
              <a:rPr>
                <a:latin typeface="楷体_GB2312"/>
                <a:ea typeface="楷体_GB2312"/>
                <a:cs typeface="楷体_GB2312"/>
                <a:sym typeface="楷体_GB2312"/>
              </a:rPr>
              <a:t>区偏转，由于 </a:t>
            </a:r>
            <a:r>
              <a:t>r </a:t>
            </a:r>
            <a:r>
              <a:rPr>
                <a:latin typeface="楷体_GB2312"/>
                <a:ea typeface="楷体_GB2312"/>
                <a:cs typeface="楷体_GB2312"/>
                <a:sym typeface="楷体_GB2312"/>
              </a:rPr>
              <a:t>区的电子和空穴复合速度比光滑面 </a:t>
            </a:r>
            <a:r>
              <a:t>I </a:t>
            </a:r>
            <a:r>
              <a:rPr>
                <a:latin typeface="楷体_GB2312"/>
                <a:ea typeface="楷体_GB2312"/>
                <a:cs typeface="楷体_GB2312"/>
                <a:sym typeface="楷体_GB2312"/>
              </a:rPr>
              <a:t>区快，因此，形成的电流因复合速度快而减小。</a:t>
            </a:r>
            <a:r>
              <a:t> </a:t>
            </a:r>
          </a:p>
          <a:p>
            <a:pPr algn="l" defTabSz="914400">
              <a:spcBef>
                <a:spcPts val="400"/>
              </a:spcBef>
              <a:buClr>
                <a:srgbClr val="FFCF01"/>
              </a:buClr>
              <a:buSzPct val="100000"/>
              <a:buChar char="❖"/>
              <a:defRPr sz="2800" b="0">
                <a:latin typeface="楷体_GB2312"/>
                <a:ea typeface="楷体_GB2312"/>
                <a:cs typeface="楷体_GB2312"/>
                <a:sym typeface="楷体_GB2312"/>
              </a:defRPr>
            </a:pPr>
            <a:r>
              <a:t> 当磁敏二极管受到外界磁场 B－ （反向磁场）作用时，如图（d）所示，电子、空穴受到洛仑兹力作用而向 I 区偏移，由于电子、空穴复合率明显变小，则电流变大。</a:t>
            </a:r>
          </a:p>
        </p:txBody>
      </p:sp>
      <p:pic>
        <p:nvPicPr>
          <p:cNvPr id="1423" name="image.png" descr="image.png"/>
          <p:cNvPicPr>
            <a:picLocks noChangeAspect="1"/>
          </p:cNvPicPr>
          <p:nvPr/>
        </p:nvPicPr>
        <p:blipFill>
          <a:blip r:embed="rId2">
            <a:extLst/>
          </a:blip>
          <a:stretch>
            <a:fillRect/>
          </a:stretch>
        </p:blipFill>
        <p:spPr>
          <a:xfrm>
            <a:off x="4170442" y="6510015"/>
            <a:ext cx="7718845" cy="2062178"/>
          </a:xfrm>
          <a:prstGeom prst="rect">
            <a:avLst/>
          </a:prstGeom>
          <a:ln w="12700">
            <a:miter lim="400000"/>
          </a:ln>
        </p:spPr>
      </p:pic>
      <p:sp>
        <p:nvSpPr>
          <p:cNvPr id="1424"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25" name="磁敏二极管的工作原理"/>
          <p:cNvSpPr txBox="1"/>
          <p:nvPr/>
        </p:nvSpPr>
        <p:spPr>
          <a:xfrm>
            <a:off x="4287363" y="1152979"/>
            <a:ext cx="3924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400"/>
              </a:spcBef>
              <a:defRPr sz="3000">
                <a:solidFill>
                  <a:srgbClr val="008000"/>
                </a:solidFill>
                <a:latin typeface="隶书"/>
                <a:ea typeface="隶书"/>
                <a:cs typeface="隶书"/>
                <a:sym typeface="隶书"/>
              </a:defRPr>
            </a:lvl1pPr>
          </a:lstStyle>
          <a:p>
            <a:pPr>
              <a:defRPr>
                <a:latin typeface="Times New Roman"/>
                <a:ea typeface="Times New Roman"/>
                <a:cs typeface="Times New Roman"/>
                <a:sym typeface="Times New Roman"/>
              </a:defRPr>
            </a:pPr>
            <a:r>
              <a:rPr>
                <a:latin typeface="隶书"/>
                <a:ea typeface="隶书"/>
                <a:cs typeface="隶书"/>
                <a:sym typeface="隶书"/>
              </a:rPr>
              <a:t>磁敏二极管的工作原理</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 name="磁敏二极管加正向偏压 ，在磁场强度的变化下，其正向电流发生变化，实现了磁电转换。正磁场越强，电流越小，表示磁阻增加；负磁场越强，电流越大，表示磁阻减小。"/>
          <p:cNvSpPr txBox="1"/>
          <p:nvPr/>
        </p:nvSpPr>
        <p:spPr>
          <a:xfrm>
            <a:off x="773112" y="2160587"/>
            <a:ext cx="11983394" cy="1687697"/>
          </a:xfrm>
          <a:prstGeom prst="rect">
            <a:avLst/>
          </a:prstGeom>
          <a:ln w="57150">
            <a:solidFill>
              <a:srgbClr val="339966"/>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defTabSz="914400">
              <a:spcBef>
                <a:spcPts val="1200"/>
              </a:spcBef>
              <a:defRPr sz="2800" b="0">
                <a:latin typeface="Times New Roman"/>
                <a:ea typeface="Times New Roman"/>
                <a:cs typeface="Times New Roman"/>
                <a:sym typeface="Times New Roman"/>
              </a:defRPr>
            </a:pPr>
            <a:r>
              <a:t>       </a:t>
            </a:r>
            <a:r>
              <a:rPr>
                <a:latin typeface="楷体_GB2312"/>
                <a:ea typeface="楷体_GB2312"/>
                <a:cs typeface="楷体_GB2312"/>
                <a:sym typeface="楷体_GB2312"/>
              </a:rPr>
              <a:t>磁敏二极管</a:t>
            </a:r>
            <a:r>
              <a:rPr>
                <a:solidFill>
                  <a:srgbClr val="FF3300"/>
                </a:solidFill>
                <a:latin typeface="楷体_GB2312"/>
                <a:ea typeface="楷体_GB2312"/>
                <a:cs typeface="楷体_GB2312"/>
                <a:sym typeface="楷体_GB2312"/>
              </a:rPr>
              <a:t>加正向偏压 </a:t>
            </a:r>
            <a:r>
              <a:rPr>
                <a:latin typeface="楷体_GB2312"/>
                <a:ea typeface="楷体_GB2312"/>
                <a:cs typeface="楷体_GB2312"/>
                <a:sym typeface="楷体_GB2312"/>
              </a:rPr>
              <a:t>，在磁场强度的变化下，其</a:t>
            </a:r>
            <a:r>
              <a:rPr>
                <a:solidFill>
                  <a:srgbClr val="FF3300"/>
                </a:solidFill>
                <a:latin typeface="楷体_GB2312"/>
                <a:ea typeface="楷体_GB2312"/>
                <a:cs typeface="楷体_GB2312"/>
                <a:sym typeface="楷体_GB2312"/>
              </a:rPr>
              <a:t>正向电流</a:t>
            </a:r>
            <a:r>
              <a:rPr>
                <a:latin typeface="楷体_GB2312"/>
                <a:ea typeface="楷体_GB2312"/>
                <a:cs typeface="楷体_GB2312"/>
                <a:sym typeface="楷体_GB2312"/>
              </a:rPr>
              <a:t>发生变化，实现了磁电转换。正磁场越强，电流越小，表示磁阻增加；负磁场越强，电流越大，表示磁阻减小。</a:t>
            </a:r>
          </a:p>
        </p:txBody>
      </p:sp>
      <p:sp>
        <p:nvSpPr>
          <p:cNvPr id="1428" name="磁敏二极管（SMD）"/>
          <p:cNvSpPr>
            <a:spLocks noGrp="1"/>
          </p:cNvSpPr>
          <p:nvPr>
            <p:ph type="title"/>
          </p:nvPr>
        </p:nvSpPr>
        <p:spPr>
          <a:prstGeom prst="rect">
            <a:avLst/>
          </a:prstGeom>
        </p:spPr>
        <p:txBody>
          <a:bodyPr/>
          <a:lstStyle>
            <a:lvl1pPr defTabSz="479044">
              <a:defRPr sz="3690"/>
            </a:lvl1pPr>
          </a:lstStyle>
          <a:p>
            <a:r>
              <a:t>磁敏二极管（SMD）</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通过磁路的磁通与磁动势成正比，与磁阻成反比，即"/>
          <p:cNvSpPr txBox="1"/>
          <p:nvPr/>
        </p:nvSpPr>
        <p:spPr>
          <a:xfrm>
            <a:off x="1210009" y="2528703"/>
            <a:ext cx="8293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30000"/>
              </a:lnSpc>
              <a:spcBef>
                <a:spcPts val="600"/>
              </a:spcBef>
              <a:defRPr sz="2800" b="0">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通过磁路的磁通与磁动势成正比，与磁阻成反比，即</a:t>
            </a:r>
          </a:p>
        </p:txBody>
      </p:sp>
      <p:pic>
        <p:nvPicPr>
          <p:cNvPr id="468" name="image.pdf" descr="image.pdf"/>
          <p:cNvPicPr>
            <a:picLocks noChangeAspect="1"/>
          </p:cNvPicPr>
          <p:nvPr/>
        </p:nvPicPr>
        <p:blipFill>
          <a:blip r:embed="rId2">
            <a:extLst/>
          </a:blip>
          <a:stretch>
            <a:fillRect/>
          </a:stretch>
        </p:blipFill>
        <p:spPr>
          <a:xfrm>
            <a:off x="5248275" y="2977803"/>
            <a:ext cx="1637845" cy="1259287"/>
          </a:xfrm>
          <a:prstGeom prst="rect">
            <a:avLst/>
          </a:prstGeom>
          <a:ln w="12700">
            <a:miter lim="400000"/>
          </a:ln>
        </p:spPr>
      </p:pic>
      <p:sp>
        <p:nvSpPr>
          <p:cNvPr id="469" name="上式与电路的欧姆定律相似，磁通 Φ 对应于电流I，磁动势Em对应于电动势E，磁阻Rm对应于电阻R。因此，这一关系称为磁路欧姆定律。"/>
          <p:cNvSpPr txBox="1"/>
          <p:nvPr/>
        </p:nvSpPr>
        <p:spPr>
          <a:xfrm>
            <a:off x="1081108" y="4275183"/>
            <a:ext cx="11350584" cy="1203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spcBef>
                <a:spcPts val="600"/>
              </a:spcBef>
              <a:defRPr sz="2800" b="0">
                <a:latin typeface="Times New Roman"/>
                <a:ea typeface="Times New Roman"/>
                <a:cs typeface="Times New Roman"/>
                <a:sym typeface="Times New Roman"/>
              </a:defRPr>
            </a:pPr>
            <a:r>
              <a:rPr>
                <a:latin typeface="黑体"/>
                <a:ea typeface="黑体"/>
                <a:cs typeface="黑体"/>
                <a:sym typeface="黑体"/>
              </a:rPr>
              <a:t>上式与电路的欧姆定律相似，磁通 </a:t>
            </a:r>
            <a:r>
              <a:rPr>
                <a:latin typeface="Symbol"/>
                <a:ea typeface="Symbol"/>
                <a:cs typeface="Symbol"/>
                <a:sym typeface="Symbol"/>
              </a:rPr>
              <a:t>F</a:t>
            </a:r>
            <a:r>
              <a:rPr>
                <a:latin typeface="黑体"/>
                <a:ea typeface="黑体"/>
                <a:cs typeface="黑体"/>
                <a:sym typeface="黑体"/>
              </a:rPr>
              <a:t> 对应于电流</a:t>
            </a:r>
            <a:r>
              <a:rPr i="1"/>
              <a:t>I</a:t>
            </a:r>
            <a:r>
              <a:rPr>
                <a:latin typeface="黑体"/>
                <a:ea typeface="黑体"/>
                <a:cs typeface="黑体"/>
                <a:sym typeface="黑体"/>
              </a:rPr>
              <a:t>，磁动势</a:t>
            </a:r>
            <a:r>
              <a:rPr i="1"/>
              <a:t>E</a:t>
            </a:r>
            <a:r>
              <a:rPr baseline="-28285"/>
              <a:t>m</a:t>
            </a:r>
            <a:r>
              <a:rPr>
                <a:latin typeface="黑体"/>
                <a:ea typeface="黑体"/>
                <a:cs typeface="黑体"/>
                <a:sym typeface="黑体"/>
              </a:rPr>
              <a:t>对应于电动势</a:t>
            </a:r>
            <a:r>
              <a:rPr i="1"/>
              <a:t>E</a:t>
            </a:r>
            <a:r>
              <a:rPr>
                <a:latin typeface="黑体"/>
                <a:ea typeface="黑体"/>
                <a:cs typeface="黑体"/>
                <a:sym typeface="黑体"/>
              </a:rPr>
              <a:t>，磁阻</a:t>
            </a:r>
            <a:r>
              <a:rPr i="1"/>
              <a:t>R</a:t>
            </a:r>
            <a:r>
              <a:rPr baseline="-28285"/>
              <a:t>m</a:t>
            </a:r>
            <a:r>
              <a:rPr>
                <a:latin typeface="黑体"/>
                <a:ea typeface="黑体"/>
                <a:cs typeface="黑体"/>
                <a:sym typeface="黑体"/>
              </a:rPr>
              <a:t>对应于电阻</a:t>
            </a:r>
            <a:r>
              <a:rPr i="1"/>
              <a:t>R</a:t>
            </a:r>
            <a:r>
              <a:rPr>
                <a:latin typeface="黑体"/>
                <a:ea typeface="黑体"/>
                <a:cs typeface="黑体"/>
                <a:sym typeface="黑体"/>
              </a:rPr>
              <a:t>。因此，这一关系称为</a:t>
            </a:r>
            <a:r>
              <a:rPr>
                <a:solidFill>
                  <a:srgbClr val="FF00FF"/>
                </a:solidFill>
                <a:latin typeface="黑体"/>
                <a:ea typeface="黑体"/>
                <a:cs typeface="黑体"/>
                <a:sym typeface="黑体"/>
              </a:rPr>
              <a:t>磁路欧姆定律</a:t>
            </a:r>
            <a:r>
              <a:rPr>
                <a:latin typeface="黑体"/>
                <a:ea typeface="黑体"/>
                <a:cs typeface="黑体"/>
                <a:sym typeface="黑体"/>
              </a:rPr>
              <a:t>。</a:t>
            </a:r>
          </a:p>
        </p:txBody>
      </p:sp>
      <p:sp>
        <p:nvSpPr>
          <p:cNvPr id="470" name="基础知识回顾"/>
          <p:cNvSpPr>
            <a:spLocks noGrp="1"/>
          </p:cNvSpPr>
          <p:nvPr>
            <p:ph type="title"/>
          </p:nvPr>
        </p:nvSpPr>
        <p:spPr>
          <a:prstGeom prst="rect">
            <a:avLst/>
          </a:prstGeom>
        </p:spPr>
        <p:txBody>
          <a:bodyPr/>
          <a:lstStyle/>
          <a:p>
            <a:r>
              <a:rPr dirty="0" err="1"/>
              <a:t>基础知识回顾</a:t>
            </a:r>
            <a:endParaRPr dirty="0"/>
          </a:p>
        </p:txBody>
      </p:sp>
      <p:sp>
        <p:nvSpPr>
          <p:cNvPr id="471" name="5 磁路欧姆定律"/>
          <p:cNvSpPr txBox="1"/>
          <p:nvPr/>
        </p:nvSpPr>
        <p:spPr>
          <a:xfrm>
            <a:off x="1233065" y="1822450"/>
            <a:ext cx="2544466"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400"/>
              </a:spcBef>
              <a:defRPr sz="2800">
                <a:solidFill>
                  <a:srgbClr val="0000FF"/>
                </a:solidFill>
                <a:latin typeface="微软雅黑"/>
                <a:ea typeface="微软雅黑"/>
                <a:cs typeface="微软雅黑"/>
                <a:sym typeface="微软雅黑"/>
              </a:defRPr>
            </a:lvl1pPr>
          </a:lstStyle>
          <a:p>
            <a:r>
              <a:t>5 磁路欧姆定律</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iterate>
                                    <p:tmAbs val="0"/>
                                  </p:iterate>
                                  <p:childTnLst>
                                    <p:set>
                                      <p:cBhvr>
                                        <p:cTn id="6" fill="hold"/>
                                        <p:tgtEl>
                                          <p:spTgt spid="468"/>
                                        </p:tgtEl>
                                        <p:attrNameLst>
                                          <p:attrName>style.visibility</p:attrName>
                                        </p:attrNameLst>
                                      </p:cBhvr>
                                      <p:to>
                                        <p:strVal val="visible"/>
                                      </p:to>
                                    </p:set>
                                    <p:animEffect transition="in" filter="box(in)">
                                      <p:cBhvr>
                                        <p:cTn id="7" dur="5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animBg="1" advAuto="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 name="磁敏二极管正向偏压和通过其上电流的关系被称为磁敏二极管的伏安特性。磁敏二极管在不同磁场强度B的作用下，伏安特性不一样。图(a)为锗磁敏二极管的伏安特性。图(b)(c)为硅磁敏二极管的伏安特性。"/>
          <p:cNvSpPr txBox="1"/>
          <p:nvPr/>
        </p:nvSpPr>
        <p:spPr>
          <a:xfrm>
            <a:off x="626958" y="2279855"/>
            <a:ext cx="12105445"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300"/>
              </a:spcBef>
              <a:defRPr sz="2800" b="0">
                <a:solidFill>
                  <a:srgbClr val="FF00FF"/>
                </a:solidFill>
                <a:latin typeface="Tahoma"/>
                <a:ea typeface="Tahoma"/>
                <a:cs typeface="Tahoma"/>
                <a:sym typeface="Tahoma"/>
              </a:defRPr>
            </a:pPr>
            <a:r>
              <a:rPr>
                <a:solidFill>
                  <a:srgbClr val="000000"/>
                </a:solidFill>
                <a:latin typeface="楷体_GB2312"/>
                <a:ea typeface="楷体_GB2312"/>
                <a:cs typeface="楷体_GB2312"/>
                <a:sym typeface="楷体_GB2312"/>
              </a:rPr>
              <a:t>磁敏二极管正向偏压和通过其上电流的关系被称为磁敏二极管的伏安特性。</a:t>
            </a:r>
            <a:r>
              <a:rPr>
                <a:solidFill>
                  <a:srgbClr val="000000"/>
                </a:solidFill>
                <a:latin typeface="Songti SC Regular"/>
                <a:ea typeface="Songti SC Regular"/>
                <a:cs typeface="Songti SC Regular"/>
                <a:sym typeface="Songti SC Regular"/>
              </a:rPr>
              <a:t>磁敏二极管在不同磁场强度B的作用下，伏安特性不一样。图(a)为锗磁敏二极管的伏安特性。图(b)(c)为硅磁敏二极管的伏安特性</a:t>
            </a:r>
            <a:r>
              <a:rPr>
                <a:latin typeface="Songti SC Regular"/>
                <a:ea typeface="Songti SC Regular"/>
                <a:cs typeface="Songti SC Regular"/>
                <a:sym typeface="Songti SC Regular"/>
              </a:rPr>
              <a:t>。</a:t>
            </a:r>
          </a:p>
        </p:txBody>
      </p:sp>
      <p:grpSp>
        <p:nvGrpSpPr>
          <p:cNvPr id="1433" name="成组"/>
          <p:cNvGrpSpPr/>
          <p:nvPr/>
        </p:nvGrpSpPr>
        <p:grpSpPr>
          <a:xfrm>
            <a:off x="1377076" y="4454692"/>
            <a:ext cx="10250648" cy="3592603"/>
            <a:chOff x="0" y="0"/>
            <a:chExt cx="10250646" cy="3592602"/>
          </a:xfrm>
        </p:grpSpPr>
        <p:pic>
          <p:nvPicPr>
            <p:cNvPr id="1431" name="image.png" descr="image.png"/>
            <p:cNvPicPr>
              <a:picLocks noChangeAspect="1"/>
            </p:cNvPicPr>
            <p:nvPr/>
          </p:nvPicPr>
          <p:blipFill>
            <a:blip r:embed="rId2">
              <a:extLst/>
            </a:blip>
            <a:stretch>
              <a:fillRect/>
            </a:stretch>
          </p:blipFill>
          <p:spPr>
            <a:xfrm>
              <a:off x="47315" y="0"/>
              <a:ext cx="8399447" cy="3291381"/>
            </a:xfrm>
            <a:prstGeom prst="rect">
              <a:avLst/>
            </a:prstGeom>
            <a:ln w="12700" cap="flat">
              <a:noFill/>
              <a:miter lim="400000"/>
            </a:ln>
            <a:effectLst/>
          </p:spPr>
        </p:pic>
        <p:sp>
          <p:nvSpPr>
            <p:cNvPr id="1432" name="（a）锗管            （b）硅管，俘获中心作用强   （c）硅管，俘获中心作用弱"/>
            <p:cNvSpPr txBox="1"/>
            <p:nvPr/>
          </p:nvSpPr>
          <p:spPr>
            <a:xfrm>
              <a:off x="0" y="3082062"/>
              <a:ext cx="10250647" cy="51054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p>
              <a:pPr algn="l" defTabSz="914400">
                <a:lnSpc>
                  <a:spcPct val="90000"/>
                </a:lnSpc>
                <a:defRPr b="0">
                  <a:latin typeface="Tahoma"/>
                  <a:ea typeface="Tahoma"/>
                  <a:cs typeface="Tahoma"/>
                  <a:sym typeface="Tahoma"/>
                </a:defRPr>
              </a:pPr>
              <a:r>
                <a:rPr>
                  <a:latin typeface="宋体"/>
                  <a:ea typeface="宋体"/>
                  <a:cs typeface="宋体"/>
                  <a:sym typeface="宋体"/>
                </a:rPr>
                <a:t>（</a:t>
              </a:r>
              <a:r>
                <a:t>a</a:t>
              </a:r>
              <a:r>
                <a:rPr>
                  <a:latin typeface="宋体"/>
                  <a:ea typeface="宋体"/>
                  <a:cs typeface="宋体"/>
                  <a:sym typeface="宋体"/>
                </a:rPr>
                <a:t>）锗管            （</a:t>
              </a:r>
              <a:r>
                <a:t>b</a:t>
              </a:r>
              <a:r>
                <a:rPr>
                  <a:latin typeface="宋体"/>
                  <a:ea typeface="宋体"/>
                  <a:cs typeface="宋体"/>
                  <a:sym typeface="宋体"/>
                </a:rPr>
                <a:t>）硅管，俘获中心作用强   （</a:t>
              </a:r>
              <a:r>
                <a:t>c</a:t>
              </a:r>
              <a:r>
                <a:rPr>
                  <a:latin typeface="宋体"/>
                  <a:ea typeface="宋体"/>
                  <a:cs typeface="宋体"/>
                  <a:sym typeface="宋体"/>
                </a:rPr>
                <a:t>）硅管，俘获中心作用弱</a:t>
              </a:r>
            </a:p>
          </p:txBody>
        </p:sp>
      </p:grpSp>
      <p:sp>
        <p:nvSpPr>
          <p:cNvPr id="1434"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35" name="（1）伏安特性"/>
          <p:cNvSpPr txBox="1"/>
          <p:nvPr/>
        </p:nvSpPr>
        <p:spPr>
          <a:xfrm>
            <a:off x="1064642" y="1609328"/>
            <a:ext cx="2442023"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spcBef>
                <a:spcPts val="1200"/>
              </a:spcBef>
              <a:defRPr sz="2800" b="0">
                <a:solidFill>
                  <a:schemeClr val="accent5">
                    <a:lumOff val="-29866"/>
                  </a:schemeClr>
                </a:solidFill>
                <a:latin typeface="Tahoma"/>
                <a:ea typeface="Tahoma"/>
                <a:cs typeface="Tahoma"/>
                <a:sym typeface="Tahoma"/>
              </a:defRPr>
            </a:pPr>
            <a:r>
              <a:rPr>
                <a:latin typeface="黑体"/>
                <a:ea typeface="黑体"/>
                <a:cs typeface="黑体"/>
                <a:sym typeface="黑体"/>
              </a:rPr>
              <a:t>（</a:t>
            </a:r>
            <a:r>
              <a:t>1</a:t>
            </a:r>
            <a:r>
              <a:rPr>
                <a:latin typeface="黑体"/>
                <a:ea typeface="黑体"/>
                <a:cs typeface="黑体"/>
                <a:sym typeface="黑体"/>
              </a:rPr>
              <a:t>）伏安特性</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 name="在给定条件下，磁敏二极管输出的电压变化与外加磁场的关系称为磁敏二极管的磁电特性。磁敏二极管通常有单只使用和互补使用两种方式。它们的磁电特性如图所示。单只使用时，正向磁灵敏度大于反向，磁场强度增加时，曲线有饱和趋势；互补使用时，正、反向磁灵敏度曲线对称，且在弱磁场下有较好的线性。"/>
          <p:cNvSpPr txBox="1"/>
          <p:nvPr/>
        </p:nvSpPr>
        <p:spPr>
          <a:xfrm>
            <a:off x="500508" y="2515119"/>
            <a:ext cx="12195127"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914400">
              <a:spcBef>
                <a:spcPts val="300"/>
              </a:spcBef>
              <a:defRPr sz="2800" b="0">
                <a:latin typeface="楷体_GB2312"/>
                <a:ea typeface="楷体_GB2312"/>
                <a:cs typeface="楷体_GB2312"/>
                <a:sym typeface="楷体_GB2312"/>
              </a:defRPr>
            </a:lvl1pPr>
          </a:lstStyle>
          <a:p>
            <a:r>
              <a:t>在给定条件下，磁敏二极管输出的电压变化与外加磁场的关系称为磁敏二极管的磁电特性。磁敏二极管通常有单只使用和互补使用两种方式。它们的磁电特性如图所示。单只使用时，正向磁灵敏度大于反向，磁场强度增加时，曲线有饱和趋势；互补使用时，正、反向磁灵敏度曲线对称，且在弱磁场下有较好的线性。    </a:t>
            </a:r>
          </a:p>
        </p:txBody>
      </p:sp>
      <p:pic>
        <p:nvPicPr>
          <p:cNvPr id="1438" name="image.png" descr="image.png"/>
          <p:cNvPicPr>
            <a:picLocks noChangeAspect="1"/>
          </p:cNvPicPr>
          <p:nvPr/>
        </p:nvPicPr>
        <p:blipFill>
          <a:blip r:embed="rId2">
            <a:extLst/>
          </a:blip>
          <a:stretch>
            <a:fillRect/>
          </a:stretch>
        </p:blipFill>
        <p:spPr>
          <a:xfrm>
            <a:off x="8794326" y="5965414"/>
            <a:ext cx="1584326" cy="1473201"/>
          </a:xfrm>
          <a:prstGeom prst="rect">
            <a:avLst/>
          </a:prstGeom>
          <a:ln w="12700">
            <a:miter lim="400000"/>
          </a:ln>
        </p:spPr>
      </p:pic>
      <p:pic>
        <p:nvPicPr>
          <p:cNvPr id="1439" name="image.png" descr="image.png"/>
          <p:cNvPicPr>
            <a:picLocks noChangeAspect="1"/>
          </p:cNvPicPr>
          <p:nvPr/>
        </p:nvPicPr>
        <p:blipFill>
          <a:blip r:embed="rId3">
            <a:extLst/>
          </a:blip>
          <a:stretch>
            <a:fillRect/>
          </a:stretch>
        </p:blipFill>
        <p:spPr>
          <a:xfrm>
            <a:off x="2054031" y="5354277"/>
            <a:ext cx="6469540" cy="2953816"/>
          </a:xfrm>
          <a:prstGeom prst="rect">
            <a:avLst/>
          </a:prstGeom>
          <a:ln w="12700">
            <a:miter lim="400000"/>
          </a:ln>
        </p:spPr>
      </p:pic>
      <p:sp>
        <p:nvSpPr>
          <p:cNvPr id="1440" name="（2）磁电特性"/>
          <p:cNvSpPr txBox="1"/>
          <p:nvPr/>
        </p:nvSpPr>
        <p:spPr>
          <a:xfrm>
            <a:off x="1089968" y="1811487"/>
            <a:ext cx="24456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1200"/>
              </a:spcBef>
              <a:defRPr sz="2800" b="0">
                <a:solidFill>
                  <a:schemeClr val="accent5">
                    <a:lumOff val="-29866"/>
                  </a:schemeClr>
                </a:solidFill>
                <a:latin typeface="黑体"/>
                <a:ea typeface="黑体"/>
                <a:cs typeface="黑体"/>
                <a:sym typeface="黑体"/>
              </a:defRPr>
            </a:lvl1pPr>
          </a:lstStyle>
          <a:p>
            <a:r>
              <a:t>（2）磁电特性</a:t>
            </a:r>
          </a:p>
        </p:txBody>
      </p:sp>
      <p:sp>
        <p:nvSpPr>
          <p:cNvPr id="1441" name="磁敏二极管（SMD）"/>
          <p:cNvSpPr>
            <a:spLocks noGrp="1"/>
          </p:cNvSpPr>
          <p:nvPr>
            <p:ph type="title"/>
          </p:nvPr>
        </p:nvSpPr>
        <p:spPr>
          <a:prstGeom prst="rect">
            <a:avLst/>
          </a:prstGeom>
        </p:spPr>
        <p:txBody>
          <a:bodyPr/>
          <a:lstStyle>
            <a:lvl1pPr defTabSz="479044">
              <a:defRPr sz="3690"/>
            </a:lvl1pPr>
          </a:lstStyle>
          <a:p>
            <a:r>
              <a:t>磁敏二极管（SMD）</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 name="（3）磁灵敏度"/>
          <p:cNvSpPr txBox="1"/>
          <p:nvPr/>
        </p:nvSpPr>
        <p:spPr>
          <a:xfrm>
            <a:off x="1077208" y="1799828"/>
            <a:ext cx="244566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spcBef>
                <a:spcPts val="1200"/>
              </a:spcBef>
              <a:defRPr sz="2800" b="0">
                <a:solidFill>
                  <a:schemeClr val="accent5">
                    <a:lumOff val="-29866"/>
                  </a:schemeClr>
                </a:solidFill>
                <a:latin typeface="黑体"/>
                <a:ea typeface="黑体"/>
                <a:cs typeface="黑体"/>
                <a:sym typeface="黑体"/>
              </a:defRPr>
            </a:lvl1pPr>
          </a:lstStyle>
          <a:p>
            <a:r>
              <a:t>（3）磁灵敏度</a:t>
            </a:r>
          </a:p>
        </p:txBody>
      </p:sp>
      <p:sp>
        <p:nvSpPr>
          <p:cNvPr id="1444" name="按照标准测试,在给定电源E和负载电阻R的条件下,电压相对磁灵敏度和电流相对磁灵敏度被定义为"/>
          <p:cNvSpPr txBox="1"/>
          <p:nvPr/>
        </p:nvSpPr>
        <p:spPr>
          <a:xfrm>
            <a:off x="585016" y="2487265"/>
            <a:ext cx="8542487"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lnSpc>
                <a:spcPct val="120000"/>
              </a:lnSpc>
              <a:spcBef>
                <a:spcPts val="400"/>
              </a:spcBef>
              <a:buClr>
                <a:srgbClr val="3333CC"/>
              </a:buClr>
              <a:buFont typeface="Wingdings"/>
              <a:defRPr sz="2800" b="0">
                <a:latin typeface="黑体"/>
                <a:ea typeface="黑体"/>
                <a:cs typeface="黑体"/>
                <a:sym typeface="黑体"/>
              </a:defRPr>
            </a:pPr>
            <a:r>
              <a:rPr>
                <a:latin typeface="宋体"/>
                <a:ea typeface="宋体"/>
                <a:cs typeface="宋体"/>
                <a:sym typeface="宋体"/>
              </a:rPr>
              <a:t>按照标准测试</a:t>
            </a:r>
            <a:r>
              <a:t>,</a:t>
            </a:r>
            <a:r>
              <a:rPr>
                <a:latin typeface="宋体"/>
                <a:ea typeface="宋体"/>
                <a:cs typeface="宋体"/>
                <a:sym typeface="宋体"/>
              </a:rPr>
              <a:t>在给定电源</a:t>
            </a:r>
            <a:r>
              <a:t>E</a:t>
            </a:r>
            <a:r>
              <a:rPr>
                <a:latin typeface="宋体"/>
                <a:ea typeface="宋体"/>
                <a:cs typeface="宋体"/>
                <a:sym typeface="宋体"/>
              </a:rPr>
              <a:t>和负载电阻</a:t>
            </a:r>
            <a:r>
              <a:t>R</a:t>
            </a:r>
            <a:r>
              <a:rPr>
                <a:latin typeface="宋体"/>
                <a:ea typeface="宋体"/>
                <a:cs typeface="宋体"/>
                <a:sym typeface="宋体"/>
              </a:rPr>
              <a:t>的条件下</a:t>
            </a:r>
            <a:r>
              <a:t>,</a:t>
            </a:r>
            <a:r>
              <a:rPr>
                <a:latin typeface="宋体"/>
                <a:ea typeface="宋体"/>
                <a:cs typeface="宋体"/>
                <a:sym typeface="宋体"/>
              </a:rPr>
              <a:t>电压相对磁灵敏度和电流相对磁灵敏度被定义为</a:t>
            </a:r>
          </a:p>
        </p:txBody>
      </p:sp>
      <p:pic>
        <p:nvPicPr>
          <p:cNvPr id="1445" name="image.pdf" descr="image.pdf"/>
          <p:cNvPicPr>
            <a:picLocks noChangeAspect="1"/>
          </p:cNvPicPr>
          <p:nvPr/>
        </p:nvPicPr>
        <p:blipFill>
          <a:blip r:embed="rId2">
            <a:extLst/>
          </a:blip>
          <a:stretch>
            <a:fillRect/>
          </a:stretch>
        </p:blipFill>
        <p:spPr>
          <a:xfrm>
            <a:off x="3711575" y="3624072"/>
            <a:ext cx="3900988" cy="2505456"/>
          </a:xfrm>
          <a:prstGeom prst="rect">
            <a:avLst/>
          </a:prstGeom>
          <a:ln w="12700">
            <a:miter lim="400000"/>
          </a:ln>
        </p:spPr>
      </p:pic>
      <p:sp>
        <p:nvSpPr>
          <p:cNvPr id="1446" name="式中：U0、I0是磁场为零时,磁敏二极管两端的电压和流过的电流；UB、IB是磁场为B时,磁敏二极管两端的电压和通过的电流"/>
          <p:cNvSpPr txBox="1"/>
          <p:nvPr/>
        </p:nvSpPr>
        <p:spPr>
          <a:xfrm>
            <a:off x="585016" y="6384460"/>
            <a:ext cx="12059662" cy="954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buClr>
                <a:srgbClr val="3333CC"/>
              </a:buClr>
              <a:buFont typeface="Wingdings"/>
              <a:defRPr b="0">
                <a:latin typeface="黑体"/>
                <a:ea typeface="黑体"/>
                <a:cs typeface="黑体"/>
                <a:sym typeface="黑体"/>
              </a:defRPr>
            </a:pPr>
            <a:r>
              <a:rPr>
                <a:latin typeface="宋体"/>
                <a:ea typeface="宋体"/>
                <a:cs typeface="宋体"/>
                <a:sym typeface="宋体"/>
              </a:rPr>
              <a:t>式中：</a:t>
            </a:r>
            <a:r>
              <a:t>U</a:t>
            </a:r>
            <a:r>
              <a:rPr baseline="-21833"/>
              <a:t>0</a:t>
            </a:r>
            <a:r>
              <a:rPr>
                <a:latin typeface="宋体"/>
                <a:ea typeface="宋体"/>
                <a:cs typeface="宋体"/>
                <a:sym typeface="宋体"/>
              </a:rPr>
              <a:t>、</a:t>
            </a:r>
            <a:r>
              <a:t>I</a:t>
            </a:r>
            <a:r>
              <a:rPr baseline="-21833"/>
              <a:t>0</a:t>
            </a:r>
            <a:r>
              <a:rPr>
                <a:latin typeface="宋体"/>
                <a:ea typeface="宋体"/>
                <a:cs typeface="宋体"/>
                <a:sym typeface="宋体"/>
              </a:rPr>
              <a:t>是磁场为零时</a:t>
            </a:r>
            <a:r>
              <a:t>,</a:t>
            </a:r>
            <a:r>
              <a:rPr>
                <a:latin typeface="宋体"/>
                <a:ea typeface="宋体"/>
                <a:cs typeface="宋体"/>
                <a:sym typeface="宋体"/>
              </a:rPr>
              <a:t>磁敏二极管两端的电压和流过的电流；</a:t>
            </a:r>
            <a:r>
              <a:t>U</a:t>
            </a:r>
            <a:r>
              <a:rPr baseline="-21833"/>
              <a:t>B</a:t>
            </a:r>
            <a:r>
              <a:rPr>
                <a:latin typeface="宋体"/>
                <a:ea typeface="宋体"/>
                <a:cs typeface="宋体"/>
                <a:sym typeface="宋体"/>
              </a:rPr>
              <a:t>、</a:t>
            </a:r>
            <a:r>
              <a:t>I</a:t>
            </a:r>
            <a:r>
              <a:rPr baseline="-21833"/>
              <a:t>B</a:t>
            </a:r>
            <a:r>
              <a:rPr>
                <a:latin typeface="宋体"/>
                <a:ea typeface="宋体"/>
                <a:cs typeface="宋体"/>
                <a:sym typeface="宋体"/>
              </a:rPr>
              <a:t>是磁场为</a:t>
            </a:r>
            <a:r>
              <a:t>B</a:t>
            </a:r>
            <a:r>
              <a:rPr>
                <a:latin typeface="宋体"/>
                <a:ea typeface="宋体"/>
                <a:cs typeface="宋体"/>
                <a:sym typeface="宋体"/>
              </a:rPr>
              <a:t>时</a:t>
            </a:r>
            <a:r>
              <a:t>,</a:t>
            </a:r>
            <a:r>
              <a:rPr>
                <a:latin typeface="宋体"/>
                <a:ea typeface="宋体"/>
                <a:cs typeface="宋体"/>
                <a:sym typeface="宋体"/>
              </a:rPr>
              <a:t>磁敏二极管两端的电压和通过的电流</a:t>
            </a:r>
          </a:p>
        </p:txBody>
      </p:sp>
      <p:grpSp>
        <p:nvGrpSpPr>
          <p:cNvPr id="1449" name="成组"/>
          <p:cNvGrpSpPr/>
          <p:nvPr/>
        </p:nvGrpSpPr>
        <p:grpSpPr>
          <a:xfrm>
            <a:off x="8992711" y="871664"/>
            <a:ext cx="3533141" cy="3875137"/>
            <a:chOff x="0" y="0"/>
            <a:chExt cx="3533140" cy="3875135"/>
          </a:xfrm>
        </p:grpSpPr>
        <p:pic>
          <p:nvPicPr>
            <p:cNvPr id="1447" name="image.pdf" descr="image.pdf"/>
            <p:cNvPicPr>
              <a:picLocks noChangeAspect="1"/>
            </p:cNvPicPr>
            <p:nvPr/>
          </p:nvPicPr>
          <p:blipFill>
            <a:blip r:embed="rId3">
              <a:extLst/>
            </a:blip>
            <a:stretch>
              <a:fillRect/>
            </a:stretch>
          </p:blipFill>
          <p:spPr>
            <a:xfrm>
              <a:off x="82232" y="0"/>
              <a:ext cx="3368676" cy="3657600"/>
            </a:xfrm>
            <a:prstGeom prst="rect">
              <a:avLst/>
            </a:prstGeom>
            <a:ln w="12700" cap="flat">
              <a:noFill/>
              <a:miter lim="400000"/>
            </a:ln>
            <a:effectLst/>
          </p:spPr>
        </p:pic>
        <p:sp>
          <p:nvSpPr>
            <p:cNvPr id="1448" name="标准测试方法电路原理图"/>
            <p:cNvSpPr txBox="1"/>
            <p:nvPr/>
          </p:nvSpPr>
          <p:spPr>
            <a:xfrm>
              <a:off x="0" y="3364595"/>
              <a:ext cx="353314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914400">
                <a:defRPr b="0">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标准测试方法电路原理图 </a:t>
              </a:r>
            </a:p>
          </p:txBody>
        </p:sp>
      </p:grpSp>
      <p:pic>
        <p:nvPicPr>
          <p:cNvPr id="1450" name="image.pdf" descr="image.pdf"/>
          <p:cNvPicPr>
            <a:picLocks noChangeAspect="1"/>
          </p:cNvPicPr>
          <p:nvPr/>
        </p:nvPicPr>
        <p:blipFill>
          <a:blip r:embed="rId4">
            <a:extLst/>
          </a:blip>
          <a:stretch>
            <a:fillRect/>
          </a:stretch>
        </p:blipFill>
        <p:spPr>
          <a:xfrm>
            <a:off x="3415234" y="7458259"/>
            <a:ext cx="2811143" cy="1035571"/>
          </a:xfrm>
          <a:prstGeom prst="rect">
            <a:avLst/>
          </a:prstGeom>
          <a:ln w="12700">
            <a:miter lim="400000"/>
          </a:ln>
        </p:spPr>
      </p:pic>
      <p:sp>
        <p:nvSpPr>
          <p:cNvPr id="1451" name="绝对灵敏度："/>
          <p:cNvSpPr txBox="1"/>
          <p:nvPr/>
        </p:nvSpPr>
        <p:spPr>
          <a:xfrm>
            <a:off x="1181172" y="7676324"/>
            <a:ext cx="2237741"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l" defTabSz="914400">
              <a:defRPr sz="2800" b="0">
                <a:solidFill>
                  <a:schemeClr val="accent5">
                    <a:lumOff val="-29866"/>
                  </a:schemeClr>
                </a:solidFill>
                <a:latin typeface="宋体"/>
                <a:ea typeface="宋体"/>
                <a:cs typeface="宋体"/>
                <a:sym typeface="宋体"/>
              </a:defRPr>
            </a:lvl1pPr>
          </a:lstStyle>
          <a:p>
            <a:pPr>
              <a:defRPr>
                <a:latin typeface="Times New Roman"/>
                <a:ea typeface="Times New Roman"/>
                <a:cs typeface="Times New Roman"/>
                <a:sym typeface="Times New Roman"/>
              </a:defRPr>
            </a:pPr>
            <a:r>
              <a:rPr>
                <a:latin typeface="宋体"/>
                <a:ea typeface="宋体"/>
                <a:cs typeface="宋体"/>
                <a:sym typeface="宋体"/>
              </a:rPr>
              <a:t>绝对灵敏度：</a:t>
            </a:r>
          </a:p>
        </p:txBody>
      </p:sp>
      <p:sp>
        <p:nvSpPr>
          <p:cNvPr id="1452" name="磁敏二极管（SMD）"/>
          <p:cNvSpPr>
            <a:spLocks noGrp="1"/>
          </p:cNvSpPr>
          <p:nvPr>
            <p:ph type="title"/>
          </p:nvPr>
        </p:nvSpPr>
        <p:spPr>
          <a:prstGeom prst="rect">
            <a:avLst/>
          </a:prstGeom>
        </p:spPr>
        <p:txBody>
          <a:bodyPr/>
          <a:lstStyle>
            <a:lvl1pPr defTabSz="479044">
              <a:defRPr sz="3690"/>
            </a:lvl1pPr>
          </a:lstStyle>
          <a:p>
            <a:r>
              <a:t>磁敏二极管（SMD）</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 name="一般情况下，磁敏二极管受温度影响较大，即在一定测试条件下，磁敏二极管的输出电压变化量ΔU，或者在无磁场作用时，中点电压 Um 随温度变化较大。其温度特性如图所示。因此，在实际使用时，必须对其进行温度补偿。"/>
          <p:cNvSpPr txBox="1"/>
          <p:nvPr/>
        </p:nvSpPr>
        <p:spPr>
          <a:xfrm>
            <a:off x="807306" y="2309328"/>
            <a:ext cx="11114981" cy="18413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30000"/>
              </a:lnSpc>
              <a:defRPr sz="2600" b="0">
                <a:solidFill>
                  <a:srgbClr val="1C1C1C"/>
                </a:solidFill>
                <a:latin typeface="Times New Roman"/>
                <a:ea typeface="Times New Roman"/>
                <a:cs typeface="Times New Roman"/>
                <a:sym typeface="Times New Roman"/>
              </a:defRPr>
            </a:pPr>
            <a:r>
              <a:rPr>
                <a:solidFill>
                  <a:srgbClr val="000000"/>
                </a:solidFill>
                <a:latin typeface="楷体_GB2312"/>
                <a:ea typeface="楷体_GB2312"/>
                <a:cs typeface="楷体_GB2312"/>
                <a:sym typeface="楷体_GB2312"/>
              </a:rPr>
              <a:t>一般情况下，磁敏二极管受温度影响较大，即在一定测试条件下，磁敏二极管的输出电压变化量</a:t>
            </a:r>
            <a:r>
              <a:rPr>
                <a:solidFill>
                  <a:srgbClr val="000000"/>
                </a:solidFill>
                <a:latin typeface="Symbol"/>
                <a:ea typeface="Symbol"/>
                <a:cs typeface="Symbol"/>
                <a:sym typeface="Symbol"/>
              </a:rPr>
              <a:t>D</a:t>
            </a:r>
            <a:r>
              <a:rPr i="1">
                <a:solidFill>
                  <a:srgbClr val="000000"/>
                </a:solidFill>
              </a:rPr>
              <a:t>U</a:t>
            </a:r>
            <a:r>
              <a:rPr>
                <a:solidFill>
                  <a:srgbClr val="000000"/>
                </a:solidFill>
                <a:latin typeface="宋体"/>
                <a:ea typeface="宋体"/>
                <a:cs typeface="宋体"/>
                <a:sym typeface="宋体"/>
              </a:rPr>
              <a:t>，</a:t>
            </a:r>
            <a:r>
              <a:rPr>
                <a:solidFill>
                  <a:srgbClr val="000000"/>
                </a:solidFill>
                <a:latin typeface="楷体_GB2312"/>
                <a:ea typeface="楷体_GB2312"/>
                <a:cs typeface="楷体_GB2312"/>
                <a:sym typeface="楷体_GB2312"/>
              </a:rPr>
              <a:t>或者在无磁场作用时，中点电压</a:t>
            </a:r>
            <a:r>
              <a:rPr>
                <a:solidFill>
                  <a:srgbClr val="000000"/>
                </a:solidFill>
              </a:rPr>
              <a:t> </a:t>
            </a:r>
            <a:r>
              <a:rPr i="1">
                <a:solidFill>
                  <a:srgbClr val="000000"/>
                </a:solidFill>
              </a:rPr>
              <a:t>U</a:t>
            </a:r>
            <a:r>
              <a:rPr i="1" baseline="-26307">
                <a:solidFill>
                  <a:srgbClr val="000000"/>
                </a:solidFill>
              </a:rPr>
              <a:t>m </a:t>
            </a:r>
            <a:r>
              <a:rPr>
                <a:solidFill>
                  <a:srgbClr val="000000"/>
                </a:solidFill>
                <a:latin typeface="楷体_GB2312"/>
                <a:ea typeface="楷体_GB2312"/>
                <a:cs typeface="楷体_GB2312"/>
                <a:sym typeface="楷体_GB2312"/>
              </a:rPr>
              <a:t>随温度变化较大。其温度特性如图所示。因此，在实际使用时，必须对其进行温度补偿。</a:t>
            </a:r>
          </a:p>
        </p:txBody>
      </p:sp>
      <p:pic>
        <p:nvPicPr>
          <p:cNvPr id="1455" name="image.pdf" descr="image.pdf"/>
          <p:cNvPicPr>
            <a:picLocks noChangeAspect="1"/>
          </p:cNvPicPr>
          <p:nvPr/>
        </p:nvPicPr>
        <p:blipFill>
          <a:blip r:embed="rId2">
            <a:extLst/>
          </a:blip>
          <a:stretch>
            <a:fillRect/>
          </a:stretch>
        </p:blipFill>
        <p:spPr>
          <a:xfrm>
            <a:off x="860778" y="4223490"/>
            <a:ext cx="5203621" cy="4256486"/>
          </a:xfrm>
          <a:prstGeom prst="rect">
            <a:avLst/>
          </a:prstGeom>
          <a:ln w="12700">
            <a:miter lim="400000"/>
          </a:ln>
        </p:spPr>
      </p:pic>
      <p:sp>
        <p:nvSpPr>
          <p:cNvPr id="1456"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57" name="温度特性及其补偿"/>
          <p:cNvSpPr txBox="1"/>
          <p:nvPr/>
        </p:nvSpPr>
        <p:spPr>
          <a:xfrm>
            <a:off x="4921250" y="1402310"/>
            <a:ext cx="3162300"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30000"/>
              </a:lnSpc>
              <a:spcBef>
                <a:spcPts val="1200"/>
              </a:spcBef>
              <a:defRPr sz="3000">
                <a:solidFill>
                  <a:schemeClr val="accent5">
                    <a:lumOff val="-29866"/>
                  </a:schemeClr>
                </a:solidFill>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温度特性及其补偿</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 name="为了补偿单只磁敏二极管使用时，因为温度变化产生输出电压的变化，可以采用互补电路。在互补电路中选用两只性能相近的磁敏二极管，按相反磁极性组合，即将它们的磁敏面相对或背向放置，并把它们串接在电路中，就可形成互补电路。无论温度如何变化，其分压比总保持不变，输出电压 Um 随温度变化而始终保持不变，这样就达到了温度补偿的目的。…"/>
          <p:cNvSpPr txBox="1"/>
          <p:nvPr/>
        </p:nvSpPr>
        <p:spPr>
          <a:xfrm>
            <a:off x="719681" y="2440221"/>
            <a:ext cx="10894915" cy="3721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solidFill>
                  <a:srgbClr val="1C1C1C"/>
                </a:solidFill>
                <a:latin typeface="Songti SC Regular"/>
                <a:ea typeface="Songti SC Regular"/>
                <a:cs typeface="Songti SC Regular"/>
                <a:sym typeface="Songti SC Regular"/>
              </a:defRPr>
            </a:pPr>
            <a:r>
              <a:rPr>
                <a:solidFill>
                  <a:srgbClr val="000000"/>
                </a:solidFill>
              </a:rPr>
              <a:t>为了补偿单只磁敏二极管使用时，因为温度变化产生输出电压的变化，可以采用互补电路。在互补电路中选用两只性能相近的磁敏二极管，按相反磁极性组合，即将它们的磁敏面相对或背向放置，并把它们串接在电路中，就可形成互补电路。无论温度如何变化，其分压比总保持不变，输出电压 U</a:t>
            </a:r>
            <a:r>
              <a:rPr baseline="-24000">
                <a:solidFill>
                  <a:srgbClr val="000000"/>
                </a:solidFill>
              </a:rPr>
              <a:t>m </a:t>
            </a:r>
            <a:r>
              <a:rPr>
                <a:solidFill>
                  <a:srgbClr val="000000"/>
                </a:solidFill>
              </a:rPr>
              <a:t>随温度变化而始终保持不变，这样就达到了</a:t>
            </a:r>
            <a:r>
              <a:rPr>
                <a:solidFill>
                  <a:srgbClr val="009900"/>
                </a:solidFill>
                <a:latin typeface="Songti SC Bold"/>
                <a:ea typeface="Songti SC Bold"/>
                <a:cs typeface="Songti SC Bold"/>
                <a:sym typeface="Songti SC Bold"/>
              </a:rPr>
              <a:t>温度补偿</a:t>
            </a:r>
            <a:r>
              <a:rPr>
                <a:solidFill>
                  <a:srgbClr val="000000"/>
                </a:solidFill>
              </a:rPr>
              <a:t>的目的。</a:t>
            </a:r>
          </a:p>
          <a:p>
            <a:pPr algn="l" defTabSz="914400">
              <a:buClr>
                <a:srgbClr val="008000"/>
              </a:buClr>
              <a:buSzPct val="100000"/>
              <a:buChar char="➢"/>
              <a:defRPr sz="2800" b="0">
                <a:latin typeface="Songti SC Regular"/>
                <a:ea typeface="Songti SC Regular"/>
                <a:cs typeface="Songti SC Regular"/>
                <a:sym typeface="Songti SC Regular"/>
              </a:defRPr>
            </a:pPr>
            <a:r>
              <a:t>    互补电路还能</a:t>
            </a:r>
            <a:r>
              <a:rPr>
                <a:solidFill>
                  <a:srgbClr val="009900"/>
                </a:solidFill>
                <a:latin typeface="Songti SC Bold"/>
                <a:ea typeface="Songti SC Bold"/>
                <a:cs typeface="Songti SC Bold"/>
                <a:sym typeface="Songti SC Bold"/>
              </a:rPr>
              <a:t>提高磁灵敏度</a:t>
            </a:r>
            <a:r>
              <a:t>。</a:t>
            </a:r>
            <a:r>
              <a:rPr>
                <a:solidFill>
                  <a:srgbClr val="1C1C1C"/>
                </a:solidFill>
              </a:rPr>
              <a:t> </a:t>
            </a:r>
          </a:p>
        </p:txBody>
      </p:sp>
      <p:sp>
        <p:nvSpPr>
          <p:cNvPr id="1460"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61" name="①互补式温度补偿电路"/>
          <p:cNvSpPr txBox="1"/>
          <p:nvPr/>
        </p:nvSpPr>
        <p:spPr>
          <a:xfrm>
            <a:off x="1730940" y="1824150"/>
            <a:ext cx="3670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lnSpc>
                <a:spcPct val="116999"/>
              </a:lnSpc>
              <a:spcBef>
                <a:spcPts val="1200"/>
              </a:spcBef>
              <a:defRPr sz="2800">
                <a:solidFill>
                  <a:srgbClr val="0000FF"/>
                </a:solidFill>
                <a:latin typeface="Times New Roman"/>
                <a:ea typeface="Times New Roman"/>
                <a:cs typeface="Times New Roman"/>
                <a:sym typeface="Times New Roman"/>
              </a:defRPr>
            </a:pPr>
            <a:r>
              <a:t>①</a:t>
            </a:r>
            <a:r>
              <a:rPr b="0">
                <a:latin typeface="宋体"/>
                <a:ea typeface="宋体"/>
                <a:cs typeface="宋体"/>
                <a:sym typeface="宋体"/>
              </a:rPr>
              <a:t>互补式温度补偿电路</a:t>
            </a:r>
          </a:p>
        </p:txBody>
      </p:sp>
      <p:pic>
        <p:nvPicPr>
          <p:cNvPr id="1462" name="image.png" descr="image.png"/>
          <p:cNvPicPr>
            <a:picLocks noChangeAspect="1"/>
          </p:cNvPicPr>
          <p:nvPr/>
        </p:nvPicPr>
        <p:blipFill>
          <a:blip r:embed="rId2">
            <a:extLst/>
          </a:blip>
          <a:srcRect/>
          <a:stretch>
            <a:fillRect/>
          </a:stretch>
        </p:blipFill>
        <p:spPr>
          <a:xfrm>
            <a:off x="7709213" y="5426945"/>
            <a:ext cx="3009908" cy="2545522"/>
          </a:xfrm>
          <a:prstGeom prst="rect">
            <a:avLst/>
          </a:prstGeom>
          <a:ln w="12700">
            <a:miter lim="400000"/>
          </a:ln>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 name="例如，当磁敏二极管D1 在+1 kGs 磁场作用时，其等效电阻 R1 增加ΔR1 ，相应电压变化量为ΔU1＋；同时，由于磁敏二极管D2 磁极性反向安置，因而，受到-1kGs 磁场作用，等效电阻 R2 减少ΔR2，相应电压变化量为ΔU2－；。因此总的输出电压变化量为ΔUm= ΔU1＋＋ΔU2－。…"/>
          <p:cNvSpPr txBox="1"/>
          <p:nvPr/>
        </p:nvSpPr>
        <p:spPr>
          <a:xfrm>
            <a:off x="827108" y="1815794"/>
            <a:ext cx="11350584" cy="3355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solidFill>
                  <a:srgbClr val="1C1C1C"/>
                </a:solidFill>
                <a:latin typeface="Songti SC Regular"/>
                <a:ea typeface="Songti SC Regular"/>
                <a:cs typeface="Songti SC Regular"/>
                <a:sym typeface="Songti SC Regular"/>
              </a:defRPr>
            </a:pPr>
            <a:r>
              <a:t>   </a:t>
            </a:r>
            <a:r>
              <a:rPr>
                <a:solidFill>
                  <a:srgbClr val="000000"/>
                </a:solidFill>
              </a:rPr>
              <a:t>例如，当磁敏二极管D</a:t>
            </a:r>
            <a:r>
              <a:rPr baseline="-19571">
                <a:solidFill>
                  <a:srgbClr val="000000"/>
                </a:solidFill>
              </a:rPr>
              <a:t>1 </a:t>
            </a:r>
            <a:r>
              <a:rPr>
                <a:solidFill>
                  <a:srgbClr val="000000"/>
                </a:solidFill>
              </a:rPr>
              <a:t>在+1 kGs 磁场作用时，其等效电阻 R</a:t>
            </a:r>
            <a:r>
              <a:rPr baseline="-23142">
                <a:solidFill>
                  <a:srgbClr val="000000"/>
                </a:solidFill>
              </a:rPr>
              <a:t>1 </a:t>
            </a:r>
            <a:r>
              <a:rPr>
                <a:solidFill>
                  <a:srgbClr val="000000"/>
                </a:solidFill>
              </a:rPr>
              <a:t>增加ΔR</a:t>
            </a:r>
            <a:r>
              <a:rPr baseline="-19571">
                <a:solidFill>
                  <a:srgbClr val="000000"/>
                </a:solidFill>
              </a:rPr>
              <a:t>1 </a:t>
            </a:r>
            <a:r>
              <a:rPr>
                <a:solidFill>
                  <a:srgbClr val="000000"/>
                </a:solidFill>
              </a:rPr>
              <a:t>，相应电压变化量为ΔU</a:t>
            </a:r>
            <a:r>
              <a:rPr baseline="-19571">
                <a:solidFill>
                  <a:srgbClr val="000000"/>
                </a:solidFill>
              </a:rPr>
              <a:t>1</a:t>
            </a:r>
            <a:r>
              <a:rPr baseline="30571">
                <a:solidFill>
                  <a:srgbClr val="000000"/>
                </a:solidFill>
              </a:rPr>
              <a:t>＋</a:t>
            </a:r>
            <a:r>
              <a:rPr>
                <a:solidFill>
                  <a:srgbClr val="000000"/>
                </a:solidFill>
              </a:rPr>
              <a:t>；同时，由于磁敏二极管D</a:t>
            </a:r>
            <a:r>
              <a:rPr baseline="-19571">
                <a:solidFill>
                  <a:srgbClr val="000000"/>
                </a:solidFill>
              </a:rPr>
              <a:t>2 </a:t>
            </a:r>
            <a:r>
              <a:rPr>
                <a:solidFill>
                  <a:srgbClr val="000000"/>
                </a:solidFill>
              </a:rPr>
              <a:t>磁极性反向安置，因而，受到-1kGs 磁场作用，等效电阻 R</a:t>
            </a:r>
            <a:r>
              <a:rPr baseline="-19571">
                <a:solidFill>
                  <a:srgbClr val="000000"/>
                </a:solidFill>
              </a:rPr>
              <a:t>2 </a:t>
            </a:r>
            <a:r>
              <a:rPr>
                <a:solidFill>
                  <a:srgbClr val="000000"/>
                </a:solidFill>
              </a:rPr>
              <a:t>减少ΔR</a:t>
            </a:r>
            <a:r>
              <a:rPr baseline="-19571">
                <a:solidFill>
                  <a:srgbClr val="000000"/>
                </a:solidFill>
              </a:rPr>
              <a:t>2</a:t>
            </a:r>
            <a:r>
              <a:rPr>
                <a:solidFill>
                  <a:srgbClr val="000000"/>
                </a:solidFill>
              </a:rPr>
              <a:t>，相应电压变化量为ΔU</a:t>
            </a:r>
            <a:r>
              <a:rPr baseline="-19571">
                <a:solidFill>
                  <a:srgbClr val="000000"/>
                </a:solidFill>
              </a:rPr>
              <a:t>2</a:t>
            </a:r>
            <a:r>
              <a:rPr baseline="30571">
                <a:solidFill>
                  <a:srgbClr val="000000"/>
                </a:solidFill>
              </a:rPr>
              <a:t>－</a:t>
            </a:r>
            <a:r>
              <a:rPr>
                <a:solidFill>
                  <a:srgbClr val="000000"/>
                </a:solidFill>
              </a:rPr>
              <a:t>；。因此总的输出电压变化量为ΔU</a:t>
            </a:r>
            <a:r>
              <a:rPr baseline="-19571">
                <a:solidFill>
                  <a:srgbClr val="000000"/>
                </a:solidFill>
              </a:rPr>
              <a:t>m</a:t>
            </a:r>
            <a:r>
              <a:rPr>
                <a:solidFill>
                  <a:srgbClr val="000000"/>
                </a:solidFill>
              </a:rPr>
              <a:t>= ΔU</a:t>
            </a:r>
            <a:r>
              <a:rPr baseline="-19571">
                <a:solidFill>
                  <a:srgbClr val="000000"/>
                </a:solidFill>
              </a:rPr>
              <a:t>1</a:t>
            </a:r>
            <a:r>
              <a:rPr baseline="30571">
                <a:solidFill>
                  <a:srgbClr val="000000"/>
                </a:solidFill>
              </a:rPr>
              <a:t>＋</a:t>
            </a:r>
            <a:r>
              <a:rPr>
                <a:solidFill>
                  <a:srgbClr val="000000"/>
                </a:solidFill>
              </a:rPr>
              <a:t>＋ΔU</a:t>
            </a:r>
            <a:r>
              <a:rPr baseline="-19571">
                <a:solidFill>
                  <a:srgbClr val="000000"/>
                </a:solidFill>
              </a:rPr>
              <a:t>2</a:t>
            </a:r>
            <a:r>
              <a:rPr baseline="30571">
                <a:solidFill>
                  <a:srgbClr val="000000"/>
                </a:solidFill>
              </a:rPr>
              <a:t>－</a:t>
            </a:r>
            <a:r>
              <a:rPr>
                <a:solidFill>
                  <a:srgbClr val="000000"/>
                </a:solidFill>
              </a:rPr>
              <a:t>。</a:t>
            </a:r>
          </a:p>
          <a:p>
            <a:pPr algn="l" defTabSz="914400">
              <a:buClr>
                <a:srgbClr val="009900"/>
              </a:buClr>
              <a:buSzPct val="100000"/>
              <a:buChar char="❖"/>
              <a:defRPr sz="2800" b="0">
                <a:solidFill>
                  <a:srgbClr val="009900"/>
                </a:solidFill>
                <a:latin typeface="Songti SC Regular"/>
                <a:ea typeface="Songti SC Regular"/>
                <a:cs typeface="Songti SC Regular"/>
                <a:sym typeface="Songti SC Regular"/>
              </a:defRPr>
            </a:pPr>
            <a:r>
              <a:t>  </a:t>
            </a:r>
            <a:r>
              <a:rPr>
                <a:latin typeface="Songti SC Bold"/>
                <a:ea typeface="Songti SC Bold"/>
                <a:cs typeface="Songti SC Bold"/>
                <a:sym typeface="Songti SC Bold"/>
              </a:rPr>
              <a:t>在同样磁场作用下，互补使用比单管使用输出电压变化量增大，即磁灵敏度提高。</a:t>
            </a:r>
            <a:r>
              <a:rPr>
                <a:solidFill>
                  <a:srgbClr val="1C1C1C"/>
                </a:solidFill>
              </a:rPr>
              <a:t> </a:t>
            </a:r>
          </a:p>
        </p:txBody>
      </p:sp>
      <p:pic>
        <p:nvPicPr>
          <p:cNvPr id="1465" name="image.png" descr="image.png"/>
          <p:cNvPicPr>
            <a:picLocks noChangeAspect="1"/>
          </p:cNvPicPr>
          <p:nvPr/>
        </p:nvPicPr>
        <p:blipFill>
          <a:blip r:embed="rId2">
            <a:extLst/>
          </a:blip>
          <a:stretch>
            <a:fillRect/>
          </a:stretch>
        </p:blipFill>
        <p:spPr>
          <a:xfrm>
            <a:off x="3585011" y="4821603"/>
            <a:ext cx="6199481" cy="3829092"/>
          </a:xfrm>
          <a:prstGeom prst="rect">
            <a:avLst/>
          </a:prstGeom>
          <a:ln w="12700">
            <a:miter lim="400000"/>
          </a:ln>
        </p:spPr>
      </p:pic>
      <p:sp>
        <p:nvSpPr>
          <p:cNvPr id="1466" name="磁敏二极管（SMD）"/>
          <p:cNvSpPr>
            <a:spLocks noGrp="1"/>
          </p:cNvSpPr>
          <p:nvPr>
            <p:ph type="title"/>
          </p:nvPr>
        </p:nvSpPr>
        <p:spPr>
          <a:prstGeom prst="rect">
            <a:avLst/>
          </a:prstGeom>
        </p:spPr>
        <p:txBody>
          <a:bodyPr/>
          <a:lstStyle>
            <a:lvl1pPr defTabSz="479044">
              <a:defRPr sz="3690"/>
            </a:lvl1pPr>
          </a:lstStyle>
          <a:p>
            <a:r>
              <a:t>磁敏二极管（SMD）</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 name="差分电路不仅能很好地实现温度补偿，提高灵敏度，而且还可以弥补互补电路的不足(具有负阻现象的磁敏二极管不能用作互补电路)。如果电路不平衡，可适当调节电阻R1 和R2 。"/>
          <p:cNvSpPr txBox="1"/>
          <p:nvPr/>
        </p:nvSpPr>
        <p:spPr>
          <a:xfrm>
            <a:off x="685893" y="2613174"/>
            <a:ext cx="8846896" cy="2181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t>   </a:t>
            </a:r>
            <a:r>
              <a:rPr>
                <a:solidFill>
                  <a:srgbClr val="000000"/>
                </a:solidFill>
              </a:rPr>
              <a:t>差分电路不仅能很好地实现温度补偿，提高灵敏度，而且还可以弥补互补电路的不足(具有负阻现象的磁敏二极管不能用作互补电路)。如果电路不平衡，可适当调节电阻R</a:t>
            </a:r>
            <a:r>
              <a:rPr baseline="-19571">
                <a:solidFill>
                  <a:srgbClr val="000000"/>
                </a:solidFill>
              </a:rPr>
              <a:t>1 </a:t>
            </a:r>
            <a:r>
              <a:rPr>
                <a:solidFill>
                  <a:srgbClr val="000000"/>
                </a:solidFill>
              </a:rPr>
              <a:t>和R</a:t>
            </a:r>
            <a:r>
              <a:rPr baseline="-19571">
                <a:solidFill>
                  <a:srgbClr val="000000"/>
                </a:solidFill>
              </a:rPr>
              <a:t>2 </a:t>
            </a:r>
            <a:r>
              <a:rPr>
                <a:solidFill>
                  <a:srgbClr val="000000"/>
                </a:solidFill>
              </a:rPr>
              <a:t>。 </a:t>
            </a:r>
          </a:p>
        </p:txBody>
      </p:sp>
      <p:pic>
        <p:nvPicPr>
          <p:cNvPr id="1469" name="image.png" descr="image.png"/>
          <p:cNvPicPr>
            <a:picLocks noChangeAspect="1"/>
          </p:cNvPicPr>
          <p:nvPr/>
        </p:nvPicPr>
        <p:blipFill>
          <a:blip r:embed="rId2">
            <a:extLst/>
          </a:blip>
          <a:stretch>
            <a:fillRect/>
          </a:stretch>
        </p:blipFill>
        <p:spPr>
          <a:xfrm>
            <a:off x="9574237" y="2444644"/>
            <a:ext cx="2976563" cy="2219326"/>
          </a:xfrm>
          <a:prstGeom prst="rect">
            <a:avLst/>
          </a:prstGeom>
          <a:ln w="12700">
            <a:miter lim="400000"/>
          </a:ln>
        </p:spPr>
      </p:pic>
      <p:sp>
        <p:nvSpPr>
          <p:cNvPr id="1470" name="将两个互补电路并联而成。和互补电路一样，其工作点只能选在小电流区，且不能使用有负阻特性的管子。该电路在给定的磁场下，其输出电压是差分电路的两倍。由于要选择四只性能相同的磁敏二极管，因此，给实际使用带来一些困难。"/>
          <p:cNvSpPr txBox="1"/>
          <p:nvPr/>
        </p:nvSpPr>
        <p:spPr>
          <a:xfrm>
            <a:off x="666142" y="6032150"/>
            <a:ext cx="8654504"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800" b="0">
                <a:solidFill>
                  <a:srgbClr val="1C1C1C"/>
                </a:solidFill>
                <a:latin typeface="Songti SC Regular"/>
                <a:ea typeface="Songti SC Regular"/>
                <a:cs typeface="Songti SC Regular"/>
                <a:sym typeface="Songti SC Regular"/>
              </a:defRPr>
            </a:lvl1pPr>
          </a:lstStyle>
          <a:p>
            <a:r>
              <a:t>将两个互补电路并联而成。和互补电路一样，其工作点只能选在小电流区，且不能使用有负阻特性的管子。该电路在给定的磁场下，其输出电压是差分电路的两倍。由于要选择四只性能相同的磁敏二极管，因此，给实际使用带来一些困难。</a:t>
            </a:r>
          </a:p>
        </p:txBody>
      </p:sp>
      <p:pic>
        <p:nvPicPr>
          <p:cNvPr id="1471" name="image.png" descr="image.png"/>
          <p:cNvPicPr>
            <a:picLocks noChangeAspect="1"/>
          </p:cNvPicPr>
          <p:nvPr/>
        </p:nvPicPr>
        <p:blipFill>
          <a:blip r:embed="rId3">
            <a:extLst/>
          </a:blip>
          <a:stretch>
            <a:fillRect/>
          </a:stretch>
        </p:blipFill>
        <p:spPr>
          <a:xfrm>
            <a:off x="9694887" y="5982224"/>
            <a:ext cx="2735263" cy="2376488"/>
          </a:xfrm>
          <a:prstGeom prst="rect">
            <a:avLst/>
          </a:prstGeom>
          <a:ln w="12700">
            <a:miter lim="400000"/>
          </a:ln>
        </p:spPr>
      </p:pic>
      <p:sp>
        <p:nvSpPr>
          <p:cNvPr id="1472" name="磁敏二极管（SMD）"/>
          <p:cNvSpPr>
            <a:spLocks noGrp="1"/>
          </p:cNvSpPr>
          <p:nvPr>
            <p:ph type="title"/>
          </p:nvPr>
        </p:nvSpPr>
        <p:spPr>
          <a:prstGeom prst="rect">
            <a:avLst/>
          </a:prstGeom>
        </p:spPr>
        <p:txBody>
          <a:bodyPr/>
          <a:lstStyle>
            <a:lvl1pPr defTabSz="479044">
              <a:defRPr sz="3690"/>
            </a:lvl1pPr>
          </a:lstStyle>
          <a:p>
            <a:r>
              <a:t>磁敏二极管（SMD）</a:t>
            </a:r>
          </a:p>
        </p:txBody>
      </p:sp>
      <p:sp>
        <p:nvSpPr>
          <p:cNvPr id="1473" name="差分式电路"/>
          <p:cNvSpPr txBox="1"/>
          <p:nvPr/>
        </p:nvSpPr>
        <p:spPr>
          <a:xfrm>
            <a:off x="637808" y="2014093"/>
            <a:ext cx="2447926"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55625" indent="-555625" algn="just" defTabSz="914400">
              <a:lnSpc>
                <a:spcPct val="116999"/>
              </a:lnSpc>
              <a:spcBef>
                <a:spcPts val="1200"/>
              </a:spcBef>
              <a:buSzPct val="100000"/>
              <a:buAutoNum type="circleNumDbPlain" startAt="2"/>
              <a:defRPr sz="2800">
                <a:solidFill>
                  <a:srgbClr val="0000FF"/>
                </a:solidFill>
                <a:latin typeface="Times New Roman"/>
                <a:ea typeface="Times New Roman"/>
                <a:cs typeface="Times New Roman"/>
                <a:sym typeface="Times New Roman"/>
              </a:defRPr>
            </a:lvl1pPr>
          </a:lstStyle>
          <a:p>
            <a:r>
              <a:t>差分式电路</a:t>
            </a:r>
          </a:p>
        </p:txBody>
      </p:sp>
      <p:sp>
        <p:nvSpPr>
          <p:cNvPr id="1474" name="③全桥电路"/>
          <p:cNvSpPr txBox="1"/>
          <p:nvPr/>
        </p:nvSpPr>
        <p:spPr>
          <a:xfrm>
            <a:off x="666142" y="5319111"/>
            <a:ext cx="22479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914400">
              <a:lnSpc>
                <a:spcPct val="116999"/>
              </a:lnSpc>
              <a:spcBef>
                <a:spcPts val="1200"/>
              </a:spcBef>
              <a:defRPr sz="2800">
                <a:solidFill>
                  <a:srgbClr val="0000FF"/>
                </a:solidFill>
                <a:latin typeface="Times New Roman"/>
                <a:ea typeface="Times New Roman"/>
                <a:cs typeface="Times New Roman"/>
                <a:sym typeface="Times New Roman"/>
              </a:defRPr>
            </a:lvl1pPr>
          </a:lstStyle>
          <a:p>
            <a:r>
              <a:t>③全桥电路    </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 name="该电路是利用热敏电阻随温度的变化，而使Rt和D的分压系数不变，从而实现温度补偿。热敏电阻补偿电路的成本略低于上述三种温度补偿电路，因此是常被采用的一种温度补偿电路。"/>
          <p:cNvSpPr txBox="1"/>
          <p:nvPr/>
        </p:nvSpPr>
        <p:spPr>
          <a:xfrm>
            <a:off x="923416" y="2961702"/>
            <a:ext cx="11157968" cy="1678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2800" b="0">
                <a:solidFill>
                  <a:srgbClr val="1C1C1C"/>
                </a:solidFill>
                <a:latin typeface="Songti SC Regular"/>
                <a:ea typeface="Songti SC Regular"/>
                <a:cs typeface="Songti SC Regular"/>
                <a:sym typeface="Songti SC Regular"/>
              </a:defRPr>
            </a:pPr>
            <a:r>
              <a:rPr>
                <a:solidFill>
                  <a:srgbClr val="000000"/>
                </a:solidFill>
              </a:rPr>
              <a:t>该电路是利用热敏电阻随温度的变化，而使R</a:t>
            </a:r>
            <a:r>
              <a:rPr baseline="-20928">
                <a:solidFill>
                  <a:srgbClr val="000000"/>
                </a:solidFill>
              </a:rPr>
              <a:t>t</a:t>
            </a:r>
            <a:r>
              <a:rPr>
                <a:solidFill>
                  <a:srgbClr val="000000"/>
                </a:solidFill>
              </a:rPr>
              <a:t>和D的分压系数不变，从而实现温度补偿。热敏电阻补偿电路的成本略低于上述三种温度补偿电路，因此是常被采用的一种温度补偿电路。</a:t>
            </a:r>
          </a:p>
        </p:txBody>
      </p:sp>
      <p:pic>
        <p:nvPicPr>
          <p:cNvPr id="1477" name="image.png" descr="image.png"/>
          <p:cNvPicPr>
            <a:picLocks noChangeAspect="1"/>
          </p:cNvPicPr>
          <p:nvPr/>
        </p:nvPicPr>
        <p:blipFill>
          <a:blip r:embed="rId2">
            <a:extLst/>
          </a:blip>
          <a:stretch>
            <a:fillRect/>
          </a:stretch>
        </p:blipFill>
        <p:spPr>
          <a:xfrm>
            <a:off x="8050131" y="4670425"/>
            <a:ext cx="2233614" cy="2139950"/>
          </a:xfrm>
          <a:prstGeom prst="rect">
            <a:avLst/>
          </a:prstGeom>
          <a:ln w="12700">
            <a:miter lim="400000"/>
          </a:ln>
        </p:spPr>
      </p:pic>
      <p:sp>
        <p:nvSpPr>
          <p:cNvPr id="1478" name="④热敏电阻补偿电路"/>
          <p:cNvSpPr txBox="1"/>
          <p:nvPr/>
        </p:nvSpPr>
        <p:spPr>
          <a:xfrm>
            <a:off x="1389413" y="2204037"/>
            <a:ext cx="3314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lnSpc>
                <a:spcPct val="116999"/>
              </a:lnSpc>
              <a:spcBef>
                <a:spcPts val="1200"/>
              </a:spcBef>
              <a:defRPr sz="2800">
                <a:solidFill>
                  <a:srgbClr val="0000FF"/>
                </a:solidFill>
                <a:latin typeface="Times New Roman"/>
                <a:ea typeface="Times New Roman"/>
                <a:cs typeface="Times New Roman"/>
                <a:sym typeface="Times New Roman"/>
              </a:defRPr>
            </a:pPr>
            <a:r>
              <a:t>④</a:t>
            </a:r>
            <a:r>
              <a:rPr b="0">
                <a:latin typeface="宋体"/>
                <a:ea typeface="宋体"/>
                <a:cs typeface="宋体"/>
                <a:sym typeface="宋体"/>
              </a:rPr>
              <a:t>热敏电阻补偿电路</a:t>
            </a:r>
          </a:p>
        </p:txBody>
      </p:sp>
      <p:sp>
        <p:nvSpPr>
          <p:cNvPr id="1479" name="磁敏二极管（SMD）"/>
          <p:cNvSpPr>
            <a:spLocks noGrp="1"/>
          </p:cNvSpPr>
          <p:nvPr>
            <p:ph type="title"/>
          </p:nvPr>
        </p:nvSpPr>
        <p:spPr>
          <a:prstGeom prst="rect">
            <a:avLst/>
          </a:prstGeom>
        </p:spPr>
        <p:txBody>
          <a:bodyPr/>
          <a:lstStyle>
            <a:lvl1pPr defTabSz="479044">
              <a:defRPr sz="3690"/>
            </a:lvl1pPr>
          </a:lstStyle>
          <a:p>
            <a:r>
              <a:t>磁敏二极管（SMD）</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 name="磁敏三极管"/>
          <p:cNvSpPr>
            <a:spLocks noGrp="1"/>
          </p:cNvSpPr>
          <p:nvPr>
            <p:ph type="title"/>
          </p:nvPr>
        </p:nvSpPr>
        <p:spPr>
          <a:prstGeom prst="rect">
            <a:avLst/>
          </a:prstGeom>
        </p:spPr>
        <p:txBody>
          <a:bodyPr/>
          <a:lstStyle/>
          <a:p>
            <a:r>
              <a:t>磁敏三极管</a:t>
            </a:r>
          </a:p>
        </p:txBody>
      </p:sp>
      <p:sp>
        <p:nvSpPr>
          <p:cNvPr id="1482" name="硅磁敏三极管和锗磁敏三极管均属双极性长基区晶体管结构。…"/>
          <p:cNvSpPr txBox="1"/>
          <p:nvPr/>
        </p:nvSpPr>
        <p:spPr>
          <a:xfrm>
            <a:off x="951658" y="2411992"/>
            <a:ext cx="11532023" cy="25691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20000"/>
              </a:lnSpc>
              <a:defRPr sz="2800" b="0">
                <a:latin typeface="Times New Roman"/>
                <a:ea typeface="Times New Roman"/>
                <a:cs typeface="Times New Roman"/>
                <a:sym typeface="Times New Roman"/>
              </a:defRPr>
            </a:pPr>
            <a:r>
              <a:rPr>
                <a:latin typeface="楷体_GB2312"/>
                <a:ea typeface="楷体_GB2312"/>
                <a:cs typeface="楷体_GB2312"/>
                <a:sym typeface="楷体_GB2312"/>
              </a:rPr>
              <a:t>硅磁敏三极管和锗磁敏三极管均属双极性长基区晶体管结构。</a:t>
            </a:r>
            <a:r>
              <a:rPr>
                <a:solidFill>
                  <a:srgbClr val="FFFFFF"/>
                </a:solidFill>
              </a:rPr>
              <a:t> </a:t>
            </a:r>
          </a:p>
          <a:p>
            <a:pPr algn="l" defTabSz="914400">
              <a:lnSpc>
                <a:spcPct val="120000"/>
              </a:lnSpc>
              <a:spcBef>
                <a:spcPts val="700"/>
              </a:spcBef>
              <a:defRPr sz="2800" b="0">
                <a:latin typeface="Times New Roman"/>
                <a:ea typeface="Times New Roman"/>
                <a:cs typeface="Times New Roman"/>
                <a:sym typeface="Times New Roman"/>
              </a:defRPr>
            </a:pPr>
            <a:r>
              <a:rPr>
                <a:latin typeface="楷体_GB2312"/>
                <a:ea typeface="楷体_GB2312"/>
                <a:cs typeface="楷体_GB2312"/>
                <a:sym typeface="楷体_GB2312"/>
              </a:rPr>
              <a:t>在弱 </a:t>
            </a:r>
            <a:r>
              <a:t>P </a:t>
            </a:r>
            <a:r>
              <a:rPr>
                <a:latin typeface="楷体_GB2312"/>
                <a:ea typeface="楷体_GB2312"/>
                <a:cs typeface="楷体_GB2312"/>
                <a:sym typeface="楷体_GB2312"/>
              </a:rPr>
              <a:t>型或弱 </a:t>
            </a:r>
            <a:r>
              <a:t>N </a:t>
            </a:r>
            <a:r>
              <a:rPr>
                <a:latin typeface="楷体_GB2312"/>
                <a:ea typeface="楷体_GB2312"/>
                <a:cs typeface="楷体_GB2312"/>
                <a:sym typeface="楷体_GB2312"/>
              </a:rPr>
              <a:t>型本征半导体上用合金法或扩散法形成发射极、基极和集电极。其最大特点是基区较长，基区结构类似磁敏二极管，也有高复合速率的 </a:t>
            </a:r>
            <a:r>
              <a:t>r </a:t>
            </a:r>
            <a:r>
              <a:rPr>
                <a:latin typeface="楷体_GB2312"/>
                <a:ea typeface="楷体_GB2312"/>
                <a:cs typeface="楷体_GB2312"/>
                <a:sym typeface="楷体_GB2312"/>
              </a:rPr>
              <a:t>区和本征 </a:t>
            </a:r>
            <a:r>
              <a:t>I </a:t>
            </a:r>
            <a:r>
              <a:rPr>
                <a:latin typeface="楷体_GB2312"/>
                <a:ea typeface="楷体_GB2312"/>
                <a:cs typeface="楷体_GB2312"/>
                <a:sym typeface="楷体_GB2312"/>
              </a:rPr>
              <a:t>区。长基区分为输运基区和复合基区。</a:t>
            </a:r>
          </a:p>
        </p:txBody>
      </p:sp>
      <p:pic>
        <p:nvPicPr>
          <p:cNvPr id="1483" name="image.png" descr="image.png"/>
          <p:cNvPicPr>
            <a:picLocks noChangeAspect="1"/>
          </p:cNvPicPr>
          <p:nvPr/>
        </p:nvPicPr>
        <p:blipFill>
          <a:blip r:embed="rId2">
            <a:extLst/>
          </a:blip>
          <a:stretch>
            <a:fillRect/>
          </a:stretch>
        </p:blipFill>
        <p:spPr>
          <a:xfrm>
            <a:off x="1868487" y="5650681"/>
            <a:ext cx="8853987" cy="2496528"/>
          </a:xfrm>
          <a:prstGeom prst="rect">
            <a:avLst/>
          </a:prstGeom>
          <a:ln w="12700">
            <a:miter lim="400000"/>
          </a:ln>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当磁敏三极管未受到磁场作用时（图c）， be间加一定的偏压后，发射结的载流子分别飞向两个基区。由于基区长度大于载流子有效扩散长度，大部分载流子通过 e-I-b形成基极电流；少数载流子输入到c极。因而形成了基极电流大于集电极电流的情况，使"/>
          <p:cNvSpPr txBox="1"/>
          <p:nvPr/>
        </p:nvSpPr>
        <p:spPr>
          <a:xfrm>
            <a:off x="674418" y="3057020"/>
            <a:ext cx="11437186"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latin typeface="Songti SC Regular"/>
                <a:ea typeface="Songti SC Regular"/>
                <a:cs typeface="Songti SC Regular"/>
                <a:sym typeface="Songti SC Regular"/>
              </a:defRPr>
            </a:pPr>
            <a:r>
              <a:t>当磁敏三极管未受到磁场作用时（图c）， be间加一定的偏压后，发射结的载流子分别飞向两个基区。由于基区长度大于载流子有效扩散长度，大部分载流子通过 e-I-b形成基极电流；少数载流子输入到c极。因而形成了基极电流大于集电极电流的情况，使</a:t>
            </a:r>
            <a:r>
              <a:rPr>
                <a:solidFill>
                  <a:srgbClr val="1C1C1C"/>
                </a:solidFill>
              </a:rPr>
              <a:t> </a:t>
            </a:r>
          </a:p>
        </p:txBody>
      </p:sp>
      <p:pic>
        <p:nvPicPr>
          <p:cNvPr id="1486" name="image.pdf" descr="image.pdf"/>
          <p:cNvPicPr>
            <a:picLocks noChangeAspect="1"/>
          </p:cNvPicPr>
          <p:nvPr/>
        </p:nvPicPr>
        <p:blipFill>
          <a:blip r:embed="rId2">
            <a:extLst/>
          </a:blip>
          <a:stretch>
            <a:fillRect/>
          </a:stretch>
        </p:blipFill>
        <p:spPr>
          <a:xfrm>
            <a:off x="6853496" y="4877005"/>
            <a:ext cx="1830242" cy="1162700"/>
          </a:xfrm>
          <a:prstGeom prst="rect">
            <a:avLst/>
          </a:prstGeom>
          <a:ln w="12700">
            <a:miter lim="400000"/>
          </a:ln>
        </p:spPr>
      </p:pic>
      <p:sp>
        <p:nvSpPr>
          <p:cNvPr id="1487" name="当受到正向磁场( B+ )作用时（图d），洛仑兹力使载流子偏向复合基区，导致集电极电流显著下降。当受到反向磁场( B－ )作用时（图e），载流子偏向输运基区，导致集电极电流增大。…"/>
          <p:cNvSpPr txBox="1"/>
          <p:nvPr/>
        </p:nvSpPr>
        <p:spPr>
          <a:xfrm>
            <a:off x="674418" y="6001070"/>
            <a:ext cx="11655964" cy="264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sz="2800" b="0">
                <a:solidFill>
                  <a:srgbClr val="1C1C1C"/>
                </a:solidFill>
                <a:latin typeface="Songti SC Regular"/>
                <a:ea typeface="Songti SC Regular"/>
                <a:cs typeface="Songti SC Regular"/>
                <a:sym typeface="Songti SC Regular"/>
              </a:defRPr>
            </a:pPr>
            <a:r>
              <a:rPr>
                <a:solidFill>
                  <a:srgbClr val="000000"/>
                </a:solidFill>
              </a:rPr>
              <a:t>当受到正向磁场( B</a:t>
            </a:r>
            <a:r>
              <a:rPr baseline="30571">
                <a:solidFill>
                  <a:srgbClr val="000000"/>
                </a:solidFill>
              </a:rPr>
              <a:t>+ </a:t>
            </a:r>
            <a:r>
              <a:rPr>
                <a:solidFill>
                  <a:srgbClr val="000000"/>
                </a:solidFill>
              </a:rPr>
              <a:t>)作用时（图d），洛仑兹力使载流子偏向复合基区，导致集电极电流显著下降。</a:t>
            </a:r>
            <a:r>
              <a:t>当受到反向磁场( B</a:t>
            </a:r>
            <a:r>
              <a:rPr baseline="30571"/>
              <a:t>－ </a:t>
            </a:r>
            <a:r>
              <a:t>)作用时（图e），载流子偏向输运基区，导致集电极电流增大。</a:t>
            </a:r>
          </a:p>
          <a:p>
            <a:pPr algn="l" defTabSz="914400">
              <a:defRPr sz="2800" b="0">
                <a:latin typeface="Songti SC Regular"/>
                <a:ea typeface="Songti SC Regular"/>
                <a:cs typeface="Songti SC Regular"/>
                <a:sym typeface="Songti SC Regular"/>
              </a:defRPr>
            </a:pPr>
            <a:r>
              <a:t>在正、反向磁场作用下，其集电极电流出现明显变化</a:t>
            </a:r>
            <a:r>
              <a:rPr>
                <a:solidFill>
                  <a:srgbClr val="FF0000"/>
                </a:solidFill>
              </a:rPr>
              <a:t>。</a:t>
            </a:r>
            <a:r>
              <a:t>这样就可以利用磁敏三极管来测量磁场。</a:t>
            </a:r>
          </a:p>
        </p:txBody>
      </p:sp>
      <p:pic>
        <p:nvPicPr>
          <p:cNvPr id="1488" name="image.png" descr="image.png"/>
          <p:cNvPicPr>
            <a:picLocks noChangeAspect="1"/>
          </p:cNvPicPr>
          <p:nvPr/>
        </p:nvPicPr>
        <p:blipFill>
          <a:blip r:embed="rId3">
            <a:extLst/>
          </a:blip>
          <a:stretch>
            <a:fillRect/>
          </a:stretch>
        </p:blipFill>
        <p:spPr>
          <a:xfrm>
            <a:off x="2840216" y="816087"/>
            <a:ext cx="9856948" cy="2327363"/>
          </a:xfrm>
          <a:prstGeom prst="rect">
            <a:avLst/>
          </a:prstGeom>
          <a:ln w="12700">
            <a:miter lim="400000"/>
          </a:ln>
        </p:spPr>
      </p:pic>
      <p:sp>
        <p:nvSpPr>
          <p:cNvPr id="1489" name="磁敏三极管"/>
          <p:cNvSpPr>
            <a:spLocks noGrp="1"/>
          </p:cNvSpPr>
          <p:nvPr>
            <p:ph type="title"/>
          </p:nvPr>
        </p:nvSpPr>
        <p:spPr>
          <a:prstGeom prst="rect">
            <a:avLst/>
          </a:prstGeom>
        </p:spPr>
        <p:txBody>
          <a:bodyPr/>
          <a:lstStyle/>
          <a:p>
            <a:r>
              <a:t>磁敏三极管</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TotalTime>
  <Words>3306</Words>
  <Application>Microsoft Office PowerPoint</Application>
  <PresentationFormat>自定义</PresentationFormat>
  <Paragraphs>641</Paragraphs>
  <Slides>108</Slides>
  <Notes>1</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108</vt:i4>
      </vt:variant>
    </vt:vector>
  </HeadingPairs>
  <TitlesOfParts>
    <vt:vector size="136" baseType="lpstr">
      <vt:lpstr>Helvetica Light</vt:lpstr>
      <vt:lpstr>Helvetica Neue</vt:lpstr>
      <vt:lpstr>Helvetica Neue Light</vt:lpstr>
      <vt:lpstr>Helvetica Neue Medium</vt:lpstr>
      <vt:lpstr>Helvetica Neue Thin</vt:lpstr>
      <vt:lpstr>Kaiti SC Bold</vt:lpstr>
      <vt:lpstr>Kaiti SC Regular</vt:lpstr>
      <vt:lpstr>PingFang SC Regular</vt:lpstr>
      <vt:lpstr>Songti SC Bold</vt:lpstr>
      <vt:lpstr>Songti SC Regular</vt:lpstr>
      <vt:lpstr>方正姚体</vt:lpstr>
      <vt:lpstr>黑体</vt:lpstr>
      <vt:lpstr>华文楷体</vt:lpstr>
      <vt:lpstr>华文细黑</vt:lpstr>
      <vt:lpstr>华文新魏</vt:lpstr>
      <vt:lpstr>华文中宋</vt:lpstr>
      <vt:lpstr>楷体</vt:lpstr>
      <vt:lpstr>楷体_GB2312</vt:lpstr>
      <vt:lpstr>隶书</vt:lpstr>
      <vt:lpstr>宋体</vt:lpstr>
      <vt:lpstr>微软雅黑</vt:lpstr>
      <vt:lpstr>Arial</vt:lpstr>
      <vt:lpstr>Cambria Math</vt:lpstr>
      <vt:lpstr>Symbol</vt:lpstr>
      <vt:lpstr>Tahoma</vt:lpstr>
      <vt:lpstr>Times New Roman</vt:lpstr>
      <vt:lpstr>Wingdings</vt:lpstr>
      <vt:lpstr>White</vt:lpstr>
      <vt:lpstr>检测技术与仪器</vt:lpstr>
      <vt:lpstr>绪论</vt:lpstr>
      <vt:lpstr>绪论</vt:lpstr>
      <vt:lpstr>基础知识回顾</vt:lpstr>
      <vt:lpstr>基础知识回顾</vt:lpstr>
      <vt:lpstr>基础知识回顾</vt:lpstr>
      <vt:lpstr>基础知识回顾</vt:lpstr>
      <vt:lpstr>基础知识回顾</vt:lpstr>
      <vt:lpstr>基础知识回顾</vt:lpstr>
      <vt:lpstr>基础知识回顾</vt:lpstr>
      <vt:lpstr>主要内容</vt:lpstr>
      <vt:lpstr>PowerPoint 演示文稿</vt:lpstr>
      <vt:lpstr>磁电感应式传感器</vt:lpstr>
      <vt:lpstr>基本原理与结构</vt:lpstr>
      <vt:lpstr>基本原理与结构</vt:lpstr>
      <vt:lpstr>基本原理与结构</vt:lpstr>
      <vt:lpstr>何为磁阻？</vt:lpstr>
      <vt:lpstr>基本原理与结构</vt:lpstr>
      <vt:lpstr>基本原理与结构</vt:lpstr>
      <vt:lpstr>基本原理与结构</vt:lpstr>
      <vt:lpstr>基本原理与结构</vt:lpstr>
      <vt:lpstr>基本原理与结构</vt:lpstr>
      <vt:lpstr>基本原理与结构</vt:lpstr>
      <vt:lpstr>基本原理与结构</vt:lpstr>
      <vt:lpstr>基本原理与结构</vt:lpstr>
      <vt:lpstr>测量电路及误差分析</vt:lpstr>
      <vt:lpstr>测量电路及误差分析</vt:lpstr>
      <vt:lpstr>测量电路及误差分析</vt:lpstr>
      <vt:lpstr>测量电路及误差分析</vt:lpstr>
      <vt:lpstr>测量电路及误差分析</vt:lpstr>
      <vt:lpstr>测量电路及误差分析</vt:lpstr>
      <vt:lpstr>测量电路及误差分析</vt:lpstr>
      <vt:lpstr>测量电路及误差分析</vt:lpstr>
      <vt:lpstr>测量电路及误差分析</vt:lpstr>
      <vt:lpstr>常用传感器</vt:lpstr>
      <vt:lpstr>常用传感器</vt:lpstr>
      <vt:lpstr>常用传感器</vt:lpstr>
      <vt:lpstr>常用传感器</vt:lpstr>
      <vt:lpstr>常用传感器</vt:lpstr>
      <vt:lpstr>常用传感器</vt:lpstr>
      <vt:lpstr>常用传感器</vt:lpstr>
      <vt:lpstr>课堂测验</vt:lpstr>
      <vt:lpstr>课堂测验</vt:lpstr>
      <vt:lpstr>PowerPoint 演示文稿</vt:lpstr>
      <vt:lpstr>工作原理</vt:lpstr>
      <vt:lpstr>工作原理</vt:lpstr>
      <vt:lpstr>结构和基本电路</vt:lpstr>
      <vt:lpstr>结构和基本电路</vt:lpstr>
      <vt:lpstr>结构和基本电路</vt:lpstr>
      <vt:lpstr>结构和基本电路</vt:lpstr>
      <vt:lpstr>结构和基本电路</vt:lpstr>
      <vt:lpstr>结构和基本电路</vt:lpstr>
      <vt:lpstr>主要特性参数</vt:lpstr>
      <vt:lpstr>PowerPoint 演示文稿</vt:lpstr>
      <vt:lpstr>主要特性参数</vt:lpstr>
      <vt:lpstr>主要特性参数</vt:lpstr>
      <vt:lpstr>主要特性参数</vt:lpstr>
      <vt:lpstr>主要特性参数</vt:lpstr>
      <vt:lpstr>主要特性参数</vt:lpstr>
      <vt:lpstr>主要特性参数</vt:lpstr>
      <vt:lpstr>主要特性参数</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常用传感器</vt:lpstr>
      <vt:lpstr>PowerPoint 演示文稿</vt:lpstr>
      <vt:lpstr>PowerPoint 演示文稿</vt:lpstr>
      <vt:lpstr>PowerPoint 演示文稿</vt:lpstr>
      <vt:lpstr>PowerPoint 演示文稿</vt:lpstr>
      <vt:lpstr>原理</vt:lpstr>
      <vt:lpstr>磁敏电阻</vt:lpstr>
      <vt:lpstr>磁敏电阻</vt:lpstr>
      <vt:lpstr>磁敏电阻</vt:lpstr>
      <vt:lpstr>磁敏电阻应用</vt:lpstr>
      <vt:lpstr>磁敏电阻应用</vt:lpstr>
      <vt:lpstr>磁敏二极管（SMD）</vt:lpstr>
      <vt:lpstr>磁敏二极管（SMD）</vt:lpstr>
      <vt:lpstr>磁敏二极管（SMD）</vt:lpstr>
      <vt:lpstr>磁敏二极管（SMD）</vt:lpstr>
      <vt:lpstr>磁敏二极管（SMD）</vt:lpstr>
      <vt:lpstr>磁敏二极管（SMD）</vt:lpstr>
      <vt:lpstr>磁敏二极管（SMD）</vt:lpstr>
      <vt:lpstr>磁敏二极管（SMD）</vt:lpstr>
      <vt:lpstr>磁敏二极管（SMD）</vt:lpstr>
      <vt:lpstr>磁敏二极管（SMD）</vt:lpstr>
      <vt:lpstr>磁敏二极管（SMD）</vt:lpstr>
      <vt:lpstr>磁敏三极管</vt:lpstr>
      <vt:lpstr>磁敏三极管</vt:lpstr>
      <vt:lpstr>磁敏三极管</vt:lpstr>
      <vt:lpstr>磁敏三极管</vt:lpstr>
      <vt:lpstr>磁敏三极管</vt:lpstr>
      <vt:lpstr>磁敏三极管</vt:lpstr>
      <vt:lpstr>磁敏三极管</vt:lpstr>
      <vt:lpstr>磁敏三极管</vt:lpstr>
      <vt:lpstr>磁敏晶体管的应用</vt:lpstr>
      <vt:lpstr>磁敏晶体管的应用</vt:lpstr>
      <vt:lpstr>磁敏晶体管的应用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检测技术与仪器</dc:title>
  <cp:lastModifiedBy>荣 生辉</cp:lastModifiedBy>
  <cp:revision>2</cp:revision>
  <dcterms:modified xsi:type="dcterms:W3CDTF">2019-11-18T03:45:45Z</dcterms:modified>
</cp:coreProperties>
</file>